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15"/>
  </p:notesMasterIdLst>
  <p:handoutMasterIdLst>
    <p:handoutMasterId r:id="rId16"/>
  </p:handoutMasterIdLst>
  <p:sldIdLst>
    <p:sldId id="256" r:id="rId4"/>
    <p:sldId id="364" r:id="rId5"/>
    <p:sldId id="365" r:id="rId6"/>
    <p:sldId id="367" r:id="rId7"/>
    <p:sldId id="366" r:id="rId8"/>
    <p:sldId id="368" r:id="rId9"/>
    <p:sldId id="369" r:id="rId10"/>
    <p:sldId id="370" r:id="rId11"/>
    <p:sldId id="371" r:id="rId12"/>
    <p:sldId id="372" r:id="rId13"/>
    <p:sldId id="259" r:id="rId14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17"/>
      <p:bold r:id="rId18"/>
    </p:embeddedFont>
    <p:embeddedFont>
      <p:font typeface="阿里巴巴普惠体 Medium" panose="00020600040101010101" pitchFamily="18" charset="-122"/>
      <p:regular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等线 Light" panose="02010600030101010101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379"/>
    <a:srgbClr val="FC228F"/>
    <a:srgbClr val="00A0EA"/>
    <a:srgbClr val="89B929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384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035" y="2046565"/>
            <a:ext cx="5530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情侣牵手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BBFF07-97E0-4500-A4ED-2FBF6A8EBB0A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iconfont-11910-5686568">
            <a:extLst>
              <a:ext uri="{FF2B5EF4-FFF2-40B4-BE49-F238E27FC236}">
                <a16:creationId xmlns:a16="http://schemas.microsoft.com/office/drawing/2014/main" id="{9E841760-F881-48A3-8FAB-AB29F85F0F5C}"/>
              </a:ext>
            </a:extLst>
          </p:cNvPr>
          <p:cNvSpPr/>
          <p:nvPr/>
        </p:nvSpPr>
        <p:spPr>
          <a:xfrm>
            <a:off x="6963925" y="3714987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1" name="iconfont-11910-5686568">
            <a:extLst>
              <a:ext uri="{FF2B5EF4-FFF2-40B4-BE49-F238E27FC236}">
                <a16:creationId xmlns:a16="http://schemas.microsoft.com/office/drawing/2014/main" id="{79AD8EB2-CB9A-40B5-B9BB-39DD29033D7F}"/>
              </a:ext>
            </a:extLst>
          </p:cNvPr>
          <p:cNvSpPr/>
          <p:nvPr/>
        </p:nvSpPr>
        <p:spPr>
          <a:xfrm>
            <a:off x="7692145" y="3704060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47A08F-0153-4402-9561-70652CF22D2D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         return: 3 - 1 = 2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90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FFBC4E-2CFA-49AC-AF5D-7A03157FA36B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2E7EEC-D7AE-408F-9F3E-19941D69E477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814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iconfont-11910-5686568">
            <a:extLst>
              <a:ext uri="{FF2B5EF4-FFF2-40B4-BE49-F238E27FC236}">
                <a16:creationId xmlns:a16="http://schemas.microsoft.com/office/drawing/2014/main" id="{9E841760-F881-48A3-8FAB-AB29F85F0F5C}"/>
              </a:ext>
            </a:extLst>
          </p:cNvPr>
          <p:cNvSpPr/>
          <p:nvPr/>
        </p:nvSpPr>
        <p:spPr>
          <a:xfrm>
            <a:off x="4028182" y="3707231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1" name="iconfont-11910-5686568">
            <a:extLst>
              <a:ext uri="{FF2B5EF4-FFF2-40B4-BE49-F238E27FC236}">
                <a16:creationId xmlns:a16="http://schemas.microsoft.com/office/drawing/2014/main" id="{79AD8EB2-CB9A-40B5-B9BB-39DD29033D7F}"/>
              </a:ext>
            </a:extLst>
          </p:cNvPr>
          <p:cNvSpPr/>
          <p:nvPr/>
        </p:nvSpPr>
        <p:spPr>
          <a:xfrm>
            <a:off x="4756402" y="3696304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B87E7D-31E1-4C86-85C0-A00326DA43DF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A24712-F456-44C2-B533-9932D97A4F0C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684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iconfont-11910-5686568">
            <a:extLst>
              <a:ext uri="{FF2B5EF4-FFF2-40B4-BE49-F238E27FC236}">
                <a16:creationId xmlns:a16="http://schemas.microsoft.com/office/drawing/2014/main" id="{9E841760-F881-48A3-8FAB-AB29F85F0F5C}"/>
              </a:ext>
            </a:extLst>
          </p:cNvPr>
          <p:cNvSpPr/>
          <p:nvPr/>
        </p:nvSpPr>
        <p:spPr>
          <a:xfrm>
            <a:off x="4028182" y="3707231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1" name="iconfont-11910-5686568">
            <a:extLst>
              <a:ext uri="{FF2B5EF4-FFF2-40B4-BE49-F238E27FC236}">
                <a16:creationId xmlns:a16="http://schemas.microsoft.com/office/drawing/2014/main" id="{79AD8EB2-CB9A-40B5-B9BB-39DD29033D7F}"/>
              </a:ext>
            </a:extLst>
          </p:cNvPr>
          <p:cNvSpPr/>
          <p:nvPr/>
        </p:nvSpPr>
        <p:spPr>
          <a:xfrm>
            <a:off x="4756402" y="3696304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B87E7D-31E1-4C86-85C0-A00326DA43DF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FFEA89-DDCA-4B20-BE0A-E5635CAB51F7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557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BBFF07-97E0-4500-A4ED-2FBF6A8EBB0A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iconfont-11910-5686568">
            <a:extLst>
              <a:ext uri="{FF2B5EF4-FFF2-40B4-BE49-F238E27FC236}">
                <a16:creationId xmlns:a16="http://schemas.microsoft.com/office/drawing/2014/main" id="{9E841760-F881-48A3-8FAB-AB29F85F0F5C}"/>
              </a:ext>
            </a:extLst>
          </p:cNvPr>
          <p:cNvSpPr/>
          <p:nvPr/>
        </p:nvSpPr>
        <p:spPr>
          <a:xfrm>
            <a:off x="4028182" y="3707231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1" name="iconfont-11910-5686568">
            <a:extLst>
              <a:ext uri="{FF2B5EF4-FFF2-40B4-BE49-F238E27FC236}">
                <a16:creationId xmlns:a16="http://schemas.microsoft.com/office/drawing/2014/main" id="{79AD8EB2-CB9A-40B5-B9BB-39DD29033D7F}"/>
              </a:ext>
            </a:extLst>
          </p:cNvPr>
          <p:cNvSpPr/>
          <p:nvPr/>
        </p:nvSpPr>
        <p:spPr>
          <a:xfrm>
            <a:off x="4756402" y="3696304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820861-3729-4055-80CF-DB6B0B344709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605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BBFF07-97E0-4500-A4ED-2FBF6A8EBB0A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iconfont-11910-5686568">
            <a:extLst>
              <a:ext uri="{FF2B5EF4-FFF2-40B4-BE49-F238E27FC236}">
                <a16:creationId xmlns:a16="http://schemas.microsoft.com/office/drawing/2014/main" id="{9E841760-F881-48A3-8FAB-AB29F85F0F5C}"/>
              </a:ext>
            </a:extLst>
          </p:cNvPr>
          <p:cNvSpPr/>
          <p:nvPr/>
        </p:nvSpPr>
        <p:spPr>
          <a:xfrm>
            <a:off x="5468182" y="3729491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1" name="iconfont-11910-5686568">
            <a:extLst>
              <a:ext uri="{FF2B5EF4-FFF2-40B4-BE49-F238E27FC236}">
                <a16:creationId xmlns:a16="http://schemas.microsoft.com/office/drawing/2014/main" id="{79AD8EB2-CB9A-40B5-B9BB-39DD29033D7F}"/>
              </a:ext>
            </a:extLst>
          </p:cNvPr>
          <p:cNvSpPr/>
          <p:nvPr/>
        </p:nvSpPr>
        <p:spPr>
          <a:xfrm>
            <a:off x="6196402" y="3718564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FE34FD-4C4D-4C58-92EE-8813D25DCFF7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351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BBFF07-97E0-4500-A4ED-2FBF6A8EBB0A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iconfont-11910-5686568">
            <a:extLst>
              <a:ext uri="{FF2B5EF4-FFF2-40B4-BE49-F238E27FC236}">
                <a16:creationId xmlns:a16="http://schemas.microsoft.com/office/drawing/2014/main" id="{9E841760-F881-48A3-8FAB-AB29F85F0F5C}"/>
              </a:ext>
            </a:extLst>
          </p:cNvPr>
          <p:cNvSpPr/>
          <p:nvPr/>
        </p:nvSpPr>
        <p:spPr>
          <a:xfrm>
            <a:off x="5468182" y="3729491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1" name="iconfont-11910-5686568">
            <a:extLst>
              <a:ext uri="{FF2B5EF4-FFF2-40B4-BE49-F238E27FC236}">
                <a16:creationId xmlns:a16="http://schemas.microsoft.com/office/drawing/2014/main" id="{79AD8EB2-CB9A-40B5-B9BB-39DD29033D7F}"/>
              </a:ext>
            </a:extLst>
          </p:cNvPr>
          <p:cNvSpPr/>
          <p:nvPr/>
        </p:nvSpPr>
        <p:spPr>
          <a:xfrm>
            <a:off x="6196402" y="3718564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DDBFB1-A20C-43BA-B113-D3DDEA20962E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373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BBFF07-97E0-4500-A4ED-2FBF6A8EBB0A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rgbClr val="00B050">
                  <a:lumMod val="100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iconfont-11910-5686568">
            <a:extLst>
              <a:ext uri="{FF2B5EF4-FFF2-40B4-BE49-F238E27FC236}">
                <a16:creationId xmlns:a16="http://schemas.microsoft.com/office/drawing/2014/main" id="{9E841760-F881-48A3-8FAB-AB29F85F0F5C}"/>
              </a:ext>
            </a:extLst>
          </p:cNvPr>
          <p:cNvSpPr/>
          <p:nvPr/>
        </p:nvSpPr>
        <p:spPr>
          <a:xfrm>
            <a:off x="5468182" y="3729491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1" name="iconfont-11910-5686568">
            <a:extLst>
              <a:ext uri="{FF2B5EF4-FFF2-40B4-BE49-F238E27FC236}">
                <a16:creationId xmlns:a16="http://schemas.microsoft.com/office/drawing/2014/main" id="{79AD8EB2-CB9A-40B5-B9BB-39DD29033D7F}"/>
              </a:ext>
            </a:extLst>
          </p:cNvPr>
          <p:cNvSpPr/>
          <p:nvPr/>
        </p:nvSpPr>
        <p:spPr>
          <a:xfrm>
            <a:off x="6196402" y="3718564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BAFB0E-C3C7-4B70-A9DA-F93ADB6A37F6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368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765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情侣牵手</a:t>
            </a:r>
            <a:endParaRPr lang="en-US" altLang="zh-CN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BBFF07-97E0-4500-A4ED-2FBF6A8EBB0A}"/>
              </a:ext>
            </a:extLst>
          </p:cNvPr>
          <p:cNvSpPr txBox="1"/>
          <p:nvPr/>
        </p:nvSpPr>
        <p:spPr>
          <a:xfrm>
            <a:off x="4681798" y="966111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row = [0, 4, 1, 3, 5, 2]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1C434-ED3A-4B1A-B22F-9CB9B55EEFE3}"/>
              </a:ext>
            </a:extLst>
          </p:cNvPr>
          <p:cNvSpPr txBox="1"/>
          <p:nvPr/>
        </p:nvSpPr>
        <p:spPr>
          <a:xfrm>
            <a:off x="592668" y="4316916"/>
            <a:ext cx="4091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遍历</a:t>
            </a:r>
            <a:r>
              <a:rPr lang="en-US" altLang="zh-CN" dirty="0"/>
              <a:t>row</a:t>
            </a:r>
            <a:r>
              <a:rPr lang="zh-CN" altLang="en-US" dirty="0"/>
              <a:t>数组，每次取出两个人，我们发现情侣的编号是从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  <a:endParaRPr lang="en-US" altLang="zh-CN" dirty="0"/>
          </a:p>
          <a:p>
            <a:r>
              <a:rPr lang="zh-CN" altLang="en-US" dirty="0"/>
              <a:t>编号一个是奇数一个是偶数。并且奇数</a:t>
            </a:r>
            <a:r>
              <a:rPr lang="en-US" altLang="zh-CN" dirty="0"/>
              <a:t>=</a:t>
            </a:r>
            <a:r>
              <a:rPr lang="zh-CN" altLang="en-US" dirty="0"/>
              <a:t>偶数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所以我们就可以认定如果两个人的编号除以</a:t>
            </a:r>
            <a:r>
              <a:rPr lang="en-US" altLang="zh-CN" dirty="0"/>
              <a:t>2</a:t>
            </a:r>
            <a:r>
              <a:rPr lang="zh-CN" altLang="en-US" dirty="0"/>
              <a:t>后相等，就证明两个人是情侣，不需要进行调整。</a:t>
            </a:r>
            <a:endParaRPr lang="en-US" altLang="zh-CN" dirty="0"/>
          </a:p>
          <a:p>
            <a:r>
              <a:rPr lang="zh-CN" altLang="en-US" dirty="0"/>
              <a:t>否则，就需要将两个编号除以</a:t>
            </a:r>
            <a:r>
              <a:rPr lang="en-US" altLang="zh-CN" dirty="0"/>
              <a:t>2</a:t>
            </a:r>
            <a:r>
              <a:rPr lang="zh-CN" altLang="en-US" dirty="0"/>
              <a:t>后的结果进行连通，然后进行交换调整。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N-1</a:t>
            </a:r>
            <a:r>
              <a:rPr lang="zh-CN" altLang="en-US" dirty="0"/>
              <a:t>对情侣交换配对成功的时候，最后一对情侣也会配对成功。</a:t>
            </a:r>
            <a:endParaRPr lang="en-US" altLang="zh-CN" dirty="0"/>
          </a:p>
          <a:p>
            <a:r>
              <a:rPr lang="zh-CN" altLang="en-US" dirty="0"/>
              <a:t>我们只需要记录连通合并的次数就可以得到调整的次数。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78DB8B-C7A0-4DE4-88F8-FB5AFEAB9058}"/>
              </a:ext>
            </a:extLst>
          </p:cNvPr>
          <p:cNvSpPr/>
          <p:nvPr/>
        </p:nvSpPr>
        <p:spPr>
          <a:xfrm>
            <a:off x="394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E204CF-6F37-4BAB-A5F4-50D7EE423CE8}"/>
              </a:ext>
            </a:extLst>
          </p:cNvPr>
          <p:cNvSpPr/>
          <p:nvPr/>
        </p:nvSpPr>
        <p:spPr>
          <a:xfrm>
            <a:off x="466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5BFFC6-8A83-4B5B-8BB8-C34F68AF11D1}"/>
              </a:ext>
            </a:extLst>
          </p:cNvPr>
          <p:cNvSpPr/>
          <p:nvPr/>
        </p:nvSpPr>
        <p:spPr>
          <a:xfrm>
            <a:off x="538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9D3C7-8C95-4F16-A1FF-5B1F8562C8A2}"/>
              </a:ext>
            </a:extLst>
          </p:cNvPr>
          <p:cNvSpPr/>
          <p:nvPr/>
        </p:nvSpPr>
        <p:spPr>
          <a:xfrm>
            <a:off x="6102937" y="2883258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365F09-83B6-42F4-B91B-8A952D4381AE}"/>
              </a:ext>
            </a:extLst>
          </p:cNvPr>
          <p:cNvSpPr/>
          <p:nvPr/>
        </p:nvSpPr>
        <p:spPr>
          <a:xfrm>
            <a:off x="3980659" y="1797795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F885D00-EA8D-4D6A-B928-A70E6BDB880D}"/>
              </a:ext>
            </a:extLst>
          </p:cNvPr>
          <p:cNvSpPr/>
          <p:nvPr/>
        </p:nvSpPr>
        <p:spPr>
          <a:xfrm>
            <a:off x="5382937" y="1797795"/>
            <a:ext cx="144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iconfont-11910-5686568">
            <a:extLst>
              <a:ext uri="{FF2B5EF4-FFF2-40B4-BE49-F238E27FC236}">
                <a16:creationId xmlns:a16="http://schemas.microsoft.com/office/drawing/2014/main" id="{9E841760-F881-48A3-8FAB-AB29F85F0F5C}"/>
              </a:ext>
            </a:extLst>
          </p:cNvPr>
          <p:cNvSpPr/>
          <p:nvPr/>
        </p:nvSpPr>
        <p:spPr>
          <a:xfrm>
            <a:off x="5468182" y="3729491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743D2E-B107-4AED-B732-CF3F1A24FD2D}"/>
              </a:ext>
            </a:extLst>
          </p:cNvPr>
          <p:cNvSpPr/>
          <p:nvPr/>
        </p:nvSpPr>
        <p:spPr>
          <a:xfrm>
            <a:off x="682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D707-0B61-423C-B0F7-68B98D337068}"/>
              </a:ext>
            </a:extLst>
          </p:cNvPr>
          <p:cNvSpPr/>
          <p:nvPr/>
        </p:nvSpPr>
        <p:spPr>
          <a:xfrm>
            <a:off x="7542937" y="2880087"/>
            <a:ext cx="720000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B36ABA-7C41-4CCD-8B6F-6CBF5817CBC5}"/>
              </a:ext>
            </a:extLst>
          </p:cNvPr>
          <p:cNvSpPr/>
          <p:nvPr/>
        </p:nvSpPr>
        <p:spPr>
          <a:xfrm>
            <a:off x="6822937" y="1801673"/>
            <a:ext cx="1402278" cy="72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1" name="iconfont-11910-5686568">
            <a:extLst>
              <a:ext uri="{FF2B5EF4-FFF2-40B4-BE49-F238E27FC236}">
                <a16:creationId xmlns:a16="http://schemas.microsoft.com/office/drawing/2014/main" id="{79AD8EB2-CB9A-40B5-B9BB-39DD29033D7F}"/>
              </a:ext>
            </a:extLst>
          </p:cNvPr>
          <p:cNvSpPr/>
          <p:nvPr/>
        </p:nvSpPr>
        <p:spPr>
          <a:xfrm>
            <a:off x="6196402" y="3718564"/>
            <a:ext cx="533070" cy="609685"/>
          </a:xfrm>
          <a:custGeom>
            <a:avLst/>
            <a:gdLst>
              <a:gd name="T0" fmla="*/ 8357 w 8566"/>
              <a:gd name="T1" fmla="*/ 4587 h 9797"/>
              <a:gd name="T2" fmla="*/ 4568 w 8566"/>
              <a:gd name="T3" fmla="*/ 174 h 9797"/>
              <a:gd name="T4" fmla="*/ 3999 w 8566"/>
              <a:gd name="T5" fmla="*/ 174 h 9797"/>
              <a:gd name="T6" fmla="*/ 209 w 8566"/>
              <a:gd name="T7" fmla="*/ 4587 h 9797"/>
              <a:gd name="T8" fmla="*/ 494 w 8566"/>
              <a:gd name="T9" fmla="*/ 5205 h 9797"/>
              <a:gd name="T10" fmla="*/ 2283 w 8566"/>
              <a:gd name="T11" fmla="*/ 5205 h 9797"/>
              <a:gd name="T12" fmla="*/ 2283 w 8566"/>
              <a:gd name="T13" fmla="*/ 8997 h 9797"/>
              <a:gd name="T14" fmla="*/ 3083 w 8566"/>
              <a:gd name="T15" fmla="*/ 9797 h 9797"/>
              <a:gd name="T16" fmla="*/ 5483 w 8566"/>
              <a:gd name="T17" fmla="*/ 9797 h 9797"/>
              <a:gd name="T18" fmla="*/ 6283 w 8566"/>
              <a:gd name="T19" fmla="*/ 8997 h 9797"/>
              <a:gd name="T20" fmla="*/ 6283 w 8566"/>
              <a:gd name="T21" fmla="*/ 5207 h 9797"/>
              <a:gd name="T22" fmla="*/ 8073 w 8566"/>
              <a:gd name="T23" fmla="*/ 5207 h 9797"/>
              <a:gd name="T24" fmla="*/ 8357 w 8566"/>
              <a:gd name="T25" fmla="*/ 4587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" h="9797">
                <a:moveTo>
                  <a:pt x="8357" y="4587"/>
                </a:moveTo>
                <a:lnTo>
                  <a:pt x="4568" y="174"/>
                </a:lnTo>
                <a:cubicBezTo>
                  <a:pt x="4418" y="0"/>
                  <a:pt x="4149" y="0"/>
                  <a:pt x="3999" y="174"/>
                </a:cubicBezTo>
                <a:lnTo>
                  <a:pt x="209" y="4587"/>
                </a:lnTo>
                <a:cubicBezTo>
                  <a:pt x="0" y="4830"/>
                  <a:pt x="173" y="5205"/>
                  <a:pt x="494" y="5205"/>
                </a:cubicBezTo>
                <a:lnTo>
                  <a:pt x="2283" y="5205"/>
                </a:lnTo>
                <a:lnTo>
                  <a:pt x="2283" y="8997"/>
                </a:lnTo>
                <a:cubicBezTo>
                  <a:pt x="2283" y="9438"/>
                  <a:pt x="2642" y="9797"/>
                  <a:pt x="3083" y="9797"/>
                </a:cubicBezTo>
                <a:lnTo>
                  <a:pt x="5483" y="9797"/>
                </a:lnTo>
                <a:cubicBezTo>
                  <a:pt x="5924" y="9797"/>
                  <a:pt x="6283" y="9438"/>
                  <a:pt x="6283" y="8997"/>
                </a:cubicBezTo>
                <a:lnTo>
                  <a:pt x="6283" y="5207"/>
                </a:lnTo>
                <a:lnTo>
                  <a:pt x="8073" y="5207"/>
                </a:lnTo>
                <a:cubicBezTo>
                  <a:pt x="8393" y="5207"/>
                  <a:pt x="8566" y="4830"/>
                  <a:pt x="8357" y="4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5D7D71-EF63-4D37-93FD-D48652ED987D}"/>
              </a:ext>
            </a:extLst>
          </p:cNvPr>
          <p:cNvSpPr txBox="1"/>
          <p:nvPr/>
        </p:nvSpPr>
        <p:spPr>
          <a:xfrm>
            <a:off x="4681798" y="1366153"/>
            <a:ext cx="57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N = 3           Count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5777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2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1438</Words>
  <Application>Microsoft Office PowerPoint</Application>
  <PresentationFormat>自定义</PresentationFormat>
  <Paragraphs>175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阿里巴巴普惠体</vt:lpstr>
      <vt:lpstr>微软雅黑</vt:lpstr>
      <vt:lpstr>等线 Light</vt:lpstr>
      <vt:lpstr>阿里巴巴普惠体 Medium</vt:lpstr>
      <vt:lpstr>等线</vt:lpstr>
      <vt:lpstr>Arial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booqi</cp:lastModifiedBy>
  <cp:revision>46</cp:revision>
  <dcterms:created xsi:type="dcterms:W3CDTF">2020-12-02T04:39:19Z</dcterms:created>
  <dcterms:modified xsi:type="dcterms:W3CDTF">2021-04-26T04:10:13Z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