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  <p:sldMasterId id="2147483657" r:id="rId3"/>
  </p:sldMasterIdLst>
  <p:notesMasterIdLst>
    <p:notesMasterId r:id="rId10"/>
  </p:notesMasterIdLst>
  <p:handoutMasterIdLst>
    <p:handoutMasterId r:id="rId11"/>
  </p:handoutMasterIdLst>
  <p:sldIdLst>
    <p:sldId id="256" r:id="rId4"/>
    <p:sldId id="395" r:id="rId5"/>
    <p:sldId id="469" r:id="rId6"/>
    <p:sldId id="472" r:id="rId7"/>
    <p:sldId id="474" r:id="rId8"/>
    <p:sldId id="475" r:id="rId9"/>
  </p:sldIdLst>
  <p:sldSz cx="11518900" cy="6480175"/>
  <p:notesSz cx="6858000" cy="9144000"/>
  <p:embeddedFontLst>
    <p:embeddedFont>
      <p:font typeface="Alibaba Sans" panose="020B0503020203040204" pitchFamily="34" charset="0"/>
      <p:regular r:id="rId12"/>
      <p:bold r:id="rId13"/>
      <p:italic r:id="rId14"/>
      <p:boldItalic r:id="rId15"/>
    </p:embeddedFont>
    <p:embeddedFont>
      <p:font typeface="阿里巴巴普惠体" panose="00020600040101010101" pitchFamily="18" charset="-122"/>
      <p:regular r:id="rId16"/>
      <p:bold r:id="rId17"/>
    </p:embeddedFont>
    <p:embeddedFont>
      <p:font typeface="微软雅黑" panose="020B0503020204020204" pitchFamily="34" charset="-122"/>
      <p:regular r:id="rId18"/>
      <p:bold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5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B929"/>
    <a:srgbClr val="00A0E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384"/>
      </p:cViewPr>
      <p:guideLst>
        <p:guide pos="416"/>
        <p:guide pos="7256"/>
        <p:guide orient="horz" pos="658"/>
        <p:guide orient="horz" pos="712"/>
        <p:guide orient="horz" pos="3928"/>
        <p:guide orient="horz"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Master" Target="slideMasters/slideMaster2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2021/4/27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0153" y="1830705"/>
            <a:ext cx="6518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A0EA"/>
                </a:solidFill>
                <a:latin typeface=""/>
                <a:ea typeface="阿里巴巴普惠体" panose="00020600040101010101" pitchFamily="18" charset="-122"/>
                <a:cs typeface="阿里巴巴普惠体" panose="00020600040101010101" pitchFamily="18" charset="-122"/>
                <a:sym typeface=""/>
              </a:rPr>
              <a:t>连通网络的操作次数</a:t>
            </a:r>
            <a:endParaRPr lang="zh-CN" altLang="en-US" sz="5400" dirty="0">
              <a:solidFill>
                <a:srgbClr val="00A0EA"/>
              </a:solidFill>
              <a:latin typeface="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9919" y="29698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89B929"/>
                </a:solidFill>
                <a:latin typeface=""/>
                <a:sym typeface=""/>
              </a:rPr>
              <a:t>门徒计划，带你开启算法精进之路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"/>
                <a:ea typeface="阿里巴巴普惠体" panose="00020600040101010101" pitchFamily="18" charset="-122"/>
                <a:cs typeface="阿里巴巴普惠体" panose="00020600040101010101" pitchFamily="18" charset="-122"/>
                <a:sym typeface=""/>
              </a:rPr>
              <a:t>LeetCode-1319 </a:t>
            </a:r>
            <a:r>
              <a:rPr lang="zh-CN" altLang="en-US" b="1" dirty="0">
                <a:solidFill>
                  <a:srgbClr val="00A0EA"/>
                </a:solidFill>
                <a:latin typeface=""/>
                <a:ea typeface="阿里巴巴普惠体" panose="00020600040101010101" pitchFamily="18" charset="-122"/>
                <a:cs typeface="阿里巴巴普惠体" panose="00020600040101010101" pitchFamily="18" charset="-122"/>
                <a:sym typeface=""/>
              </a:rPr>
              <a:t>连通网络的操作次数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"/>
              <a:sym typeface="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1FC191-6EF9-4757-9218-63745F0317DB}"/>
              </a:ext>
            </a:extLst>
          </p:cNvPr>
          <p:cNvSpPr txBox="1"/>
          <p:nvPr/>
        </p:nvSpPr>
        <p:spPr>
          <a:xfrm>
            <a:off x="726833" y="5078052"/>
            <a:ext cx="932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"/>
                <a:sym typeface=""/>
              </a:rPr>
              <a:t>最初每一个节点都是一棵独立的树，也就是父节点是节点本身。</a:t>
            </a:r>
            <a:endParaRPr lang="en-US" altLang="zh-CN" sz="2000" dirty="0">
              <a:latin typeface=""/>
              <a:sym typeface="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7609D-0007-4411-93D7-0A9C0E22E75F}"/>
              </a:ext>
            </a:extLst>
          </p:cNvPr>
          <p:cNvSpPr txBox="1"/>
          <p:nvPr/>
        </p:nvSpPr>
        <p:spPr>
          <a:xfrm>
            <a:off x="726833" y="3559286"/>
            <a:ext cx="141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"/>
                <a:sym typeface=""/>
              </a:rPr>
              <a:t>物理结构存储实现：数组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622DC6-411B-4E0A-B906-5D1AD242EFEC}"/>
              </a:ext>
            </a:extLst>
          </p:cNvPr>
          <p:cNvSpPr/>
          <p:nvPr/>
        </p:nvSpPr>
        <p:spPr>
          <a:xfrm>
            <a:off x="3633262" y="31582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1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8390B-78FE-495C-84F5-D3D4DEE11FC0}"/>
              </a:ext>
            </a:extLst>
          </p:cNvPr>
          <p:cNvSpPr/>
          <p:nvPr/>
        </p:nvSpPr>
        <p:spPr>
          <a:xfrm>
            <a:off x="4353262" y="31582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2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E96811-9657-446C-91B9-E78890D8957C}"/>
              </a:ext>
            </a:extLst>
          </p:cNvPr>
          <p:cNvSpPr/>
          <p:nvPr/>
        </p:nvSpPr>
        <p:spPr>
          <a:xfrm>
            <a:off x="363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1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4DBCE7-AA90-4AF0-B5E6-3BE0D32FFF7B}"/>
              </a:ext>
            </a:extLst>
          </p:cNvPr>
          <p:cNvSpPr/>
          <p:nvPr/>
        </p:nvSpPr>
        <p:spPr>
          <a:xfrm>
            <a:off x="435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2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1773A11-7B3C-4A3F-AA8A-A558FD833026}"/>
              </a:ext>
            </a:extLst>
          </p:cNvPr>
          <p:cNvSpPr/>
          <p:nvPr/>
        </p:nvSpPr>
        <p:spPr>
          <a:xfrm>
            <a:off x="5073262" y="31582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3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F9178D-0458-4EB4-BB66-302C4868DF0E}"/>
              </a:ext>
            </a:extLst>
          </p:cNvPr>
          <p:cNvSpPr/>
          <p:nvPr/>
        </p:nvSpPr>
        <p:spPr>
          <a:xfrm>
            <a:off x="507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3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C21F9B-7069-4EA9-83BE-96225CFAAEB3}"/>
              </a:ext>
            </a:extLst>
          </p:cNvPr>
          <p:cNvSpPr txBox="1"/>
          <p:nvPr/>
        </p:nvSpPr>
        <p:spPr>
          <a:xfrm>
            <a:off x="1923276" y="3219685"/>
            <a:ext cx="934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libaba Sans" panose="020B0503020203040204" pitchFamily="34" charset="0"/>
                <a:ea typeface="阿里巴巴普惠体" panose="00020600040101010101" pitchFamily="18" charset="-122"/>
                <a:sym typeface=""/>
              </a:rPr>
              <a:t>father</a:t>
            </a:r>
            <a:endParaRPr lang="zh-CN" altLang="en-US" sz="2000" dirty="0">
              <a:latin typeface="Alibaba Sans" panose="020B0503020203040204" pitchFamily="34" charset="0"/>
              <a:ea typeface="阿里巴巴普惠体" panose="00020600040101010101" pitchFamily="18" charset="-122"/>
              <a:sym typeface="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0CE9C1-B505-4C8F-B85E-349D06DA7783}"/>
              </a:ext>
            </a:extLst>
          </p:cNvPr>
          <p:cNvSpPr txBox="1"/>
          <p:nvPr/>
        </p:nvSpPr>
        <p:spPr>
          <a:xfrm>
            <a:off x="681114" y="1838102"/>
            <a:ext cx="150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"/>
                <a:sym typeface=""/>
              </a:rPr>
              <a:t>逻辑结构：二叉树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80E563-1277-4071-9D88-E6620E4B9AEA}"/>
              </a:ext>
            </a:extLst>
          </p:cNvPr>
          <p:cNvSpPr txBox="1"/>
          <p:nvPr/>
        </p:nvSpPr>
        <p:spPr>
          <a:xfrm>
            <a:off x="1923275" y="3864699"/>
            <a:ext cx="9345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libaba Sans" panose="020B0503020203040204" pitchFamily="34" charset="0"/>
                <a:ea typeface="阿里巴巴普惠体" panose="00020600040101010101" pitchFamily="18" charset="-122"/>
                <a:sym typeface=""/>
              </a:rPr>
              <a:t>node</a:t>
            </a:r>
            <a:endParaRPr lang="zh-CN" altLang="en-US" sz="2000" dirty="0">
              <a:latin typeface="Alibaba Sans" panose="020B0503020203040204" pitchFamily="34" charset="0"/>
              <a:ea typeface="阿里巴巴普惠体" panose="00020600040101010101" pitchFamily="18" charset="-122"/>
              <a:sym typeface="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ADE568E-4930-46B8-8726-B12FD3E012FD}"/>
              </a:ext>
            </a:extLst>
          </p:cNvPr>
          <p:cNvSpPr/>
          <p:nvPr/>
        </p:nvSpPr>
        <p:spPr>
          <a:xfrm>
            <a:off x="4375305" y="199604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"/>
                <a:ea typeface="宋体" panose="02010600030101010101" pitchFamily="2" charset="-122"/>
                <a:cs typeface="Times New Roman" panose="02020603050405020304" pitchFamily="18" charset="0"/>
                <a:sym typeface=""/>
              </a:rPr>
              <a:t>1</a:t>
            </a:r>
            <a:endParaRPr lang="zh-CN" sz="2000" kern="100" dirty="0">
              <a:effectLst/>
              <a:latin typeface=""/>
              <a:ea typeface="宋体" panose="02010600030101010101" pitchFamily="2" charset="-122"/>
              <a:cs typeface="Times New Roman" panose="02020603050405020304" pitchFamily="18" charset="0"/>
              <a:sym typeface="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2BBE629-C2F8-4B9F-B4AC-CE7FA616EF02}"/>
              </a:ext>
            </a:extLst>
          </p:cNvPr>
          <p:cNvSpPr/>
          <p:nvPr/>
        </p:nvSpPr>
        <p:spPr>
          <a:xfrm>
            <a:off x="5882789" y="197896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"/>
                <a:ea typeface="宋体" panose="02010600030101010101" pitchFamily="2" charset="-122"/>
                <a:cs typeface="Times New Roman" panose="02020603050405020304" pitchFamily="18" charset="0"/>
                <a:sym typeface=""/>
              </a:rPr>
              <a:t>2</a:t>
            </a:r>
            <a:endParaRPr lang="zh-CN" sz="2000" kern="100" dirty="0">
              <a:effectLst/>
              <a:latin typeface=""/>
              <a:ea typeface="宋体" panose="02010600030101010101" pitchFamily="2" charset="-122"/>
              <a:cs typeface="Times New Roman" panose="02020603050405020304" pitchFamily="18" charset="0"/>
              <a:sym typeface="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E59F373-70F6-413F-80D8-771434965E29}"/>
              </a:ext>
            </a:extLst>
          </p:cNvPr>
          <p:cNvSpPr/>
          <p:nvPr/>
        </p:nvSpPr>
        <p:spPr>
          <a:xfrm>
            <a:off x="7390272" y="197896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>
                <a:latin typeface=""/>
                <a:ea typeface="宋体" panose="02010600030101010101" pitchFamily="2" charset="-122"/>
                <a:cs typeface="Times New Roman" panose="02020603050405020304" pitchFamily="18" charset="0"/>
                <a:sym typeface=""/>
              </a:rPr>
              <a:t>3</a:t>
            </a:r>
            <a:endParaRPr lang="zh-CN" sz="2000" kern="100" dirty="0">
              <a:effectLst/>
              <a:latin typeface=""/>
              <a:ea typeface="宋体" panose="02010600030101010101" pitchFamily="2" charset="-122"/>
              <a:cs typeface="Times New Roman" panose="02020603050405020304" pitchFamily="18" charset="0"/>
              <a:sym typeface="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22D8792-6650-4C25-A773-3AB2F8FD07C5}"/>
              </a:ext>
            </a:extLst>
          </p:cNvPr>
          <p:cNvSpPr/>
          <p:nvPr/>
        </p:nvSpPr>
        <p:spPr>
          <a:xfrm>
            <a:off x="2867822" y="198659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"/>
                <a:ea typeface="宋体" panose="02010600030101010101" pitchFamily="2" charset="-122"/>
                <a:cs typeface="Times New Roman" panose="02020603050405020304" pitchFamily="18" charset="0"/>
                <a:sym typeface=""/>
              </a:rPr>
              <a:t>0</a:t>
            </a:r>
            <a:endParaRPr lang="zh-CN" sz="2000" kern="100" dirty="0">
              <a:effectLst/>
              <a:latin typeface=""/>
              <a:ea typeface="宋体" panose="02010600030101010101" pitchFamily="2" charset="-122"/>
              <a:cs typeface="Times New Roman" panose="02020603050405020304" pitchFamily="18" charset="0"/>
              <a:sym typeface="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5056758-4A33-4A8B-B64C-9762F9F6C3AD}"/>
              </a:ext>
            </a:extLst>
          </p:cNvPr>
          <p:cNvSpPr/>
          <p:nvPr/>
        </p:nvSpPr>
        <p:spPr>
          <a:xfrm>
            <a:off x="2913264" y="31582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0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FD29217-6267-4103-8794-D8E8891495E4}"/>
              </a:ext>
            </a:extLst>
          </p:cNvPr>
          <p:cNvSpPr/>
          <p:nvPr/>
        </p:nvSpPr>
        <p:spPr>
          <a:xfrm>
            <a:off x="2913264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0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0BE4670-366E-4C3B-A3BF-74F619F07310}"/>
              </a:ext>
            </a:extLst>
          </p:cNvPr>
          <p:cNvSpPr txBox="1"/>
          <p:nvPr/>
        </p:nvSpPr>
        <p:spPr>
          <a:xfrm>
            <a:off x="660400" y="741937"/>
            <a:ext cx="932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>
                <a:latin typeface="Alibaba Sans" panose="020B0503020203040204" pitchFamily="34" charset="0"/>
                <a:ea typeface="阿里巴巴普惠体" panose="00020600040101010101" pitchFamily="18" charset="-122"/>
                <a:sym typeface=""/>
              </a:rPr>
              <a:t>n = 4, connections = [[0,1],[0,2],[1,2]]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32A6C04-2AA1-46A0-9071-E0614B4A5B99}"/>
              </a:ext>
            </a:extLst>
          </p:cNvPr>
          <p:cNvSpPr txBox="1"/>
          <p:nvPr/>
        </p:nvSpPr>
        <p:spPr>
          <a:xfrm>
            <a:off x="670757" y="1210337"/>
            <a:ext cx="10177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"/>
                <a:sym typeface=""/>
              </a:rPr>
              <a:t>筛选线缆数前提：给的线缆数大于需要的：</a:t>
            </a:r>
            <a:r>
              <a:rPr lang="en-US" altLang="zh-CN" dirty="0">
                <a:solidFill>
                  <a:srgbClr val="FF0000"/>
                </a:solidFill>
                <a:latin typeface=""/>
                <a:sym typeface=""/>
              </a:rPr>
              <a:t>n=4,</a:t>
            </a:r>
            <a:r>
              <a:rPr lang="zh-CN" altLang="en-US" sz="1800" dirty="0">
                <a:solidFill>
                  <a:srgbClr val="FF0000"/>
                </a:solidFill>
                <a:latin typeface=""/>
                <a:sym typeface=""/>
              </a:rPr>
              <a:t>四个节点一共需要连</a:t>
            </a:r>
            <a:r>
              <a:rPr lang="en-US" altLang="zh-CN" sz="1800" dirty="0">
                <a:solidFill>
                  <a:srgbClr val="FF0000"/>
                </a:solidFill>
                <a:latin typeface=""/>
                <a:sym typeface=""/>
              </a:rPr>
              <a:t>4-1=3</a:t>
            </a:r>
            <a:r>
              <a:rPr lang="zh-CN" altLang="en-US" sz="1800" dirty="0">
                <a:solidFill>
                  <a:srgbClr val="FF0000"/>
                </a:solidFill>
                <a:latin typeface=""/>
                <a:sym typeface=""/>
              </a:rPr>
              <a:t>条线缆。</a:t>
            </a:r>
            <a:r>
              <a:rPr lang="en-US" altLang="zh-CN" sz="1800" dirty="0">
                <a:solidFill>
                  <a:srgbClr val="FF0000"/>
                </a:solidFill>
                <a:latin typeface=""/>
                <a:sym typeface=""/>
              </a:rPr>
              <a:t>Connections</a:t>
            </a:r>
            <a:r>
              <a:rPr lang="zh-CN" altLang="en-US" dirty="0">
                <a:solidFill>
                  <a:srgbClr val="FF0000"/>
                </a:solidFill>
                <a:latin typeface=""/>
                <a:sym typeface=""/>
              </a:rPr>
              <a:t>里面给了</a:t>
            </a:r>
            <a:r>
              <a:rPr lang="en-US" altLang="zh-CN" dirty="0">
                <a:solidFill>
                  <a:srgbClr val="FF0000"/>
                </a:solidFill>
                <a:latin typeface=""/>
                <a:sym typeface="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"/>
                <a:sym typeface=""/>
              </a:rPr>
              <a:t>条线缆数，大于等于需要线缆数。</a:t>
            </a:r>
            <a:endParaRPr lang="en-US" altLang="zh-CN" sz="1800" dirty="0">
              <a:solidFill>
                <a:srgbClr val="FF0000"/>
              </a:solidFill>
              <a:latin typeface=""/>
              <a:sym typeface="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201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"/>
                <a:ea typeface="阿里巴巴普惠体" panose="00020600040101010101" pitchFamily="18" charset="-122"/>
                <a:cs typeface="阿里巴巴普惠体" panose="00020600040101010101" pitchFamily="18" charset="-122"/>
                <a:sym typeface=""/>
              </a:rPr>
              <a:t>LeetCode-684 </a:t>
            </a:r>
            <a:r>
              <a:rPr lang="zh-CN" altLang="en-US" b="1" dirty="0">
                <a:solidFill>
                  <a:srgbClr val="00A0EA"/>
                </a:solidFill>
                <a:latin typeface=""/>
                <a:ea typeface="阿里巴巴普惠体" panose="00020600040101010101" pitchFamily="18" charset="-122"/>
                <a:cs typeface="阿里巴巴普惠体" panose="00020600040101010101" pitchFamily="18" charset="-122"/>
                <a:sym typeface=""/>
              </a:rPr>
              <a:t>连通网络的操作次数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"/>
              <a:sym typeface="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1FC191-6EF9-4757-9218-63745F0317DB}"/>
              </a:ext>
            </a:extLst>
          </p:cNvPr>
          <p:cNvSpPr txBox="1"/>
          <p:nvPr/>
        </p:nvSpPr>
        <p:spPr>
          <a:xfrm>
            <a:off x="726833" y="5078052"/>
            <a:ext cx="9320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"/>
                <a:sym typeface=""/>
              </a:rPr>
              <a:t>开始合并：</a:t>
            </a:r>
            <a:r>
              <a:rPr lang="en-US" altLang="zh-CN" sz="2000" dirty="0">
                <a:latin typeface="Alibaba Sans" panose="020B0503020203040204" pitchFamily="34" charset="0"/>
                <a:ea typeface="阿里巴巴普惠体" panose="00020600040101010101" pitchFamily="18" charset="-122"/>
                <a:sym typeface=""/>
              </a:rPr>
              <a:t>[0,1] </a:t>
            </a:r>
            <a:r>
              <a:rPr lang="zh-CN" altLang="en-US" sz="2000" dirty="0">
                <a:latin typeface="Alibaba Sans" panose="020B0503020203040204" pitchFamily="34" charset="0"/>
                <a:ea typeface="阿里巴巴普惠体" panose="00020600040101010101" pitchFamily="18" charset="-122"/>
                <a:sym typeface=""/>
              </a:rPr>
              <a:t>。 </a:t>
            </a:r>
            <a:endParaRPr lang="en-US" altLang="zh-CN" sz="2000" dirty="0">
              <a:latin typeface="Alibaba Sans" panose="020B0503020203040204" pitchFamily="34" charset="0"/>
              <a:ea typeface="阿里巴巴普惠体" panose="00020600040101010101" pitchFamily="18" charset="-122"/>
              <a:sym typeface=""/>
            </a:endParaRPr>
          </a:p>
          <a:p>
            <a:r>
              <a:rPr lang="zh-CN" altLang="en-US" sz="2000" dirty="0">
                <a:latin typeface=""/>
                <a:sym typeface=""/>
              </a:rPr>
              <a:t>合并一次，该线缆把不同子树合并，属于</a:t>
            </a:r>
            <a:r>
              <a:rPr lang="zh-CN" altLang="en-US" sz="2000" dirty="0">
                <a:solidFill>
                  <a:srgbClr val="FF0000"/>
                </a:solidFill>
                <a:latin typeface=""/>
                <a:sym typeface=""/>
              </a:rPr>
              <a:t>有效</a:t>
            </a:r>
            <a:r>
              <a:rPr lang="zh-CN" altLang="en-US" sz="2000" dirty="0">
                <a:latin typeface=""/>
                <a:sym typeface=""/>
              </a:rPr>
              <a:t>线缆。此时还需要</a:t>
            </a:r>
            <a:r>
              <a:rPr lang="en-US" altLang="zh-CN" sz="2000" dirty="0">
                <a:latin typeface=""/>
                <a:sym typeface=""/>
              </a:rPr>
              <a:t>3-</a:t>
            </a:r>
            <a:r>
              <a:rPr lang="en-US" altLang="zh-CN" sz="2000" dirty="0">
                <a:solidFill>
                  <a:srgbClr val="FF0000"/>
                </a:solidFill>
                <a:latin typeface=""/>
                <a:sym typeface=""/>
              </a:rPr>
              <a:t>1</a:t>
            </a:r>
            <a:r>
              <a:rPr lang="en-US" altLang="zh-CN" sz="2000" dirty="0">
                <a:latin typeface=""/>
                <a:sym typeface=""/>
              </a:rPr>
              <a:t>=2</a:t>
            </a:r>
            <a:r>
              <a:rPr lang="zh-CN" altLang="en-US" sz="2000" dirty="0">
                <a:latin typeface=""/>
                <a:sym typeface=""/>
              </a:rPr>
              <a:t>条线缆。</a:t>
            </a:r>
            <a:endParaRPr lang="en-US" altLang="zh-CN" sz="2000" dirty="0">
              <a:latin typeface=""/>
              <a:sym typeface="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7609D-0007-4411-93D7-0A9C0E22E75F}"/>
              </a:ext>
            </a:extLst>
          </p:cNvPr>
          <p:cNvSpPr txBox="1"/>
          <p:nvPr/>
        </p:nvSpPr>
        <p:spPr>
          <a:xfrm>
            <a:off x="726833" y="3559286"/>
            <a:ext cx="141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"/>
                <a:sym typeface=""/>
              </a:rPr>
              <a:t>物理结构存储实现：数组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C21F9B-7069-4EA9-83BE-96225CFAAEB3}"/>
              </a:ext>
            </a:extLst>
          </p:cNvPr>
          <p:cNvSpPr txBox="1"/>
          <p:nvPr/>
        </p:nvSpPr>
        <p:spPr>
          <a:xfrm>
            <a:off x="1923276" y="3219685"/>
            <a:ext cx="934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libaba Sans" panose="020B0503020203040204" pitchFamily="34" charset="0"/>
                <a:ea typeface="阿里巴巴普惠体" panose="00020600040101010101" pitchFamily="18" charset="-122"/>
                <a:sym typeface=""/>
              </a:rPr>
              <a:t>father</a:t>
            </a:r>
            <a:endParaRPr lang="zh-CN" altLang="en-US" sz="2000" dirty="0">
              <a:latin typeface="Alibaba Sans" panose="020B0503020203040204" pitchFamily="34" charset="0"/>
              <a:ea typeface="阿里巴巴普惠体" panose="00020600040101010101" pitchFamily="18" charset="-122"/>
              <a:sym typeface="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0CE9C1-B505-4C8F-B85E-349D06DA7783}"/>
              </a:ext>
            </a:extLst>
          </p:cNvPr>
          <p:cNvSpPr txBox="1"/>
          <p:nvPr/>
        </p:nvSpPr>
        <p:spPr>
          <a:xfrm>
            <a:off x="681114" y="1838102"/>
            <a:ext cx="150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"/>
                <a:sym typeface=""/>
              </a:rPr>
              <a:t>逻辑结构：二叉树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80E563-1277-4071-9D88-E6620E4B9AEA}"/>
              </a:ext>
            </a:extLst>
          </p:cNvPr>
          <p:cNvSpPr txBox="1"/>
          <p:nvPr/>
        </p:nvSpPr>
        <p:spPr>
          <a:xfrm>
            <a:off x="1923275" y="3864699"/>
            <a:ext cx="934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libaba Sans" panose="020B0503020203040204" pitchFamily="34" charset="0"/>
                <a:ea typeface="阿里巴巴普惠体" panose="00020600040101010101" pitchFamily="18" charset="-122"/>
                <a:sym typeface=""/>
              </a:rPr>
              <a:t>node</a:t>
            </a:r>
            <a:endParaRPr lang="zh-CN" altLang="en-US" sz="2000" dirty="0">
              <a:latin typeface="Alibaba Sans" panose="020B0503020203040204" pitchFamily="34" charset="0"/>
              <a:ea typeface="阿里巴巴普惠体" panose="00020600040101010101" pitchFamily="18" charset="-122"/>
              <a:sym typeface="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E59F373-70F6-413F-80D8-771434965E29}"/>
              </a:ext>
            </a:extLst>
          </p:cNvPr>
          <p:cNvSpPr/>
          <p:nvPr/>
        </p:nvSpPr>
        <p:spPr>
          <a:xfrm>
            <a:off x="4916791" y="171810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"/>
                <a:ea typeface="宋体" panose="02010600030101010101" pitchFamily="2" charset="-122"/>
                <a:cs typeface="Times New Roman" panose="02020603050405020304" pitchFamily="18" charset="0"/>
                <a:sym typeface=""/>
              </a:rPr>
              <a:t>2</a:t>
            </a:r>
            <a:endParaRPr lang="zh-CN" sz="2000" kern="100" dirty="0">
              <a:effectLst/>
              <a:latin typeface=""/>
              <a:ea typeface="宋体" panose="02010600030101010101" pitchFamily="2" charset="-122"/>
              <a:cs typeface="Times New Roman" panose="02020603050405020304" pitchFamily="18" charset="0"/>
              <a:sym typeface=""/>
            </a:endParaRPr>
          </a:p>
        </p:txBody>
      </p:sp>
      <p:cxnSp>
        <p:nvCxnSpPr>
          <p:cNvPr id="22" name="直线连接符 352">
            <a:extLst>
              <a:ext uri="{FF2B5EF4-FFF2-40B4-BE49-F238E27FC236}">
                <a16:creationId xmlns:a16="http://schemas.microsoft.com/office/drawing/2014/main" id="{8A92DD9D-2FD5-4D4E-8A13-10B2A357E4C5}"/>
              </a:ext>
            </a:extLst>
          </p:cNvPr>
          <p:cNvCxnSpPr>
            <a:cxnSpLocks/>
          </p:cNvCxnSpPr>
          <p:nvPr/>
        </p:nvCxnSpPr>
        <p:spPr>
          <a:xfrm flipH="1">
            <a:off x="2861754" y="1768301"/>
            <a:ext cx="344515" cy="587948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39B06BA-6910-4606-8796-D016DC749997}"/>
              </a:ext>
            </a:extLst>
          </p:cNvPr>
          <p:cNvSpPr/>
          <p:nvPr/>
        </p:nvSpPr>
        <p:spPr>
          <a:xfrm>
            <a:off x="3021736" y="162317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"/>
                <a:ea typeface="宋体" panose="02010600030101010101" pitchFamily="2" charset="-122"/>
                <a:cs typeface="Times New Roman" panose="02020603050405020304" pitchFamily="18" charset="0"/>
                <a:sym typeface=""/>
              </a:rPr>
              <a:t>0</a:t>
            </a:r>
            <a:endParaRPr lang="zh-CN" sz="2000" kern="100" dirty="0">
              <a:effectLst/>
              <a:latin typeface=""/>
              <a:ea typeface="宋体" panose="02010600030101010101" pitchFamily="2" charset="-122"/>
              <a:cs typeface="Times New Roman" panose="02020603050405020304" pitchFamily="18" charset="0"/>
              <a:sym typeface="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4DF03D8-B679-4E22-A0F6-4DD7DF50A7C0}"/>
              </a:ext>
            </a:extLst>
          </p:cNvPr>
          <p:cNvSpPr/>
          <p:nvPr/>
        </p:nvSpPr>
        <p:spPr>
          <a:xfrm>
            <a:off x="2677566" y="2201818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"/>
                <a:ea typeface="宋体" panose="02010600030101010101" pitchFamily="2" charset="-122"/>
                <a:cs typeface="Times New Roman" panose="02020603050405020304" pitchFamily="18" charset="0"/>
                <a:sym typeface=""/>
              </a:rPr>
              <a:t>1</a:t>
            </a:r>
            <a:endParaRPr lang="zh-CN" sz="2000" kern="100" dirty="0">
              <a:effectLst/>
              <a:latin typeface=""/>
              <a:ea typeface="宋体" panose="02010600030101010101" pitchFamily="2" charset="-122"/>
              <a:cs typeface="Times New Roman" panose="02020603050405020304" pitchFamily="18" charset="0"/>
              <a:sym typeface="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140E9FC-4477-45A2-A695-9C3F86C9CC3D}"/>
              </a:ext>
            </a:extLst>
          </p:cNvPr>
          <p:cNvSpPr/>
          <p:nvPr/>
        </p:nvSpPr>
        <p:spPr>
          <a:xfrm>
            <a:off x="6971483" y="171810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"/>
                <a:ea typeface="宋体" panose="02010600030101010101" pitchFamily="2" charset="-122"/>
                <a:cs typeface="Times New Roman" panose="02020603050405020304" pitchFamily="18" charset="0"/>
                <a:sym typeface=""/>
              </a:rPr>
              <a:t>3</a:t>
            </a:r>
            <a:endParaRPr lang="zh-CN" sz="2000" kern="100" dirty="0">
              <a:effectLst/>
              <a:latin typeface=""/>
              <a:ea typeface="宋体" panose="02010600030101010101" pitchFamily="2" charset="-122"/>
              <a:cs typeface="Times New Roman" panose="02020603050405020304" pitchFamily="18" charset="0"/>
              <a:sym typeface="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81FD19-11EF-4743-B830-2A29E489AAB9}"/>
              </a:ext>
            </a:extLst>
          </p:cNvPr>
          <p:cNvSpPr/>
          <p:nvPr/>
        </p:nvSpPr>
        <p:spPr>
          <a:xfrm>
            <a:off x="3633262" y="31582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0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9C6C9A8-F315-4CB0-81C6-079EF75B6EE4}"/>
              </a:ext>
            </a:extLst>
          </p:cNvPr>
          <p:cNvSpPr/>
          <p:nvPr/>
        </p:nvSpPr>
        <p:spPr>
          <a:xfrm>
            <a:off x="4353262" y="31582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2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B7A4386-E605-4066-9F5B-907090D8C166}"/>
              </a:ext>
            </a:extLst>
          </p:cNvPr>
          <p:cNvSpPr/>
          <p:nvPr/>
        </p:nvSpPr>
        <p:spPr>
          <a:xfrm>
            <a:off x="363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1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6245263-4E52-4256-8924-FDC0369FA3AE}"/>
              </a:ext>
            </a:extLst>
          </p:cNvPr>
          <p:cNvSpPr/>
          <p:nvPr/>
        </p:nvSpPr>
        <p:spPr>
          <a:xfrm>
            <a:off x="435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2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B59596-91EE-48D4-B90A-7DE524A0AB2A}"/>
              </a:ext>
            </a:extLst>
          </p:cNvPr>
          <p:cNvSpPr/>
          <p:nvPr/>
        </p:nvSpPr>
        <p:spPr>
          <a:xfrm>
            <a:off x="5073262" y="31582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3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367E94D-4D06-46E8-9DDD-F846D3D22A2D}"/>
              </a:ext>
            </a:extLst>
          </p:cNvPr>
          <p:cNvSpPr/>
          <p:nvPr/>
        </p:nvSpPr>
        <p:spPr>
          <a:xfrm>
            <a:off x="507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3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F6A3EE3-3905-4447-B7EE-B91A6986AE0A}"/>
              </a:ext>
            </a:extLst>
          </p:cNvPr>
          <p:cNvSpPr/>
          <p:nvPr/>
        </p:nvSpPr>
        <p:spPr>
          <a:xfrm>
            <a:off x="2913264" y="31582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0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85C494-3B64-497B-8FC6-345A15D114D4}"/>
              </a:ext>
            </a:extLst>
          </p:cNvPr>
          <p:cNvSpPr/>
          <p:nvPr/>
        </p:nvSpPr>
        <p:spPr>
          <a:xfrm>
            <a:off x="2913264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0</a:t>
            </a:r>
            <a:endParaRPr lang="zh-CN" altLang="en-US" dirty="0">
              <a:latin typeface=""/>
              <a:sym typeface="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343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350">
            <a:extLst>
              <a:ext uri="{FF2B5EF4-FFF2-40B4-BE49-F238E27FC236}">
                <a16:creationId xmlns:a16="http://schemas.microsoft.com/office/drawing/2014/main" id="{C584C86A-2226-459E-96B4-AF8C40E5A75B}"/>
              </a:ext>
            </a:extLst>
          </p:cNvPr>
          <p:cNvCxnSpPr>
            <a:cxnSpLocks/>
          </p:cNvCxnSpPr>
          <p:nvPr/>
        </p:nvCxnSpPr>
        <p:spPr>
          <a:xfrm>
            <a:off x="3291356" y="1930221"/>
            <a:ext cx="289037" cy="479604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"/>
                <a:ea typeface="阿里巴巴普惠体" panose="00020600040101010101" pitchFamily="18" charset="-122"/>
                <a:cs typeface="阿里巴巴普惠体" panose="00020600040101010101" pitchFamily="18" charset="-122"/>
                <a:sym typeface=""/>
              </a:rPr>
              <a:t>LeetCode-684 </a:t>
            </a:r>
            <a:r>
              <a:rPr lang="zh-CN" altLang="en-US" b="1" dirty="0">
                <a:solidFill>
                  <a:srgbClr val="00A0EA"/>
                </a:solidFill>
                <a:latin typeface=""/>
                <a:ea typeface="阿里巴巴普惠体" panose="00020600040101010101" pitchFamily="18" charset="-122"/>
                <a:cs typeface="阿里巴巴普惠体" panose="00020600040101010101" pitchFamily="18" charset="-122"/>
                <a:sym typeface=""/>
              </a:rPr>
              <a:t>连通网络的操作次数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"/>
              <a:sym typeface="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1FC191-6EF9-4757-9218-63745F0317DB}"/>
              </a:ext>
            </a:extLst>
          </p:cNvPr>
          <p:cNvSpPr txBox="1"/>
          <p:nvPr/>
        </p:nvSpPr>
        <p:spPr>
          <a:xfrm>
            <a:off x="726833" y="5078052"/>
            <a:ext cx="9320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sym typeface=""/>
              </a:rPr>
              <a:t>开始合并：</a:t>
            </a:r>
            <a:r>
              <a:rPr lang="en-US" altLang="zh-CN" sz="2000" dirty="0">
                <a:latin typeface="+mn-ea"/>
                <a:sym typeface=""/>
              </a:rPr>
              <a:t>[0,2] </a:t>
            </a:r>
            <a:r>
              <a:rPr lang="zh-CN" altLang="en-US" sz="2000" dirty="0">
                <a:latin typeface="+mn-ea"/>
                <a:sym typeface=""/>
              </a:rPr>
              <a:t>。 </a:t>
            </a:r>
            <a:endParaRPr lang="en-US" altLang="zh-CN" sz="2000" dirty="0">
              <a:latin typeface="+mn-ea"/>
              <a:sym typeface=""/>
            </a:endParaRPr>
          </a:p>
          <a:p>
            <a:r>
              <a:rPr lang="zh-CN" altLang="en-US" sz="2000" dirty="0">
                <a:latin typeface="+mn-ea"/>
                <a:sym typeface=""/>
              </a:rPr>
              <a:t>合并一次，该线缆把不同子树合并，属于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"/>
              </a:rPr>
              <a:t>有效</a:t>
            </a:r>
            <a:r>
              <a:rPr lang="zh-CN" altLang="en-US" sz="2000" dirty="0">
                <a:latin typeface="+mn-ea"/>
                <a:sym typeface=""/>
              </a:rPr>
              <a:t>线缆。此时还需要</a:t>
            </a:r>
            <a:r>
              <a:rPr lang="en-US" altLang="zh-CN" sz="2000" dirty="0">
                <a:latin typeface="+mn-ea"/>
                <a:sym typeface=""/>
              </a:rPr>
              <a:t>2-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"/>
              </a:rPr>
              <a:t>1</a:t>
            </a:r>
            <a:r>
              <a:rPr lang="en-US" altLang="zh-CN" sz="2000" dirty="0">
                <a:latin typeface="+mn-ea"/>
                <a:sym typeface=""/>
              </a:rPr>
              <a:t>=1</a:t>
            </a:r>
            <a:r>
              <a:rPr lang="zh-CN" altLang="en-US" sz="2000" dirty="0">
                <a:latin typeface="+mn-ea"/>
                <a:sym typeface=""/>
              </a:rPr>
              <a:t>条线缆。</a:t>
            </a:r>
            <a:endParaRPr lang="en-US" altLang="zh-CN" sz="2000" dirty="0">
              <a:latin typeface="+mn-ea"/>
              <a:sym typeface="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7609D-0007-4411-93D7-0A9C0E22E75F}"/>
              </a:ext>
            </a:extLst>
          </p:cNvPr>
          <p:cNvSpPr txBox="1"/>
          <p:nvPr/>
        </p:nvSpPr>
        <p:spPr>
          <a:xfrm>
            <a:off x="726833" y="3559286"/>
            <a:ext cx="141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"/>
                <a:sym typeface=""/>
              </a:rPr>
              <a:t>物理结构存储实现：数组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C21F9B-7069-4EA9-83BE-96225CFAAEB3}"/>
              </a:ext>
            </a:extLst>
          </p:cNvPr>
          <p:cNvSpPr txBox="1"/>
          <p:nvPr/>
        </p:nvSpPr>
        <p:spPr>
          <a:xfrm>
            <a:off x="1923276" y="3219685"/>
            <a:ext cx="93452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"/>
              </a:rPr>
              <a:t>father</a:t>
            </a:r>
            <a:endParaRPr lang="zh-CN" altLang="en-US" dirty="0">
              <a:sym typeface="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0CE9C1-B505-4C8F-B85E-349D06DA7783}"/>
              </a:ext>
            </a:extLst>
          </p:cNvPr>
          <p:cNvSpPr txBox="1"/>
          <p:nvPr/>
        </p:nvSpPr>
        <p:spPr>
          <a:xfrm>
            <a:off x="681114" y="1838102"/>
            <a:ext cx="150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"/>
                <a:sym typeface=""/>
              </a:rPr>
              <a:t>逻辑结构：二叉树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80E563-1277-4071-9D88-E6620E4B9AEA}"/>
              </a:ext>
            </a:extLst>
          </p:cNvPr>
          <p:cNvSpPr txBox="1"/>
          <p:nvPr/>
        </p:nvSpPr>
        <p:spPr>
          <a:xfrm>
            <a:off x="1923275" y="3864699"/>
            <a:ext cx="934527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>
                <a:sym typeface=""/>
              </a:rPr>
              <a:t>node</a:t>
            </a:r>
            <a:endParaRPr lang="zh-CN" altLang="en-US" dirty="0">
              <a:sym typeface="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E59F373-70F6-413F-80D8-771434965E29}"/>
              </a:ext>
            </a:extLst>
          </p:cNvPr>
          <p:cNvSpPr/>
          <p:nvPr/>
        </p:nvSpPr>
        <p:spPr>
          <a:xfrm>
            <a:off x="3303890" y="2214106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"/>
                <a:ea typeface="宋体" panose="02010600030101010101" pitchFamily="2" charset="-122"/>
                <a:cs typeface="Times New Roman" panose="02020603050405020304" pitchFamily="18" charset="0"/>
                <a:sym typeface=""/>
              </a:rPr>
              <a:t>2</a:t>
            </a:r>
            <a:endParaRPr lang="zh-CN" sz="2000" kern="100" dirty="0">
              <a:effectLst/>
              <a:latin typeface=""/>
              <a:ea typeface="宋体" panose="02010600030101010101" pitchFamily="2" charset="-122"/>
              <a:cs typeface="Times New Roman" panose="02020603050405020304" pitchFamily="18" charset="0"/>
              <a:sym typeface=""/>
            </a:endParaRPr>
          </a:p>
        </p:txBody>
      </p:sp>
      <p:cxnSp>
        <p:nvCxnSpPr>
          <p:cNvPr id="22" name="直线连接符 352">
            <a:extLst>
              <a:ext uri="{FF2B5EF4-FFF2-40B4-BE49-F238E27FC236}">
                <a16:creationId xmlns:a16="http://schemas.microsoft.com/office/drawing/2014/main" id="{8A92DD9D-2FD5-4D4E-8A13-10B2A357E4C5}"/>
              </a:ext>
            </a:extLst>
          </p:cNvPr>
          <p:cNvCxnSpPr>
            <a:cxnSpLocks/>
          </p:cNvCxnSpPr>
          <p:nvPr/>
        </p:nvCxnSpPr>
        <p:spPr>
          <a:xfrm flipH="1">
            <a:off x="2861754" y="1768301"/>
            <a:ext cx="344515" cy="587948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39B06BA-6910-4606-8796-D016DC749997}"/>
              </a:ext>
            </a:extLst>
          </p:cNvPr>
          <p:cNvSpPr/>
          <p:nvPr/>
        </p:nvSpPr>
        <p:spPr>
          <a:xfrm>
            <a:off x="3021736" y="162317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"/>
                <a:ea typeface="宋体" panose="02010600030101010101" pitchFamily="2" charset="-122"/>
                <a:cs typeface="Times New Roman" panose="02020603050405020304" pitchFamily="18" charset="0"/>
                <a:sym typeface=""/>
              </a:rPr>
              <a:t>0</a:t>
            </a:r>
            <a:endParaRPr lang="zh-CN" sz="2000" kern="100" dirty="0">
              <a:effectLst/>
              <a:latin typeface=""/>
              <a:ea typeface="宋体" panose="02010600030101010101" pitchFamily="2" charset="-122"/>
              <a:cs typeface="Times New Roman" panose="02020603050405020304" pitchFamily="18" charset="0"/>
              <a:sym typeface="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4DF03D8-B679-4E22-A0F6-4DD7DF50A7C0}"/>
              </a:ext>
            </a:extLst>
          </p:cNvPr>
          <p:cNvSpPr/>
          <p:nvPr/>
        </p:nvSpPr>
        <p:spPr>
          <a:xfrm>
            <a:off x="2677566" y="2201818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"/>
                <a:ea typeface="宋体" panose="02010600030101010101" pitchFamily="2" charset="-122"/>
                <a:cs typeface="Times New Roman" panose="02020603050405020304" pitchFamily="18" charset="0"/>
                <a:sym typeface=""/>
              </a:rPr>
              <a:t>1</a:t>
            </a:r>
            <a:endParaRPr lang="zh-CN" sz="2000" kern="100" dirty="0">
              <a:effectLst/>
              <a:latin typeface=""/>
              <a:ea typeface="宋体" panose="02010600030101010101" pitchFamily="2" charset="-122"/>
              <a:cs typeface="Times New Roman" panose="02020603050405020304" pitchFamily="18" charset="0"/>
              <a:sym typeface="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140E9FC-4477-45A2-A695-9C3F86C9CC3D}"/>
              </a:ext>
            </a:extLst>
          </p:cNvPr>
          <p:cNvSpPr/>
          <p:nvPr/>
        </p:nvSpPr>
        <p:spPr>
          <a:xfrm>
            <a:off x="6971483" y="171810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"/>
                <a:ea typeface="宋体" panose="02010600030101010101" pitchFamily="2" charset="-122"/>
                <a:cs typeface="Times New Roman" panose="02020603050405020304" pitchFamily="18" charset="0"/>
                <a:sym typeface=""/>
              </a:rPr>
              <a:t>3</a:t>
            </a:r>
            <a:endParaRPr lang="zh-CN" sz="2000" kern="100" dirty="0">
              <a:effectLst/>
              <a:latin typeface=""/>
              <a:ea typeface="宋体" panose="02010600030101010101" pitchFamily="2" charset="-122"/>
              <a:cs typeface="Times New Roman" panose="02020603050405020304" pitchFamily="18" charset="0"/>
              <a:sym typeface="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81FD19-11EF-4743-B830-2A29E489AAB9}"/>
              </a:ext>
            </a:extLst>
          </p:cNvPr>
          <p:cNvSpPr/>
          <p:nvPr/>
        </p:nvSpPr>
        <p:spPr>
          <a:xfrm>
            <a:off x="3633262" y="31582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0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9C6C9A8-F315-4CB0-81C6-079EF75B6EE4}"/>
              </a:ext>
            </a:extLst>
          </p:cNvPr>
          <p:cNvSpPr/>
          <p:nvPr/>
        </p:nvSpPr>
        <p:spPr>
          <a:xfrm>
            <a:off x="4353262" y="31582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0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B7A4386-E605-4066-9F5B-907090D8C166}"/>
              </a:ext>
            </a:extLst>
          </p:cNvPr>
          <p:cNvSpPr/>
          <p:nvPr/>
        </p:nvSpPr>
        <p:spPr>
          <a:xfrm>
            <a:off x="363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1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6245263-4E52-4256-8924-FDC0369FA3AE}"/>
              </a:ext>
            </a:extLst>
          </p:cNvPr>
          <p:cNvSpPr/>
          <p:nvPr/>
        </p:nvSpPr>
        <p:spPr>
          <a:xfrm>
            <a:off x="435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2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B59596-91EE-48D4-B90A-7DE524A0AB2A}"/>
              </a:ext>
            </a:extLst>
          </p:cNvPr>
          <p:cNvSpPr/>
          <p:nvPr/>
        </p:nvSpPr>
        <p:spPr>
          <a:xfrm>
            <a:off x="5073262" y="31582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3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367E94D-4D06-46E8-9DDD-F846D3D22A2D}"/>
              </a:ext>
            </a:extLst>
          </p:cNvPr>
          <p:cNvSpPr/>
          <p:nvPr/>
        </p:nvSpPr>
        <p:spPr>
          <a:xfrm>
            <a:off x="507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3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F6A3EE3-3905-4447-B7EE-B91A6986AE0A}"/>
              </a:ext>
            </a:extLst>
          </p:cNvPr>
          <p:cNvSpPr/>
          <p:nvPr/>
        </p:nvSpPr>
        <p:spPr>
          <a:xfrm>
            <a:off x="2913264" y="31582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0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85C494-3B64-497B-8FC6-345A15D114D4}"/>
              </a:ext>
            </a:extLst>
          </p:cNvPr>
          <p:cNvSpPr/>
          <p:nvPr/>
        </p:nvSpPr>
        <p:spPr>
          <a:xfrm>
            <a:off x="2913264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0</a:t>
            </a:r>
            <a:endParaRPr lang="zh-CN" altLang="en-US" dirty="0">
              <a:latin typeface=""/>
              <a:sym typeface="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5757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350">
            <a:extLst>
              <a:ext uri="{FF2B5EF4-FFF2-40B4-BE49-F238E27FC236}">
                <a16:creationId xmlns:a16="http://schemas.microsoft.com/office/drawing/2014/main" id="{C584C86A-2226-459E-96B4-AF8C40E5A75B}"/>
              </a:ext>
            </a:extLst>
          </p:cNvPr>
          <p:cNvCxnSpPr>
            <a:cxnSpLocks/>
          </p:cNvCxnSpPr>
          <p:nvPr/>
        </p:nvCxnSpPr>
        <p:spPr>
          <a:xfrm>
            <a:off x="3291356" y="1930221"/>
            <a:ext cx="289037" cy="479604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"/>
                <a:ea typeface="阿里巴巴普惠体" panose="00020600040101010101" pitchFamily="18" charset="-122"/>
                <a:cs typeface="阿里巴巴普惠体" panose="00020600040101010101" pitchFamily="18" charset="-122"/>
                <a:sym typeface=""/>
              </a:rPr>
              <a:t>LeetCode-684 </a:t>
            </a:r>
            <a:r>
              <a:rPr lang="zh-CN" altLang="en-US" b="1" dirty="0">
                <a:solidFill>
                  <a:srgbClr val="00A0EA"/>
                </a:solidFill>
                <a:latin typeface=""/>
                <a:ea typeface="阿里巴巴普惠体" panose="00020600040101010101" pitchFamily="18" charset="-122"/>
                <a:cs typeface="阿里巴巴普惠体" panose="00020600040101010101" pitchFamily="18" charset="-122"/>
                <a:sym typeface=""/>
              </a:rPr>
              <a:t>连通网络的操作次数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"/>
              <a:sym typeface="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1FC191-6EF9-4757-9218-63745F0317DB}"/>
              </a:ext>
            </a:extLst>
          </p:cNvPr>
          <p:cNvSpPr txBox="1"/>
          <p:nvPr/>
        </p:nvSpPr>
        <p:spPr>
          <a:xfrm>
            <a:off x="726833" y="5078052"/>
            <a:ext cx="9320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sym typeface=""/>
              </a:rPr>
              <a:t>开始合并：</a:t>
            </a:r>
            <a:r>
              <a:rPr lang="en-US" altLang="zh-CN" sz="2000" dirty="0">
                <a:latin typeface="+mn-ea"/>
                <a:sym typeface=""/>
              </a:rPr>
              <a:t>[1,2] </a:t>
            </a:r>
            <a:r>
              <a:rPr lang="zh-CN" altLang="en-US" sz="2000" dirty="0">
                <a:latin typeface="+mn-ea"/>
                <a:sym typeface=""/>
              </a:rPr>
              <a:t>。 </a:t>
            </a:r>
            <a:endParaRPr lang="en-US" altLang="zh-CN" sz="2000" dirty="0">
              <a:latin typeface="+mn-ea"/>
              <a:sym typeface=""/>
            </a:endParaRPr>
          </a:p>
          <a:p>
            <a:r>
              <a:rPr lang="zh-CN" altLang="en-US" sz="2000" dirty="0">
                <a:latin typeface="+mn-ea"/>
                <a:sym typeface=""/>
              </a:rPr>
              <a:t>合并一次，该线缆把处于同一棵树下的节点合并，属于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"/>
              </a:rPr>
              <a:t>无效冗余</a:t>
            </a:r>
            <a:r>
              <a:rPr lang="zh-CN" altLang="en-US" sz="2000" dirty="0">
                <a:latin typeface="+mn-ea"/>
                <a:sym typeface=""/>
              </a:rPr>
              <a:t>的线缆。此时还需要</a:t>
            </a:r>
            <a:r>
              <a:rPr lang="en-US" altLang="zh-CN" sz="2000" dirty="0">
                <a:latin typeface="+mn-ea"/>
                <a:sym typeface=""/>
              </a:rPr>
              <a:t>1-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"/>
              </a:rPr>
              <a:t>0</a:t>
            </a:r>
            <a:r>
              <a:rPr lang="en-US" altLang="zh-CN" sz="2000" dirty="0">
                <a:latin typeface="+mn-ea"/>
                <a:sym typeface=""/>
              </a:rPr>
              <a:t>=1</a:t>
            </a:r>
            <a:r>
              <a:rPr lang="zh-CN" altLang="en-US" sz="2000" dirty="0">
                <a:latin typeface="+mn-ea"/>
                <a:sym typeface=""/>
              </a:rPr>
              <a:t>条线缆。又因为前提条件，给的线缆充分多，返回</a:t>
            </a:r>
            <a:r>
              <a:rPr lang="en-US" altLang="zh-CN" sz="2000" dirty="0">
                <a:latin typeface="+mn-ea"/>
                <a:sym typeface=""/>
              </a:rPr>
              <a:t>1</a:t>
            </a:r>
            <a:r>
              <a:rPr lang="zh-CN" altLang="en-US" sz="2000" dirty="0">
                <a:latin typeface="+mn-ea"/>
                <a:sym typeface=""/>
              </a:rPr>
              <a:t>即可。</a:t>
            </a:r>
            <a:endParaRPr lang="en-US" altLang="zh-CN" sz="2000" dirty="0">
              <a:latin typeface="+mn-ea"/>
              <a:sym typeface="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7609D-0007-4411-93D7-0A9C0E22E75F}"/>
              </a:ext>
            </a:extLst>
          </p:cNvPr>
          <p:cNvSpPr txBox="1"/>
          <p:nvPr/>
        </p:nvSpPr>
        <p:spPr>
          <a:xfrm>
            <a:off x="726833" y="3559286"/>
            <a:ext cx="141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"/>
                <a:sym typeface=""/>
              </a:rPr>
              <a:t>物理结构存储实现：数组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C21F9B-7069-4EA9-83BE-96225CFAAEB3}"/>
              </a:ext>
            </a:extLst>
          </p:cNvPr>
          <p:cNvSpPr txBox="1"/>
          <p:nvPr/>
        </p:nvSpPr>
        <p:spPr>
          <a:xfrm>
            <a:off x="1923276" y="3219685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"/>
              </a:rPr>
              <a:t>father</a:t>
            </a:r>
            <a:endParaRPr lang="zh-CN" altLang="en-US" dirty="0">
              <a:sym typeface="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0CE9C1-B505-4C8F-B85E-349D06DA7783}"/>
              </a:ext>
            </a:extLst>
          </p:cNvPr>
          <p:cNvSpPr txBox="1"/>
          <p:nvPr/>
        </p:nvSpPr>
        <p:spPr>
          <a:xfrm>
            <a:off x="681114" y="1838102"/>
            <a:ext cx="150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"/>
                <a:sym typeface=""/>
              </a:rPr>
              <a:t>逻辑结构：二叉树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80E563-1277-4071-9D88-E6620E4B9AEA}"/>
              </a:ext>
            </a:extLst>
          </p:cNvPr>
          <p:cNvSpPr txBox="1"/>
          <p:nvPr/>
        </p:nvSpPr>
        <p:spPr>
          <a:xfrm>
            <a:off x="1923275" y="3864699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"/>
              </a:rPr>
              <a:t>node</a:t>
            </a:r>
            <a:endParaRPr lang="zh-CN" altLang="en-US" dirty="0">
              <a:sym typeface="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E59F373-70F6-413F-80D8-771434965E29}"/>
              </a:ext>
            </a:extLst>
          </p:cNvPr>
          <p:cNvSpPr/>
          <p:nvPr/>
        </p:nvSpPr>
        <p:spPr>
          <a:xfrm>
            <a:off x="3303890" y="2214106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"/>
                <a:ea typeface="宋体" panose="02010600030101010101" pitchFamily="2" charset="-122"/>
                <a:cs typeface="Times New Roman" panose="02020603050405020304" pitchFamily="18" charset="0"/>
                <a:sym typeface=""/>
              </a:rPr>
              <a:t>2</a:t>
            </a:r>
            <a:endParaRPr lang="zh-CN" sz="2000" kern="100" dirty="0">
              <a:effectLst/>
              <a:latin typeface=""/>
              <a:ea typeface="宋体" panose="02010600030101010101" pitchFamily="2" charset="-122"/>
              <a:cs typeface="Times New Roman" panose="02020603050405020304" pitchFamily="18" charset="0"/>
              <a:sym typeface=""/>
            </a:endParaRPr>
          </a:p>
        </p:txBody>
      </p:sp>
      <p:cxnSp>
        <p:nvCxnSpPr>
          <p:cNvPr id="22" name="直线连接符 352">
            <a:extLst>
              <a:ext uri="{FF2B5EF4-FFF2-40B4-BE49-F238E27FC236}">
                <a16:creationId xmlns:a16="http://schemas.microsoft.com/office/drawing/2014/main" id="{8A92DD9D-2FD5-4D4E-8A13-10B2A357E4C5}"/>
              </a:ext>
            </a:extLst>
          </p:cNvPr>
          <p:cNvCxnSpPr>
            <a:cxnSpLocks/>
          </p:cNvCxnSpPr>
          <p:nvPr/>
        </p:nvCxnSpPr>
        <p:spPr>
          <a:xfrm flipH="1">
            <a:off x="2861754" y="1768301"/>
            <a:ext cx="344515" cy="587948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39B06BA-6910-4606-8796-D016DC749997}"/>
              </a:ext>
            </a:extLst>
          </p:cNvPr>
          <p:cNvSpPr/>
          <p:nvPr/>
        </p:nvSpPr>
        <p:spPr>
          <a:xfrm>
            <a:off x="3021736" y="162317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"/>
                <a:ea typeface="宋体" panose="02010600030101010101" pitchFamily="2" charset="-122"/>
                <a:cs typeface="Times New Roman" panose="02020603050405020304" pitchFamily="18" charset="0"/>
                <a:sym typeface=""/>
              </a:rPr>
              <a:t>0</a:t>
            </a:r>
            <a:endParaRPr lang="zh-CN" sz="2000" kern="100" dirty="0">
              <a:effectLst/>
              <a:latin typeface=""/>
              <a:ea typeface="宋体" panose="02010600030101010101" pitchFamily="2" charset="-122"/>
              <a:cs typeface="Times New Roman" panose="02020603050405020304" pitchFamily="18" charset="0"/>
              <a:sym typeface="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4DF03D8-B679-4E22-A0F6-4DD7DF50A7C0}"/>
              </a:ext>
            </a:extLst>
          </p:cNvPr>
          <p:cNvSpPr/>
          <p:nvPr/>
        </p:nvSpPr>
        <p:spPr>
          <a:xfrm>
            <a:off x="2677566" y="2201818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"/>
                <a:ea typeface="宋体" panose="02010600030101010101" pitchFamily="2" charset="-122"/>
                <a:cs typeface="Times New Roman" panose="02020603050405020304" pitchFamily="18" charset="0"/>
                <a:sym typeface=""/>
              </a:rPr>
              <a:t>1</a:t>
            </a:r>
            <a:endParaRPr lang="zh-CN" sz="2000" kern="100" dirty="0">
              <a:effectLst/>
              <a:latin typeface=""/>
              <a:ea typeface="宋体" panose="02010600030101010101" pitchFamily="2" charset="-122"/>
              <a:cs typeface="Times New Roman" panose="02020603050405020304" pitchFamily="18" charset="0"/>
              <a:sym typeface="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140E9FC-4477-45A2-A695-9C3F86C9CC3D}"/>
              </a:ext>
            </a:extLst>
          </p:cNvPr>
          <p:cNvSpPr/>
          <p:nvPr/>
        </p:nvSpPr>
        <p:spPr>
          <a:xfrm>
            <a:off x="6971483" y="171810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"/>
                <a:ea typeface="宋体" panose="02010600030101010101" pitchFamily="2" charset="-122"/>
                <a:cs typeface="Times New Roman" panose="02020603050405020304" pitchFamily="18" charset="0"/>
                <a:sym typeface=""/>
              </a:rPr>
              <a:t>3</a:t>
            </a:r>
            <a:endParaRPr lang="zh-CN" sz="2000" kern="100" dirty="0">
              <a:effectLst/>
              <a:latin typeface=""/>
              <a:ea typeface="宋体" panose="02010600030101010101" pitchFamily="2" charset="-122"/>
              <a:cs typeface="Times New Roman" panose="02020603050405020304" pitchFamily="18" charset="0"/>
              <a:sym typeface="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81FD19-11EF-4743-B830-2A29E489AAB9}"/>
              </a:ext>
            </a:extLst>
          </p:cNvPr>
          <p:cNvSpPr/>
          <p:nvPr/>
        </p:nvSpPr>
        <p:spPr>
          <a:xfrm>
            <a:off x="3633262" y="31582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0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9C6C9A8-F315-4CB0-81C6-079EF75B6EE4}"/>
              </a:ext>
            </a:extLst>
          </p:cNvPr>
          <p:cNvSpPr/>
          <p:nvPr/>
        </p:nvSpPr>
        <p:spPr>
          <a:xfrm>
            <a:off x="4353262" y="31582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0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B7A4386-E605-4066-9F5B-907090D8C166}"/>
              </a:ext>
            </a:extLst>
          </p:cNvPr>
          <p:cNvSpPr/>
          <p:nvPr/>
        </p:nvSpPr>
        <p:spPr>
          <a:xfrm>
            <a:off x="363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1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6245263-4E52-4256-8924-FDC0369FA3AE}"/>
              </a:ext>
            </a:extLst>
          </p:cNvPr>
          <p:cNvSpPr/>
          <p:nvPr/>
        </p:nvSpPr>
        <p:spPr>
          <a:xfrm>
            <a:off x="435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2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B59596-91EE-48D4-B90A-7DE524A0AB2A}"/>
              </a:ext>
            </a:extLst>
          </p:cNvPr>
          <p:cNvSpPr/>
          <p:nvPr/>
        </p:nvSpPr>
        <p:spPr>
          <a:xfrm>
            <a:off x="5073262" y="31582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3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367E94D-4D06-46E8-9DDD-F846D3D22A2D}"/>
              </a:ext>
            </a:extLst>
          </p:cNvPr>
          <p:cNvSpPr/>
          <p:nvPr/>
        </p:nvSpPr>
        <p:spPr>
          <a:xfrm>
            <a:off x="507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3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F6A3EE3-3905-4447-B7EE-B91A6986AE0A}"/>
              </a:ext>
            </a:extLst>
          </p:cNvPr>
          <p:cNvSpPr/>
          <p:nvPr/>
        </p:nvSpPr>
        <p:spPr>
          <a:xfrm>
            <a:off x="2913264" y="31582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0</a:t>
            </a:r>
            <a:endParaRPr lang="zh-CN" altLang="en-US" dirty="0">
              <a:latin typeface=""/>
              <a:sym typeface="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85C494-3B64-497B-8FC6-345A15D114D4}"/>
              </a:ext>
            </a:extLst>
          </p:cNvPr>
          <p:cNvSpPr/>
          <p:nvPr/>
        </p:nvSpPr>
        <p:spPr>
          <a:xfrm>
            <a:off x="2913264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"/>
                <a:sym typeface=""/>
              </a:rPr>
              <a:t>0</a:t>
            </a:r>
            <a:endParaRPr lang="zh-CN" altLang="en-US" dirty="0">
              <a:latin typeface=""/>
              <a:sym typeface="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449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48420" y="2316757"/>
            <a:ext cx="6518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A0EA"/>
                </a:solidFill>
                <a:latin typeface=""/>
                <a:ea typeface="阿里巴巴普惠体" panose="00020600040101010101" pitchFamily="18" charset="-122"/>
                <a:cs typeface="阿里巴巴普惠体" panose="00020600040101010101" pitchFamily="18" charset="-122"/>
                <a:sym typeface=""/>
              </a:rPr>
              <a:t>感谢您的观看</a:t>
            </a:r>
            <a:endParaRPr lang="zh-CN" altLang="en-US" sz="5400" dirty="0">
              <a:solidFill>
                <a:srgbClr val="00A0EA"/>
              </a:solidFill>
              <a:latin typeface="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1575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阿里巴巴普惠体">
      <a:majorFont>
        <a:latin typeface="Alibaba Sans"/>
        <a:ea typeface="阿里巴巴普惠体 Medium"/>
        <a:cs typeface=""/>
      </a:majorFont>
      <a:minorFont>
        <a:latin typeface="Alibaba Sans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343</Words>
  <Application>Microsoft Office PowerPoint</Application>
  <PresentationFormat>自定义</PresentationFormat>
  <Paragraphs>82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阿里巴巴普惠体</vt:lpstr>
      <vt:lpstr>微软雅黑</vt:lpstr>
      <vt:lpstr>Alibaba Sans</vt:lpstr>
      <vt:lpstr>Arial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booqi</cp:lastModifiedBy>
  <cp:revision>100</cp:revision>
  <dcterms:created xsi:type="dcterms:W3CDTF">2020-12-02T04:39:19Z</dcterms:created>
  <dcterms:modified xsi:type="dcterms:W3CDTF">2021-04-27T08:23:56Z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