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  <p:sldMasterId id="2147483657" r:id="rId3"/>
  </p:sldMasterIdLst>
  <p:notesMasterIdLst>
    <p:notesMasterId r:id="rId44"/>
  </p:notesMasterIdLst>
  <p:handoutMasterIdLst>
    <p:handoutMasterId r:id="rId45"/>
  </p:handoutMasterIdLst>
  <p:sldIdLst>
    <p:sldId id="256" r:id="rId4"/>
    <p:sldId id="365" r:id="rId5"/>
    <p:sldId id="373" r:id="rId6"/>
    <p:sldId id="372" r:id="rId7"/>
    <p:sldId id="374" r:id="rId8"/>
    <p:sldId id="371" r:id="rId9"/>
    <p:sldId id="375" r:id="rId10"/>
    <p:sldId id="370" r:id="rId11"/>
    <p:sldId id="376" r:id="rId12"/>
    <p:sldId id="377" r:id="rId13"/>
    <p:sldId id="378" r:id="rId14"/>
    <p:sldId id="369" r:id="rId15"/>
    <p:sldId id="379" r:id="rId16"/>
    <p:sldId id="368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259" r:id="rId43"/>
  </p:sldIdLst>
  <p:sldSz cx="11518900" cy="6480175"/>
  <p:notesSz cx="6858000" cy="9144000"/>
  <p:embeddedFontLst>
    <p:embeddedFont>
      <p:font typeface="阿里巴巴普惠体" panose="00020600040101010101" pitchFamily="18" charset="-122"/>
      <p:regular r:id="rId46"/>
      <p:bold r:id="rId47"/>
    </p:embeddedFont>
    <p:embeddedFont>
      <p:font typeface="阿里巴巴普惠体 Medium" panose="00020600040101010101" pitchFamily="18" charset="-122"/>
      <p:regular r:id="rId48"/>
    </p:embeddedFont>
    <p:embeddedFont>
      <p:font typeface="等线" panose="02010600030101010101" pitchFamily="2" charset="-122"/>
      <p:regular r:id="rId49"/>
      <p:bold r:id="rId50"/>
    </p:embeddedFont>
    <p:embeddedFont>
      <p:font typeface="等线 Light" panose="02010600030101010101" pitchFamily="2" charset="-122"/>
      <p:regular r:id="rId51"/>
    </p:embeddedFont>
    <p:embeddedFont>
      <p:font typeface="微软雅黑" panose="020B0503020204020204" pitchFamily="34" charset="-122"/>
      <p:regular r:id="rId52"/>
      <p:bold r:id="rId5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FFFFFF"/>
    <a:srgbClr val="89B92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384"/>
      </p:cViewPr>
      <p:guideLst>
        <p:guide orient="horz" pos="2109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6.fntdata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1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2021/4/27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2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3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4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6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7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8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9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0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1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2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3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4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5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6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7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8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9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mailto:%22john_newyork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0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mailto:%22john_newyork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1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mailto:%22john_newyork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2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mailto:%22john_newyork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3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mailto:%22john_newyork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4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mailto:%22john_newyork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5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mailto:%22john_newyork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6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mailto:%22john_newyork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7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mailto:%22john_newyork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8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mailto:%22john_newyork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9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mailto:%22john_newyork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0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%22john_newyork@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%22johnsmith@mail.com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Relationship Id="rId6" Type="http://schemas.openxmlformats.org/officeDocument/2006/relationships/hyperlink" Target="mailto:%22johnnybravo@mail.com" TargetMode="External"/><Relationship Id="rId5" Type="http://schemas.openxmlformats.org/officeDocument/2006/relationships/hyperlink" Target="mailto:%22john00@mail.com" TargetMode="External"/><Relationship Id="rId4" Type="http://schemas.openxmlformats.org/officeDocument/2006/relationships/hyperlink" Target="mailto:Amith@mail.com" TargetMode="External"/><Relationship Id="rId9" Type="http://schemas.openxmlformats.org/officeDocument/2006/relationships/hyperlink" Target="mailto:%22mary@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82768" y="2047875"/>
            <a:ext cx="5530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账户合并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endParaRPr lang="zh-CN" altLang="en-US" dirty="0">
              <a:solidFill>
                <a:srgbClr val="89B929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/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我们需要根据邮箱来判断两个账户是否属于同一人，如果邮箱相同，则证明这写账户是同一个人的</a:t>
            </a:r>
            <a:endParaRPr lang="en-US" altLang="zh-CN" dirty="0"/>
          </a:p>
          <a:p>
            <a:r>
              <a:rPr lang="zh-CN" altLang="en-US" dirty="0"/>
              <a:t>因此邮箱就成为账户之间连接的通道，我们可以使用并查集来解决这类问题。</a:t>
            </a:r>
            <a:endParaRPr lang="en-US" altLang="zh-CN" dirty="0"/>
          </a:p>
          <a:p>
            <a:r>
              <a:rPr lang="zh-CN" altLang="en-US" dirty="0"/>
              <a:t>首先我们需要统计邮箱的数量，为每个邮箱编号以及记录邮箱所属的用户名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3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9430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/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我们需要根据邮箱来判断两个账户是否属于同一人，如果邮箱相同，则证明这写账户是同一个人的</a:t>
            </a:r>
            <a:endParaRPr lang="en-US" altLang="zh-CN" dirty="0"/>
          </a:p>
          <a:p>
            <a:r>
              <a:rPr lang="zh-CN" altLang="en-US" dirty="0"/>
              <a:t>因此邮箱就成为账户之间连接的通道，我们可以使用并查集来解决这类问题。</a:t>
            </a:r>
            <a:endParaRPr lang="en-US" altLang="zh-CN" dirty="0"/>
          </a:p>
          <a:p>
            <a:r>
              <a:rPr lang="zh-CN" altLang="en-US" dirty="0"/>
              <a:t>首先我们需要统计邮箱的数量，为每个邮箱编号以及记录邮箱所属的用户名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3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83376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/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我们需要根据邮箱来判断两个账户是否属于同一人，如果邮箱相同，则证明这写账户是同一个人的</a:t>
            </a:r>
            <a:endParaRPr lang="en-US" altLang="zh-CN" dirty="0"/>
          </a:p>
          <a:p>
            <a:r>
              <a:rPr lang="zh-CN" altLang="en-US" dirty="0"/>
              <a:t>因此邮箱就成为账户之间连接的通道，我们可以使用并查集来解决这类问题。</a:t>
            </a:r>
            <a:endParaRPr lang="en-US" altLang="zh-CN" dirty="0"/>
          </a:p>
          <a:p>
            <a:r>
              <a:rPr lang="zh-CN" altLang="en-US" dirty="0"/>
              <a:t>首先我们需要统计邮箱的数量，为每个邮箱编号以及记录邮箱所属的用户名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4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610214"/>
              </p:ext>
            </p:extLst>
          </p:nvPr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39159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894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/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solidFill>
                  <a:srgbClr val="0563C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我们需要根据邮箱来判断两个账户是否属于同一人，如果邮箱相同，则证明这写账户是同一个人的</a:t>
            </a:r>
            <a:endParaRPr lang="en-US" altLang="zh-CN" dirty="0"/>
          </a:p>
          <a:p>
            <a:r>
              <a:rPr lang="zh-CN" altLang="en-US" dirty="0"/>
              <a:t>因此邮箱就成为账户之间连接的通道，我们可以使用并查集来解决这类问题。</a:t>
            </a:r>
            <a:endParaRPr lang="en-US" altLang="zh-CN" dirty="0"/>
          </a:p>
          <a:p>
            <a:r>
              <a:rPr lang="zh-CN" altLang="en-US" dirty="0"/>
              <a:t>首先我们需要统计邮箱的数量，为每个邮箱编号以及记录邮箱所属的用户名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4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3119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/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我们需要根据邮箱来判断两个账户是否属于同一人，如果邮箱相同，则证明这写账户是同一个人的</a:t>
            </a:r>
            <a:endParaRPr lang="en-US" altLang="zh-CN" dirty="0"/>
          </a:p>
          <a:p>
            <a:r>
              <a:rPr lang="zh-CN" altLang="en-US" dirty="0"/>
              <a:t>因此邮箱就成为账户之间连接的通道，我们可以使用并查集来解决这类问题。</a:t>
            </a:r>
            <a:endParaRPr lang="en-US" altLang="zh-CN" dirty="0"/>
          </a:p>
          <a:p>
            <a:r>
              <a:rPr lang="zh-CN" altLang="en-US" dirty="0"/>
              <a:t>首先我们需要统计邮箱的数量，为每个邮箱编号以及记录邮箱所属的用户名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19729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/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使用并查集进行合并操作。由于同一个账户中的邮箱地址一定属于同一个人，因此遍历每个账户，对账户中的邮箱地址进行合并操作。并查集存储的是每个邮箱地址对应的编号，合并操作也是针对编号进行合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454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使用并查集进行合并操作。由于同一个账户中的邮箱地址一定属于同一个人，因此遍历每个账户，对账户中的邮箱地址进行合并操作。并查集存储的是每个邮箱地址对应的编号，合并操作也是针对编号进行合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72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使用并查集进行合并操作。由于同一个账户中的邮箱地址一定属于同一个人，因此遍历每个账户，对账户中的邮箱地址进行合并操作。并查集存储的是每个邮箱地址对应的编号，合并操作也是针对编号进行合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65043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FF0000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1154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使用并查集进行合并操作。由于同一个账户中的邮箱地址一定属于同一个人，因此遍历每个账户，对账户中的邮箱地址进行合并操作。并查集存储的是每个邮箱地址对应的编号，合并操作也是针对编号进行合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FF0000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2680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使用并查集进行合并操作。由于同一个账户中的邮箱地址一定属于同一个人，因此遍历每个账户，对账户中的邮箱地址进行合并操作。并查集存储的是每个邮箱地址对应的编号，合并操作也是针对编号进行合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6485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FF0000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784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/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我们需要根据邮箱来判断两个账户是否属于同一人，如果邮箱相同，则证明这写账户是同一个人的</a:t>
            </a:r>
            <a:endParaRPr lang="en-US" altLang="zh-CN" dirty="0"/>
          </a:p>
          <a:p>
            <a:r>
              <a:rPr lang="zh-CN" altLang="en-US" dirty="0"/>
              <a:t>因此邮箱就成为账户之间连接的通道，我们可以使用并查集来解决这类问题。</a:t>
            </a:r>
            <a:endParaRPr lang="en-US" altLang="zh-CN" dirty="0"/>
          </a:p>
          <a:p>
            <a:r>
              <a:rPr lang="zh-CN" altLang="en-US" dirty="0"/>
              <a:t>首先我们需要统计邮箱的数量，为每个邮箱编号以及记录邮箱所属的用户名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0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424695"/>
              </p:ext>
            </p:extLst>
          </p:nvPr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85263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12005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使用并查集进行合并操作。由于同一个账户中的邮箱地址一定属于同一个人，因此遍历每个账户，对账户中的邮箱地址进行合并操作。并查集存储的是每个邮箱地址对应的编号，合并操作也是针对编号进行合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67583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4595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使用并查集进行合并操作。由于同一个账户中的邮箱地址一定属于同一个人，因此遍历每个账户，对账户中的邮箱地址进行合并操作。并查集存储的是每个邮箱地址对应的编号，合并操作也是针对编号进行合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5367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使用并查集进行合并操作。由于同一个账户中的邮箱地址一定属于同一个人，因此遍历每个账户，对账户中的邮箱地址进行合并操作。并查集存储的是每个邮箱地址对应的编号，合并操作也是针对编号进行合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20154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966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chemeClr val="accent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使用并查集进行合并操作。由于同一个账户中的邮箱地址一定属于同一个人，因此遍历每个账户，对账户中的邮箱地址进行合并操作。并查集存储的是每个邮箱地址对应的编号，合并操作也是针对编号进行合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71765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1545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chemeClr val="accent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使用并查集进行合并操作。由于同一个账户中的邮箱地址一定属于同一个人，因此遍历每个账户，对账户中的邮箱地址进行合并操作。并查集存储的是每个邮箱地址对应的编号，合并操作也是针对编号进行合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230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使用并查集进行合并操作。由于同一个账户中的邮箱地址一定属于同一个人，因此遍历每个账户，对账户中的邮箱地址进行合并操作。并查集存储的是每个邮箱地址对应的编号，合并操作也是针对编号进行合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56229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8182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solidFill>
                  <a:srgbClr val="0563C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使用并查集进行合并操作。由于同一个账户中的邮箱地址一定属于同一个人，因此遍历每个账户，对账户中的邮箱地址进行合并操作。并查集存储的是每个邮箱地址对应的编号，合并操作也是针对编号进行合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54481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7767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solidFill>
                  <a:srgbClr val="0563C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使用并查集进行合并操作。由于同一个账户中的邮箱地址一定属于同一个人，因此遍历每个账户，对账户中的邮箱地址进行合并操作。并查集存储的是每个邮箱地址对应的编号，合并操作也是针对编号进行合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4734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使用并查集进行合并操作。由于同一个账户中的邮箱地址一定属于同一个人，因此遍历每个账户，对账户中的邮箱地址进行合并操作。并查集存储的是每个邮箱地址对应的编号，合并操作也是针对编号进行合并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74904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396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完成并查集的合并操作之后，即可知道合并后有多少个不同的账户。遍历所有的邮箱地址，对于每个邮箱地址，通过并查集得到该邮箱地址属于哪个合并后的账户，即可整理出每个合并后的账户包含哪些邮箱地址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2919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我们需要根据邮箱来判断两个账户是否属于同一人，如果邮箱相同，则证明这写账户是同一个人的</a:t>
            </a:r>
            <a:endParaRPr lang="en-US" altLang="zh-CN" dirty="0"/>
          </a:p>
          <a:p>
            <a:r>
              <a:rPr lang="zh-CN" altLang="en-US" dirty="0"/>
              <a:t>因此邮箱就成为账户之间连接的通道，我们可以使用并查集来解决这类问题。</a:t>
            </a:r>
            <a:endParaRPr lang="en-US" altLang="zh-CN" dirty="0"/>
          </a:p>
          <a:p>
            <a:r>
              <a:rPr lang="zh-CN" altLang="en-US" dirty="0"/>
              <a:t>首先我们需要统计邮箱的数量，为每个邮箱编号以及记录邮箱所属的用户名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0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88036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完成并查集的合并操作之后，即可知道合并后有多少个不同的账户。遍历所有的邮箱地址，对于每个邮箱地址，通过并查集得到该邮箱地址属于哪个合并后的账户，即可整理出每个合并后的账户包含哪些邮箱地址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77337"/>
              </p:ext>
            </p:extLst>
          </p:nvPr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FF0000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81585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ea"/>
              </a:rPr>
              <a:t>0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ea"/>
              </a:rPr>
              <a:t>1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ea"/>
              </a:rPr>
              <a:t>3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414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完成并查集的合并操作之后，即可知道合并后有多少个不同的账户。遍历所有的邮箱地址，对于每个邮箱地址，通过并查集得到该邮箱地址属于哪个合并后的账户，即可整理出每个合并后的账户包含哪些邮箱地址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65568"/>
              </p:ext>
            </p:extLst>
          </p:nvPr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66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31464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FF0000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ea"/>
              </a:rPr>
              <a:t>0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ea"/>
              </a:rPr>
              <a:t>1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ea"/>
              </a:rPr>
              <a:t>3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963870-D018-43C0-AEEC-570954F2A097}"/>
              </a:ext>
            </a:extLst>
          </p:cNvPr>
          <p:cNvSpPr txBox="1"/>
          <p:nvPr/>
        </p:nvSpPr>
        <p:spPr>
          <a:xfrm>
            <a:off x="681114" y="966775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【”A”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A00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Anewyork</a:t>
            </a:r>
            <a:r>
              <a:rPr lang="en-US" altLang="zh-CN" dirty="0"/>
              <a:t>”】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504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完成并查集的合并操作之后，即可知道合并后有多少个不同的账户。遍历所有的邮箱地址，对于每个邮箱地址，通过并查集得到该邮箱地址属于哪个合并后的账户，即可整理出每个合并后的账户包含哪些邮箱地址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52648"/>
              </p:ext>
            </p:extLst>
          </p:nvPr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66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31464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08041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963870-D018-43C0-AEEC-570954F2A097}"/>
              </a:ext>
            </a:extLst>
          </p:cNvPr>
          <p:cNvSpPr txBox="1"/>
          <p:nvPr/>
        </p:nvSpPr>
        <p:spPr>
          <a:xfrm>
            <a:off x="681114" y="966775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【”A”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A00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Anewyork</a:t>
            </a:r>
            <a:r>
              <a:rPr lang="en-US" altLang="zh-CN" dirty="0"/>
              <a:t>”】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63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完成并查集的合并操作之后，即可知道合并后有多少个不同的账户。遍历所有的邮箱地址，对于每个邮箱地址，通过并查集得到该邮箱地址属于哪个合并后的账户，即可整理出每个合并后的账户包含哪些邮箱地址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16932"/>
              </p:ext>
            </p:extLst>
          </p:nvPr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66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31464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59494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963870-D018-43C0-AEEC-570954F2A097}"/>
              </a:ext>
            </a:extLst>
          </p:cNvPr>
          <p:cNvSpPr txBox="1"/>
          <p:nvPr/>
        </p:nvSpPr>
        <p:spPr>
          <a:xfrm>
            <a:off x="681114" y="966775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【”A”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A00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Anewyork</a:t>
            </a:r>
            <a:r>
              <a:rPr lang="en-US" altLang="zh-CN" dirty="0"/>
              <a:t>”】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4729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完成并查集的合并操作之后，即可知道合并后有多少个不同的账户。遍历所有的邮箱地址，对于每个邮箱地址，通过并查集得到该邮箱地址属于哪个合并后的账户，即可整理出每个合并后的账户包含哪些邮箱地址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66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31464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963870-D018-43C0-AEEC-570954F2A097}"/>
              </a:ext>
            </a:extLst>
          </p:cNvPr>
          <p:cNvSpPr txBox="1"/>
          <p:nvPr/>
        </p:nvSpPr>
        <p:spPr>
          <a:xfrm>
            <a:off x="681114" y="966775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【”A”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A00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Anewyork</a:t>
            </a:r>
            <a:r>
              <a:rPr lang="en-US" altLang="zh-CN" dirty="0"/>
              <a:t>”】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078EA0-DF2B-4ABC-9D0E-A11385E27263}"/>
              </a:ext>
            </a:extLst>
          </p:cNvPr>
          <p:cNvSpPr txBox="1"/>
          <p:nvPr/>
        </p:nvSpPr>
        <p:spPr>
          <a:xfrm>
            <a:off x="681113" y="1300382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/>
              <a:t>【”A”</a:t>
            </a:r>
            <a:r>
              <a:rPr lang="zh-CN" altLang="en-US"/>
              <a:t>、</a:t>
            </a:r>
            <a:r>
              <a:rPr lang="en-US" altLang="zh-CN"/>
              <a:t>”</a:t>
            </a:r>
            <a:r>
              <a:rPr lang="en-US" altLang="zh-CN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Abravo</a:t>
            </a:r>
            <a:r>
              <a:rPr lang="en-US" altLang="zh-CN"/>
              <a:t>”】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563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完成并查集的合并操作之后，即可知道合并后有多少个不同的账户。遍历所有的邮箱地址，对于每个邮箱地址，通过并查集得到该邮箱地址属于哪个合并后的账户，即可整理出每个合并后的账户包含哪些邮箱地址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76614"/>
              </p:ext>
            </p:extLst>
          </p:nvPr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66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31464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454528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963870-D018-43C0-AEEC-570954F2A097}"/>
              </a:ext>
            </a:extLst>
          </p:cNvPr>
          <p:cNvSpPr txBox="1"/>
          <p:nvPr/>
        </p:nvSpPr>
        <p:spPr>
          <a:xfrm>
            <a:off x="681114" y="966775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【”A”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A00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Anewyork</a:t>
            </a:r>
            <a:r>
              <a:rPr lang="en-US" altLang="zh-CN" dirty="0"/>
              <a:t>”】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078EA0-DF2B-4ABC-9D0E-A11385E27263}"/>
              </a:ext>
            </a:extLst>
          </p:cNvPr>
          <p:cNvSpPr txBox="1"/>
          <p:nvPr/>
        </p:nvSpPr>
        <p:spPr>
          <a:xfrm>
            <a:off x="681113" y="1300382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/>
              <a:t>【”A”</a:t>
            </a:r>
            <a:r>
              <a:rPr lang="zh-CN" altLang="en-US"/>
              <a:t>、</a:t>
            </a:r>
            <a:r>
              <a:rPr lang="en-US" altLang="zh-CN"/>
              <a:t>”</a:t>
            </a:r>
            <a:r>
              <a:rPr lang="en-US" altLang="zh-CN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Abravo</a:t>
            </a:r>
            <a:r>
              <a:rPr lang="en-US" altLang="zh-CN"/>
              <a:t>”】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3792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完成并查集的合并操作之后，即可知道合并后有多少个不同的账户。遍历所有的邮箱地址，对于每个邮箱地址，通过并查集得到该邮箱地址属于哪个合并后的账户，即可整理出每个合并后的账户包含哪些邮箱地址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200841"/>
              </p:ext>
            </p:extLst>
          </p:nvPr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66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31464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18308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963870-D018-43C0-AEEC-570954F2A097}"/>
              </a:ext>
            </a:extLst>
          </p:cNvPr>
          <p:cNvSpPr txBox="1"/>
          <p:nvPr/>
        </p:nvSpPr>
        <p:spPr>
          <a:xfrm>
            <a:off x="681114" y="966775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【”A”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A00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Anewyork</a:t>
            </a:r>
            <a:r>
              <a:rPr lang="en-US" altLang="zh-CN" dirty="0"/>
              <a:t>”】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078EA0-DF2B-4ABC-9D0E-A11385E27263}"/>
              </a:ext>
            </a:extLst>
          </p:cNvPr>
          <p:cNvSpPr txBox="1"/>
          <p:nvPr/>
        </p:nvSpPr>
        <p:spPr>
          <a:xfrm>
            <a:off x="681113" y="1300382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/>
              <a:t>【”A”</a:t>
            </a:r>
            <a:r>
              <a:rPr lang="zh-CN" altLang="en-US"/>
              <a:t>、</a:t>
            </a:r>
            <a:r>
              <a:rPr lang="en-US" altLang="zh-CN"/>
              <a:t>”</a:t>
            </a:r>
            <a:r>
              <a:rPr lang="en-US" altLang="zh-CN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Abravo</a:t>
            </a:r>
            <a:r>
              <a:rPr lang="en-US" altLang="zh-CN"/>
              <a:t>”】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114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完成并查集的合并操作之后，即可知道合并后有多少个不同的账户。遍历所有的邮箱地址，对于每个邮箱地址，通过并查集得到该邮箱地址属于哪个合并后的账户，即可整理出每个合并后的账户包含哪些邮箱地址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66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31464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7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963870-D018-43C0-AEEC-570954F2A097}"/>
              </a:ext>
            </a:extLst>
          </p:cNvPr>
          <p:cNvSpPr txBox="1"/>
          <p:nvPr/>
        </p:nvSpPr>
        <p:spPr>
          <a:xfrm>
            <a:off x="681114" y="966775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【”A”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A00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Anewyork</a:t>
            </a:r>
            <a:r>
              <a:rPr lang="en-US" altLang="zh-CN" dirty="0"/>
              <a:t>”】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078EA0-DF2B-4ABC-9D0E-A11385E27263}"/>
              </a:ext>
            </a:extLst>
          </p:cNvPr>
          <p:cNvSpPr txBox="1"/>
          <p:nvPr/>
        </p:nvSpPr>
        <p:spPr>
          <a:xfrm>
            <a:off x="681113" y="1300382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【”A”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Abravo</a:t>
            </a:r>
            <a:r>
              <a:rPr lang="en-US" altLang="zh-CN" dirty="0"/>
              <a:t>”】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2AE6029-BB75-42AA-B6E7-00970C28136C}"/>
              </a:ext>
            </a:extLst>
          </p:cNvPr>
          <p:cNvSpPr txBox="1"/>
          <p:nvPr/>
        </p:nvSpPr>
        <p:spPr>
          <a:xfrm>
            <a:off x="681115" y="1689850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【”M”</a:t>
            </a:r>
            <a:r>
              <a:rPr lang="zh-CN" altLang="en-US" dirty="0"/>
              <a:t>、</a:t>
            </a:r>
            <a:r>
              <a:rPr lang="en-US" altLang="zh-CN" dirty="0"/>
              <a:t>” M”】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163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然后对邮箱进整理排序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40828"/>
              </p:ext>
            </p:extLst>
          </p:nvPr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66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31464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97000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  <a:solidFill>
            <a:srgbClr val="00A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963870-D018-43C0-AEEC-570954F2A097}"/>
              </a:ext>
            </a:extLst>
          </p:cNvPr>
          <p:cNvSpPr txBox="1"/>
          <p:nvPr/>
        </p:nvSpPr>
        <p:spPr>
          <a:xfrm>
            <a:off x="681114" y="966775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【”A”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A00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Anewyork</a:t>
            </a:r>
            <a:r>
              <a:rPr lang="en-US" altLang="zh-CN" dirty="0"/>
              <a:t>”】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078EA0-DF2B-4ABC-9D0E-A11385E27263}"/>
              </a:ext>
            </a:extLst>
          </p:cNvPr>
          <p:cNvSpPr txBox="1"/>
          <p:nvPr/>
        </p:nvSpPr>
        <p:spPr>
          <a:xfrm>
            <a:off x="681113" y="1300382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【”A”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Abravo</a:t>
            </a:r>
            <a:r>
              <a:rPr lang="en-US" altLang="zh-CN" dirty="0"/>
              <a:t>”】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2AE6029-BB75-42AA-B6E7-00970C28136C}"/>
              </a:ext>
            </a:extLst>
          </p:cNvPr>
          <p:cNvSpPr txBox="1"/>
          <p:nvPr/>
        </p:nvSpPr>
        <p:spPr>
          <a:xfrm>
            <a:off x="681115" y="1689850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【”M”</a:t>
            </a:r>
            <a:r>
              <a:rPr lang="zh-CN" altLang="en-US" dirty="0"/>
              <a:t>、</a:t>
            </a:r>
            <a:r>
              <a:rPr lang="en-US" altLang="zh-CN" dirty="0"/>
              <a:t>” M”】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659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然后对邮箱进整理排序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66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31464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Anewyork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0EF185-308E-4DB3-982C-F8B1C8421B9E}"/>
              </a:ext>
            </a:extLst>
          </p:cNvPr>
          <p:cNvSpPr/>
          <p:nvPr/>
        </p:nvSpPr>
        <p:spPr>
          <a:xfrm>
            <a:off x="835489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0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99AA36-F998-43D8-9735-71B8DCDEA616}"/>
              </a:ext>
            </a:extLst>
          </p:cNvPr>
          <p:cNvSpPr/>
          <p:nvPr/>
        </p:nvSpPr>
        <p:spPr>
          <a:xfrm>
            <a:off x="8888620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637B5F-6F1B-4FF9-9723-6DEEC3E06E6D}"/>
              </a:ext>
            </a:extLst>
          </p:cNvPr>
          <p:cNvSpPr/>
          <p:nvPr/>
        </p:nvSpPr>
        <p:spPr>
          <a:xfrm>
            <a:off x="9422352" y="3072996"/>
            <a:ext cx="533782" cy="533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E09259-7E6E-4378-A7DB-C343EDBC3911}"/>
              </a:ext>
            </a:extLst>
          </p:cNvPr>
          <p:cNvSpPr/>
          <p:nvPr/>
        </p:nvSpPr>
        <p:spPr>
          <a:xfrm>
            <a:off x="9956079" y="3072996"/>
            <a:ext cx="533782" cy="5337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39984C-70A8-48C4-9ACC-C3E0ED51E259}"/>
              </a:ext>
            </a:extLst>
          </p:cNvPr>
          <p:cNvSpPr/>
          <p:nvPr/>
        </p:nvSpPr>
        <p:spPr>
          <a:xfrm>
            <a:off x="10489479" y="3072992"/>
            <a:ext cx="533782" cy="533782"/>
          </a:xfrm>
          <a:prstGeom prst="roundRect">
            <a:avLst/>
          </a:prstGeom>
          <a:solidFill>
            <a:srgbClr val="00A0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963870-D018-43C0-AEEC-570954F2A097}"/>
              </a:ext>
            </a:extLst>
          </p:cNvPr>
          <p:cNvSpPr txBox="1"/>
          <p:nvPr/>
        </p:nvSpPr>
        <p:spPr>
          <a:xfrm>
            <a:off x="681114" y="966775"/>
            <a:ext cx="622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【”A”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A00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Anewyork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 ”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</a:t>
            </a:r>
            <a:r>
              <a:rPr lang="en-US" altLang="zh-CN" dirty="0"/>
              <a:t>”】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078EA0-DF2B-4ABC-9D0E-A11385E27263}"/>
              </a:ext>
            </a:extLst>
          </p:cNvPr>
          <p:cNvSpPr txBox="1"/>
          <p:nvPr/>
        </p:nvSpPr>
        <p:spPr>
          <a:xfrm>
            <a:off x="681113" y="1300382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【”A”</a:t>
            </a:r>
            <a:r>
              <a:rPr lang="zh-CN" altLang="en-US" dirty="0"/>
              <a:t>、</a:t>
            </a:r>
            <a:r>
              <a:rPr lang="en-US" altLang="zh-CN" dirty="0"/>
              <a:t>”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Abravo</a:t>
            </a:r>
            <a:r>
              <a:rPr lang="en-US" altLang="zh-CN" dirty="0"/>
              <a:t>”】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2AE6029-BB75-42AA-B6E7-00970C28136C}"/>
              </a:ext>
            </a:extLst>
          </p:cNvPr>
          <p:cNvSpPr txBox="1"/>
          <p:nvPr/>
        </p:nvSpPr>
        <p:spPr>
          <a:xfrm>
            <a:off x="681115" y="1689850"/>
            <a:ext cx="5523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【”M”</a:t>
            </a:r>
            <a:r>
              <a:rPr lang="zh-CN" altLang="en-US" dirty="0"/>
              <a:t>、</a:t>
            </a:r>
            <a:r>
              <a:rPr lang="en-US" altLang="zh-CN" dirty="0"/>
              <a:t>” M”】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304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/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我们需要根据邮箱来判断两个账户是否属于同一人，如果邮箱相同，则证明这写账户是同一个人的</a:t>
            </a:r>
            <a:endParaRPr lang="en-US" altLang="zh-CN" dirty="0"/>
          </a:p>
          <a:p>
            <a:r>
              <a:rPr lang="zh-CN" altLang="en-US" dirty="0"/>
              <a:t>因此邮箱就成为账户之间连接的通道，我们可以使用并查集来解决这类问题。</a:t>
            </a:r>
            <a:endParaRPr lang="en-US" altLang="zh-CN" dirty="0"/>
          </a:p>
          <a:p>
            <a:r>
              <a:rPr lang="zh-CN" altLang="en-US" dirty="0"/>
              <a:t>首先我们需要统计邮箱的数量，为每个邮箱编号以及记录邮箱所属的用户名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23730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/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我们需要根据邮箱来判断两个账户是否属于同一人，如果邮箱相同，则证明这写账户是同一个人的</a:t>
            </a:r>
            <a:endParaRPr lang="en-US" altLang="zh-CN" dirty="0"/>
          </a:p>
          <a:p>
            <a:r>
              <a:rPr lang="zh-CN" altLang="en-US" dirty="0"/>
              <a:t>因此邮箱就成为账户之间连接的通道，我们可以使用并查集来解决这类问题。</a:t>
            </a:r>
            <a:endParaRPr lang="en-US" altLang="zh-CN" dirty="0"/>
          </a:p>
          <a:p>
            <a:r>
              <a:rPr lang="zh-CN" altLang="en-US" dirty="0"/>
              <a:t>首先我们需要统计邮箱的数量，为每个邮箱编号以及记录邮箱所属的用户名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43983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/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我们需要根据邮箱来判断两个账户是否属于同一人，如果邮箱相同，则证明这写账户是同一个人的</a:t>
            </a:r>
            <a:endParaRPr lang="en-US" altLang="zh-CN" dirty="0"/>
          </a:p>
          <a:p>
            <a:r>
              <a:rPr lang="zh-CN" altLang="en-US" dirty="0"/>
              <a:t>因此邮箱就成为账户之间连接的通道，我们可以使用并查集来解决这类问题。</a:t>
            </a:r>
            <a:endParaRPr lang="en-US" altLang="zh-CN" dirty="0"/>
          </a:p>
          <a:p>
            <a:r>
              <a:rPr lang="zh-CN" altLang="en-US" dirty="0"/>
              <a:t>首先我们需要统计邮箱的数量，为每个邮箱编号以及记录邮箱所属的用户名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44260"/>
              </p:ext>
            </p:extLst>
          </p:nvPr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53686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17243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/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我们需要根据邮箱来判断两个账户是否属于同一人，如果邮箱相同，则证明这写账户是同一个人的</a:t>
            </a:r>
            <a:endParaRPr lang="en-US" altLang="zh-CN" dirty="0"/>
          </a:p>
          <a:p>
            <a:r>
              <a:rPr lang="zh-CN" altLang="en-US" dirty="0"/>
              <a:t>因此邮箱就成为账户之间连接的通道，我们可以使用并查集来解决这类问题。</a:t>
            </a:r>
            <a:endParaRPr lang="en-US" altLang="zh-CN" dirty="0"/>
          </a:p>
          <a:p>
            <a:r>
              <a:rPr lang="zh-CN" altLang="en-US" dirty="0"/>
              <a:t>首先我们需要统计邮箱的数量，为每个邮箱编号以及记录邮箱所属的用户名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31221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/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7"/>
              </a:rPr>
              <a:t>“Amith@mail.com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我们需要根据邮箱来判断两个账户是否属于同一人，如果邮箱相同，则证明这写账户是同一个人的</a:t>
            </a:r>
            <a:endParaRPr lang="en-US" altLang="zh-CN" dirty="0"/>
          </a:p>
          <a:p>
            <a:r>
              <a:rPr lang="zh-CN" altLang="en-US" dirty="0"/>
              <a:t>因此邮箱就成为账户之间连接的通道，我们可以使用并查集来解决这类问题。</a:t>
            </a:r>
            <a:endParaRPr lang="en-US" altLang="zh-CN" dirty="0"/>
          </a:p>
          <a:p>
            <a:r>
              <a:rPr lang="zh-CN" altLang="en-US" dirty="0"/>
              <a:t>首先我们需要统计邮箱的数量，为每个邮箱编号以及记录邮箱所属的用户名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3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28025"/>
              </p:ext>
            </p:extLst>
          </p:nvPr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62362"/>
              </p:ext>
            </p:extLst>
          </p:nvPr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31480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– 721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账户合并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74EBC-9518-4DF1-9833-7647A4F3C8CD}"/>
              </a:ext>
            </a:extLst>
          </p:cNvPr>
          <p:cNvSpPr txBox="1"/>
          <p:nvPr/>
        </p:nvSpPr>
        <p:spPr>
          <a:xfrm>
            <a:off x="726833" y="877269"/>
            <a:ext cx="6139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[“A", </a:t>
            </a:r>
            <a:r>
              <a:rPr lang="en-US" altLang="zh-CN" dirty="0">
                <a:hlinkClick r:id="rId4"/>
              </a:rPr>
              <a:t>Amith@mail.com</a:t>
            </a:r>
            <a:r>
              <a:rPr lang="en-US" altLang="zh-CN" dirty="0"/>
              <a:t>, </a:t>
            </a:r>
            <a:r>
              <a:rPr lang="en-US" altLang="zh-CN" dirty="0">
                <a:hlinkClick r:id="rId5"/>
              </a:rPr>
              <a:t>“A00@mail.com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hlinkClick r:id="rId6"/>
              </a:rPr>
              <a:t>“Abravo@mail.com</a:t>
            </a:r>
            <a:r>
              <a:rPr lang="en-US" altLang="zh-CN" dirty="0"/>
              <a:t>"], </a:t>
            </a:r>
          </a:p>
          <a:p>
            <a:r>
              <a:rPr lang="en-US" altLang="zh-CN" dirty="0"/>
              <a:t>[“A", </a:t>
            </a:r>
            <a:r>
              <a:rPr lang="en-US" altLang="zh-CN" dirty="0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CN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Amith@mail.com</a:t>
            </a:r>
            <a:r>
              <a:rPr lang="en-US" altLang="zh-CN" dirty="0"/>
              <a:t>", </a:t>
            </a:r>
            <a:r>
              <a:rPr lang="en-US" altLang="zh-CN" dirty="0">
                <a:hlinkClick r:id="rId8"/>
              </a:rPr>
              <a:t>“Anewyork@mail.com</a:t>
            </a:r>
            <a:r>
              <a:rPr lang="en-US" altLang="zh-CN" dirty="0"/>
              <a:t>"],</a:t>
            </a:r>
          </a:p>
          <a:p>
            <a:r>
              <a:rPr lang="en-US" altLang="zh-CN" dirty="0"/>
              <a:t>[“M", </a:t>
            </a:r>
            <a:r>
              <a:rPr lang="en-US" altLang="zh-CN" dirty="0">
                <a:hlinkClick r:id="rId9"/>
              </a:rPr>
              <a:t>“M@mail.com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CAAE9-E358-4BF9-AFB3-EB58B2F451FD}"/>
              </a:ext>
            </a:extLst>
          </p:cNvPr>
          <p:cNvSpPr txBox="1"/>
          <p:nvPr/>
        </p:nvSpPr>
        <p:spPr>
          <a:xfrm>
            <a:off x="601134" y="5135953"/>
            <a:ext cx="9972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我们需要根据邮箱来判断两个账户是否属于同一人，如果邮箱相同，则证明这写账户是同一个人的</a:t>
            </a:r>
            <a:endParaRPr lang="en-US" altLang="zh-CN" dirty="0"/>
          </a:p>
          <a:p>
            <a:r>
              <a:rPr lang="zh-CN" altLang="en-US" dirty="0"/>
              <a:t>因此邮箱就成为账户之间连接的通道，我们可以使用并查集来解决这类问题。</a:t>
            </a:r>
            <a:endParaRPr lang="en-US" altLang="zh-CN" dirty="0"/>
          </a:p>
          <a:p>
            <a:r>
              <a:rPr lang="zh-CN" altLang="en-US" dirty="0"/>
              <a:t>首先我们需要统计邮箱的数量，为每个邮箱编号以及记录邮箱所属的用户名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CF2227-2828-422E-B0E6-B6C715275533}"/>
              </a:ext>
            </a:extLst>
          </p:cNvPr>
          <p:cNvSpPr txBox="1"/>
          <p:nvPr/>
        </p:nvSpPr>
        <p:spPr>
          <a:xfrm>
            <a:off x="2122064" y="2128083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emailName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314F7C-4695-45BF-A23D-290793188E31}"/>
              </a:ext>
            </a:extLst>
          </p:cNvPr>
          <p:cNvSpPr txBox="1"/>
          <p:nvPr/>
        </p:nvSpPr>
        <p:spPr>
          <a:xfrm>
            <a:off x="5719785" y="2077598"/>
            <a:ext cx="148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emailIndex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B0D7CC-291D-41ED-BFE5-3E1CA51617CC}"/>
              </a:ext>
            </a:extLst>
          </p:cNvPr>
          <p:cNvSpPr txBox="1"/>
          <p:nvPr/>
        </p:nvSpPr>
        <p:spPr>
          <a:xfrm>
            <a:off x="8719422" y="2077598"/>
            <a:ext cx="215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emailCount</a:t>
            </a:r>
            <a:r>
              <a:rPr lang="en-US" altLang="zh-CN" dirty="0"/>
              <a:t> = 3</a:t>
            </a:r>
            <a:endParaRPr lang="zh-CN" altLang="en-US" dirty="0"/>
          </a:p>
        </p:txBody>
      </p:sp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6D557A5E-ED26-471C-BD8F-9BC28CAA9D44}"/>
              </a:ext>
            </a:extLst>
          </p:cNvPr>
          <p:cNvGraphicFramePr>
            <a:graphicFrameLocks noGrp="1"/>
          </p:cNvGraphicFramePr>
          <p:nvPr/>
        </p:nvGraphicFramePr>
        <p:xfrm>
          <a:off x="174570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652FA0E0-38F6-4AB5-B48E-E703B7856295}"/>
              </a:ext>
            </a:extLst>
          </p:cNvPr>
          <p:cNvGraphicFramePr>
            <a:graphicFrameLocks noGrp="1"/>
          </p:cNvGraphicFramePr>
          <p:nvPr/>
        </p:nvGraphicFramePr>
        <p:xfrm>
          <a:off x="5389141" y="2624513"/>
          <a:ext cx="2239030" cy="210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15">
                  <a:extLst>
                    <a:ext uri="{9D8B030D-6E8A-4147-A177-3AD203B41FA5}">
                      <a16:colId xmlns:a16="http://schemas.microsoft.com/office/drawing/2014/main" val="302220177"/>
                    </a:ext>
                  </a:extLst>
                </a:gridCol>
                <a:gridCol w="1119515">
                  <a:extLst>
                    <a:ext uri="{9D8B030D-6E8A-4147-A177-3AD203B41FA5}">
                      <a16:colId xmlns:a16="http://schemas.microsoft.com/office/drawing/2014/main" val="3267761357"/>
                    </a:ext>
                  </a:extLst>
                </a:gridCol>
              </a:tblGrid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123522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Amith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930817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A00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957015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marL="0" algn="ctr" defTabSz="864235" rtl="0" eaLnBrk="1" latinLnBrk="0" hangingPunct="1"/>
                      <a:r>
                        <a:rPr lang="en-US" altLang="zh-CN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Abravo</a:t>
                      </a:r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9332"/>
                  </a:ext>
                </a:extLst>
              </a:tr>
              <a:tr h="350956">
                <a:tc>
                  <a:txBody>
                    <a:bodyPr/>
                    <a:lstStyle/>
                    <a:p>
                      <a:pPr algn="ctr"/>
                      <a:endParaRPr lang="zh-CN" altLang="en-US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640610"/>
                  </a:ext>
                </a:extLst>
              </a:tr>
              <a:tr h="2781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081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43846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5223</Words>
  <Application>Microsoft Office PowerPoint</Application>
  <PresentationFormat>自定义</PresentationFormat>
  <Paragraphs>1285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阿里巴巴普惠体</vt:lpstr>
      <vt:lpstr>阿里巴巴普惠体 Medium</vt:lpstr>
      <vt:lpstr>微软雅黑</vt:lpstr>
      <vt:lpstr>等线 Light</vt:lpstr>
      <vt:lpstr>等线</vt:lpstr>
      <vt:lpstr>Arial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booqi</cp:lastModifiedBy>
  <cp:revision>51</cp:revision>
  <dcterms:created xsi:type="dcterms:W3CDTF">2020-12-02T04:39:19Z</dcterms:created>
  <dcterms:modified xsi:type="dcterms:W3CDTF">2021-04-27T06:32:30Z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