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61" r:id="rId4"/>
    <p:sldId id="262" r:id="rId5"/>
    <p:sldId id="293" r:id="rId6"/>
    <p:sldId id="278" r:id="rId7"/>
    <p:sldId id="266" r:id="rId8"/>
    <p:sldId id="281" r:id="rId9"/>
    <p:sldId id="280" r:id="rId10"/>
    <p:sldId id="283" r:id="rId11"/>
    <p:sldId id="279" r:id="rId12"/>
    <p:sldId id="300" r:id="rId13"/>
    <p:sldId id="274" r:id="rId14"/>
    <p:sldId id="294" r:id="rId15"/>
    <p:sldId id="295" r:id="rId16"/>
    <p:sldId id="296" r:id="rId17"/>
    <p:sldId id="297" r:id="rId18"/>
    <p:sldId id="299" r:id="rId19"/>
    <p:sldId id="301" r:id="rId20"/>
    <p:sldId id="286" r:id="rId21"/>
    <p:sldId id="298" r:id="rId22"/>
    <p:sldId id="302" r:id="rId23"/>
    <p:sldId id="288"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A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24" autoAdjust="0"/>
    <p:restoredTop sz="73276" autoAdjust="0"/>
  </p:normalViewPr>
  <p:slideViewPr>
    <p:cSldViewPr snapToGrid="0">
      <p:cViewPr varScale="1">
        <p:scale>
          <a:sx n="61" d="100"/>
          <a:sy n="61" d="100"/>
        </p:scale>
        <p:origin x="1627"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978134-6EEF-42D3-8069-881E9EA45A61}" type="datetimeFigureOut">
              <a:rPr lang="zh-CN" altLang="en-US" smtClean="0"/>
              <a:t>2019/11/13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A2F337-177C-4EAF-849B-FE6F330070BB}" type="slidenum">
              <a:rPr lang="zh-CN" altLang="en-US" smtClean="0"/>
              <a:t>‹#›</a:t>
            </a:fld>
            <a:endParaRPr lang="zh-CN" altLang="en-US"/>
          </a:p>
        </p:txBody>
      </p:sp>
    </p:spTree>
    <p:extLst>
      <p:ext uri="{BB962C8B-B14F-4D97-AF65-F5344CB8AC3E}">
        <p14:creationId xmlns:p14="http://schemas.microsoft.com/office/powerpoint/2010/main" val="986863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0A2F337-177C-4EAF-849B-FE6F330070BB}" type="slidenum">
              <a:rPr lang="zh-CN" altLang="en-US" smtClean="0"/>
              <a:t>1</a:t>
            </a:fld>
            <a:endParaRPr lang="zh-CN" altLang="en-US"/>
          </a:p>
        </p:txBody>
      </p:sp>
    </p:spTree>
    <p:extLst>
      <p:ext uri="{BB962C8B-B14F-4D97-AF65-F5344CB8AC3E}">
        <p14:creationId xmlns:p14="http://schemas.microsoft.com/office/powerpoint/2010/main" val="34512980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smtClean="0"/>
              <a:t>CNN</a:t>
            </a:r>
            <a:r>
              <a:rPr lang="zh-CN" altLang="en-US" b="1" dirty="0" smtClean="0"/>
              <a:t>用作策略函数</a:t>
            </a:r>
            <a:r>
              <a:rPr lang="en-US" altLang="zh-CN" b="1" dirty="0" smtClean="0"/>
              <a:t>μ</a:t>
            </a:r>
            <a:r>
              <a:rPr lang="zh-CN" altLang="en-US" b="1" dirty="0" smtClean="0"/>
              <a:t>和</a:t>
            </a:r>
            <a:r>
              <a:rPr lang="en-US" altLang="zh-CN" b="1" dirty="0" smtClean="0"/>
              <a:t>Q</a:t>
            </a:r>
            <a:r>
              <a:rPr lang="zh-CN" altLang="en-US" b="1" dirty="0" smtClean="0"/>
              <a:t>函数（即策略网络和</a:t>
            </a:r>
            <a:r>
              <a:rPr lang="en-US" altLang="zh-CN" b="1" dirty="0" smtClean="0"/>
              <a:t>Q</a:t>
            </a:r>
            <a:r>
              <a:rPr lang="zh-CN" altLang="en-US" b="1" dirty="0" smtClean="0"/>
              <a:t>网络）的模拟； 然后使用深度学习方法训练上述神经网络。</a:t>
            </a:r>
            <a:endParaRPr lang="en-US" altLang="zh-CN" b="1" dirty="0" smtClean="0"/>
          </a:p>
        </p:txBody>
      </p:sp>
      <p:sp>
        <p:nvSpPr>
          <p:cNvPr id="4" name="灯片编号占位符 3"/>
          <p:cNvSpPr>
            <a:spLocks noGrp="1"/>
          </p:cNvSpPr>
          <p:nvPr>
            <p:ph type="sldNum" sz="quarter" idx="10"/>
          </p:nvPr>
        </p:nvSpPr>
        <p:spPr/>
        <p:txBody>
          <a:bodyPr/>
          <a:lstStyle/>
          <a:p>
            <a:fld id="{40A2F337-177C-4EAF-849B-FE6F330070BB}" type="slidenum">
              <a:rPr lang="zh-CN" altLang="en-US" smtClean="0"/>
              <a:t>11</a:t>
            </a:fld>
            <a:endParaRPr lang="zh-CN" altLang="en-US"/>
          </a:p>
        </p:txBody>
      </p:sp>
    </p:spTree>
    <p:extLst>
      <p:ext uri="{BB962C8B-B14F-4D97-AF65-F5344CB8AC3E}">
        <p14:creationId xmlns:p14="http://schemas.microsoft.com/office/powerpoint/2010/main" val="9250600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性能不稳，收敛性差</a:t>
            </a:r>
            <a:endParaRPr lang="en-US" altLang="zh-CN" b="1" dirty="0" smtClean="0"/>
          </a:p>
        </p:txBody>
      </p:sp>
      <p:sp>
        <p:nvSpPr>
          <p:cNvPr id="4" name="灯片编号占位符 3"/>
          <p:cNvSpPr>
            <a:spLocks noGrp="1"/>
          </p:cNvSpPr>
          <p:nvPr>
            <p:ph type="sldNum" sz="quarter" idx="10"/>
          </p:nvPr>
        </p:nvSpPr>
        <p:spPr/>
        <p:txBody>
          <a:bodyPr/>
          <a:lstStyle/>
          <a:p>
            <a:fld id="{40A2F337-177C-4EAF-849B-FE6F330070BB}" type="slidenum">
              <a:rPr lang="zh-CN" altLang="en-US" smtClean="0"/>
              <a:t>12</a:t>
            </a:fld>
            <a:endParaRPr lang="zh-CN" altLang="en-US"/>
          </a:p>
        </p:txBody>
      </p:sp>
    </p:spTree>
    <p:extLst>
      <p:ext uri="{BB962C8B-B14F-4D97-AF65-F5344CB8AC3E}">
        <p14:creationId xmlns:p14="http://schemas.microsoft.com/office/powerpoint/2010/main" val="10376330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分布式确定性策略梯度</a:t>
            </a:r>
            <a:endParaRPr lang="en-US" altLang="zh-CN" dirty="0" smtClean="0"/>
          </a:p>
          <a:p>
            <a:r>
              <a:rPr lang="en-US" altLang="zh-CN" dirty="0" smtClean="0"/>
              <a:t>GEP-PG</a:t>
            </a:r>
            <a:r>
              <a:rPr lang="zh-CN" altLang="en-US" dirty="0" smtClean="0"/>
              <a:t>：深度强化学习算法的解耦探索与开发</a:t>
            </a:r>
            <a:endParaRPr lang="en-US" altLang="zh-CN" dirty="0" smtClean="0"/>
          </a:p>
          <a:p>
            <a:r>
              <a:rPr lang="zh-CN" altLang="en-US" dirty="0" smtClean="0"/>
              <a:t>元政策梯度下的学习探索</a:t>
            </a:r>
            <a:endParaRPr lang="en-US" altLang="zh-CN" dirty="0" smtClean="0"/>
          </a:p>
          <a:p>
            <a:r>
              <a:rPr lang="en-US" altLang="zh-CN" dirty="0" smtClean="0"/>
              <a:t>IJCAI-2018-</a:t>
            </a:r>
            <a:r>
              <a:rPr lang="zh-CN" altLang="en-US" dirty="0" smtClean="0"/>
              <a:t>自适应双自举</a:t>
            </a:r>
            <a:r>
              <a:rPr lang="en-US" altLang="zh-CN" dirty="0" smtClean="0"/>
              <a:t>DDPG</a:t>
            </a:r>
          </a:p>
        </p:txBody>
      </p:sp>
      <p:sp>
        <p:nvSpPr>
          <p:cNvPr id="4" name="灯片编号占位符 3"/>
          <p:cNvSpPr>
            <a:spLocks noGrp="1"/>
          </p:cNvSpPr>
          <p:nvPr>
            <p:ph type="sldNum" sz="quarter" idx="10"/>
          </p:nvPr>
        </p:nvSpPr>
        <p:spPr/>
        <p:txBody>
          <a:bodyPr/>
          <a:lstStyle/>
          <a:p>
            <a:fld id="{40A2F337-177C-4EAF-849B-FE6F330070BB}" type="slidenum">
              <a:rPr lang="zh-CN" altLang="en-US" smtClean="0"/>
              <a:t>14</a:t>
            </a:fld>
            <a:endParaRPr lang="zh-CN" altLang="en-US"/>
          </a:p>
        </p:txBody>
      </p:sp>
    </p:spTree>
    <p:extLst>
      <p:ext uri="{BB962C8B-B14F-4D97-AF65-F5344CB8AC3E}">
        <p14:creationId xmlns:p14="http://schemas.microsoft.com/office/powerpoint/2010/main" val="26488371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分布式</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分布</a:t>
            </a:r>
            <a:r>
              <a:rPr lang="en-US" altLang="zh-CN" sz="1200" b="0" i="0" kern="1200" dirty="0" smtClean="0">
                <a:solidFill>
                  <a:schemeClr val="tx1"/>
                </a:solidFill>
                <a:effectLst/>
                <a:latin typeface="+mn-lt"/>
                <a:ea typeface="+mn-ea"/>
                <a:cs typeface="+mn-cs"/>
              </a:rPr>
              <a:t>-DDPG</a:t>
            </a:r>
          </a:p>
          <a:p>
            <a:r>
              <a:rPr lang="zh-CN" altLang="en-US" sz="1200" b="0" i="0" kern="1200" dirty="0" smtClean="0">
                <a:solidFill>
                  <a:schemeClr val="tx1"/>
                </a:solidFill>
                <a:effectLst/>
                <a:latin typeface="+mn-lt"/>
                <a:ea typeface="+mn-ea"/>
                <a:cs typeface="+mn-cs"/>
              </a:rPr>
              <a:t>从两个方面对</a:t>
            </a:r>
            <a:r>
              <a:rPr lang="en-US" altLang="zh-CN" sz="1200" b="0" i="0" kern="1200" dirty="0" smtClean="0">
                <a:solidFill>
                  <a:schemeClr val="tx1"/>
                </a:solidFill>
                <a:effectLst/>
                <a:latin typeface="+mn-lt"/>
                <a:ea typeface="+mn-ea"/>
                <a:cs typeface="+mn-cs"/>
              </a:rPr>
              <a:t>DDPG</a:t>
            </a:r>
            <a:r>
              <a:rPr lang="zh-CN" altLang="en-US" sz="1200" b="0" i="0" kern="1200" dirty="0" smtClean="0">
                <a:solidFill>
                  <a:schemeClr val="tx1"/>
                </a:solidFill>
                <a:effectLst/>
                <a:latin typeface="+mn-lt"/>
                <a:ea typeface="+mn-ea"/>
                <a:cs typeface="+mn-cs"/>
              </a:rPr>
              <a:t>进行扩展：</a:t>
            </a:r>
          </a:p>
          <a:p>
            <a:r>
              <a:rPr lang="en-US" altLang="zh-CN" sz="1200" b="0" i="0" kern="1200" dirty="0" smtClean="0">
                <a:solidFill>
                  <a:schemeClr val="tx1"/>
                </a:solidFill>
                <a:effectLst/>
                <a:latin typeface="+mn-lt"/>
                <a:ea typeface="+mn-ea"/>
                <a:cs typeface="+mn-cs"/>
              </a:rPr>
              <a:t>Distributed</a:t>
            </a:r>
            <a:r>
              <a:rPr lang="zh-CN" altLang="en-US" sz="1200" b="0" i="0" kern="1200" dirty="0" smtClean="0">
                <a:solidFill>
                  <a:schemeClr val="tx1"/>
                </a:solidFill>
                <a:effectLst/>
                <a:latin typeface="+mn-lt"/>
                <a:ea typeface="+mn-ea"/>
                <a:cs typeface="+mn-cs"/>
              </a:rPr>
              <a:t>：对</a:t>
            </a:r>
            <a:r>
              <a:rPr lang="en-US" altLang="zh-CN" sz="1200" b="0" i="0" kern="1200" dirty="0" smtClean="0">
                <a:solidFill>
                  <a:schemeClr val="tx1"/>
                </a:solidFill>
                <a:effectLst/>
                <a:latin typeface="+mn-lt"/>
                <a:ea typeface="+mn-ea"/>
                <a:cs typeface="+mn-cs"/>
              </a:rPr>
              <a:t>Actor</a:t>
            </a:r>
            <a:r>
              <a:rPr lang="zh-CN" altLang="en-US" sz="1200" b="0" i="0" kern="1200" dirty="0" smtClean="0">
                <a:solidFill>
                  <a:schemeClr val="tx1"/>
                </a:solidFill>
                <a:effectLst/>
                <a:latin typeface="+mn-lt"/>
                <a:ea typeface="+mn-ea"/>
                <a:cs typeface="+mn-cs"/>
              </a:rPr>
              <a:t>，将单一</a:t>
            </a:r>
            <a:r>
              <a:rPr lang="en-US" altLang="zh-CN" sz="1200" b="0" i="0" kern="1200" dirty="0" smtClean="0">
                <a:solidFill>
                  <a:schemeClr val="tx1"/>
                </a:solidFill>
                <a:effectLst/>
                <a:latin typeface="+mn-lt"/>
                <a:ea typeface="+mn-ea"/>
                <a:cs typeface="+mn-cs"/>
              </a:rPr>
              <a:t>Actor</a:t>
            </a:r>
            <a:r>
              <a:rPr lang="zh-CN" altLang="en-US" sz="1200" b="0" i="0" kern="1200" dirty="0" smtClean="0">
                <a:solidFill>
                  <a:schemeClr val="tx1"/>
                </a:solidFill>
                <a:effectLst/>
                <a:latin typeface="+mn-lt"/>
                <a:ea typeface="+mn-ea"/>
                <a:cs typeface="+mn-cs"/>
              </a:rPr>
              <a:t>扩展至多个，并行收集</a:t>
            </a:r>
            <a:r>
              <a:rPr lang="en-US" altLang="zh-CN" sz="1200" b="0" i="0" kern="1200" dirty="0" smtClean="0">
                <a:solidFill>
                  <a:schemeClr val="tx1"/>
                </a:solidFill>
                <a:effectLst/>
                <a:latin typeface="+mn-lt"/>
                <a:ea typeface="+mn-ea"/>
                <a:cs typeface="+mn-cs"/>
              </a:rPr>
              <a:t>experience</a:t>
            </a:r>
            <a:r>
              <a:rPr lang="zh-CN" altLang="en-US" sz="1200" b="0" i="0" kern="1200" dirty="0" smtClean="0">
                <a:solidFill>
                  <a:schemeClr val="tx1"/>
                </a:solidFill>
                <a:effectLst/>
                <a:latin typeface="+mn-lt"/>
                <a:ea typeface="+mn-ea"/>
                <a:cs typeface="+mn-cs"/>
              </a:rPr>
              <a:t>，如算法</a:t>
            </a:r>
            <a:r>
              <a:rPr lang="en-US" altLang="zh-CN" sz="1200" b="0" i="0" kern="1200" dirty="0" smtClean="0">
                <a:solidFill>
                  <a:schemeClr val="tx1"/>
                </a:solidFill>
                <a:effectLst/>
                <a:latin typeface="+mn-lt"/>
                <a:ea typeface="+mn-ea"/>
                <a:cs typeface="+mn-cs"/>
              </a:rPr>
              <a:t>Actor</a:t>
            </a:r>
            <a:r>
              <a:rPr lang="zh-CN" altLang="en-US" sz="1200" b="0" i="0" kern="1200" dirty="0" smtClean="0">
                <a:solidFill>
                  <a:schemeClr val="tx1"/>
                </a:solidFill>
                <a:effectLst/>
                <a:latin typeface="+mn-lt"/>
                <a:ea typeface="+mn-ea"/>
                <a:cs typeface="+mn-cs"/>
              </a:rPr>
              <a:t>部分所示</a:t>
            </a:r>
          </a:p>
          <a:p>
            <a:r>
              <a:rPr lang="en-US" altLang="zh-CN" sz="1200" b="0" i="0" kern="1200" dirty="0" smtClean="0">
                <a:solidFill>
                  <a:schemeClr val="tx1"/>
                </a:solidFill>
                <a:effectLst/>
                <a:latin typeface="+mn-lt"/>
                <a:ea typeface="+mn-ea"/>
                <a:cs typeface="+mn-cs"/>
              </a:rPr>
              <a:t>Distributional</a:t>
            </a:r>
            <a:r>
              <a:rPr lang="zh-CN" altLang="en-US" sz="1200" b="0" i="0" kern="1200" dirty="0" smtClean="0">
                <a:solidFill>
                  <a:schemeClr val="tx1"/>
                </a:solidFill>
                <a:effectLst/>
                <a:latin typeface="+mn-lt"/>
                <a:ea typeface="+mn-ea"/>
                <a:cs typeface="+mn-cs"/>
              </a:rPr>
              <a:t>：对</a:t>
            </a:r>
            <a:r>
              <a:rPr lang="en-US" altLang="zh-CN" sz="1200" b="0" i="0" kern="1200" dirty="0" smtClean="0">
                <a:solidFill>
                  <a:schemeClr val="tx1"/>
                </a:solidFill>
                <a:effectLst/>
                <a:latin typeface="+mn-lt"/>
                <a:ea typeface="+mn-ea"/>
                <a:cs typeface="+mn-cs"/>
              </a:rPr>
              <a:t>Critic</a:t>
            </a:r>
            <a:r>
              <a:rPr lang="zh-CN" altLang="en-US" sz="1200" b="0" i="0" kern="1200" dirty="0" smtClean="0">
                <a:solidFill>
                  <a:schemeClr val="tx1"/>
                </a:solidFill>
                <a:effectLst/>
                <a:latin typeface="+mn-lt"/>
                <a:ea typeface="+mn-ea"/>
                <a:cs typeface="+mn-cs"/>
              </a:rPr>
              <a:t>，将</a:t>
            </a:r>
            <a:r>
              <a:rPr lang="en-US" altLang="zh-CN" sz="1200" b="0" i="0" kern="1200" dirty="0" smtClean="0">
                <a:solidFill>
                  <a:schemeClr val="tx1"/>
                </a:solidFill>
                <a:effectLst/>
                <a:latin typeface="+mn-lt"/>
                <a:ea typeface="+mn-ea"/>
                <a:cs typeface="+mn-cs"/>
              </a:rPr>
              <a:t>Critic</a:t>
            </a:r>
            <a:r>
              <a:rPr lang="zh-CN" altLang="en-US" sz="1200" b="0" i="0" kern="1200" dirty="0" smtClean="0">
                <a:solidFill>
                  <a:schemeClr val="tx1"/>
                </a:solidFill>
                <a:effectLst/>
                <a:latin typeface="+mn-lt"/>
                <a:ea typeface="+mn-ea"/>
                <a:cs typeface="+mn-cs"/>
              </a:rPr>
              <a:t>由一个函数扩展成一个分布</a:t>
            </a:r>
          </a:p>
        </p:txBody>
      </p:sp>
      <p:sp>
        <p:nvSpPr>
          <p:cNvPr id="4" name="灯片编号占位符 3"/>
          <p:cNvSpPr>
            <a:spLocks noGrp="1"/>
          </p:cNvSpPr>
          <p:nvPr>
            <p:ph type="sldNum" sz="quarter" idx="10"/>
          </p:nvPr>
        </p:nvSpPr>
        <p:spPr/>
        <p:txBody>
          <a:bodyPr/>
          <a:lstStyle/>
          <a:p>
            <a:fld id="{40A2F337-177C-4EAF-849B-FE6F330070BB}" type="slidenum">
              <a:rPr lang="zh-CN" altLang="en-US" smtClean="0"/>
              <a:t>15</a:t>
            </a:fld>
            <a:endParaRPr lang="zh-CN" altLang="en-US"/>
          </a:p>
        </p:txBody>
      </p:sp>
    </p:spTree>
    <p:extLst>
      <p:ext uri="{BB962C8B-B14F-4D97-AF65-F5344CB8AC3E}">
        <p14:creationId xmlns:p14="http://schemas.microsoft.com/office/powerpoint/2010/main" val="8054157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塞德里克</a:t>
            </a:r>
            <a:r>
              <a:rPr lang="en-US" altLang="zh-CN" dirty="0" smtClean="0"/>
              <a:t>·</a:t>
            </a:r>
            <a:r>
              <a:rPr lang="zh-CN" altLang="en-US" dirty="0" smtClean="0"/>
              <a:t>科拉斯</a:t>
            </a:r>
            <a:endParaRPr lang="en-US" altLang="zh-CN" dirty="0" smtClean="0"/>
          </a:p>
          <a:p>
            <a:r>
              <a:rPr lang="zh-CN" altLang="zh-CN" sz="1200" kern="1200" dirty="0" smtClean="0">
                <a:solidFill>
                  <a:schemeClr val="tx1"/>
                </a:solidFill>
                <a:effectLst/>
                <a:latin typeface="+mn-lt"/>
                <a:ea typeface="+mn-ea"/>
                <a:cs typeface="+mn-cs"/>
              </a:rPr>
              <a:t>GEP-PG: DecouplingExploration and Exploitation in Deep Reinforcement Learning Algorithms </a:t>
            </a:r>
            <a:endParaRPr lang="en-US" altLang="zh-CN" sz="1200" kern="1200" dirty="0" smtClean="0">
              <a:solidFill>
                <a:schemeClr val="tx1"/>
              </a:solidFill>
              <a:effectLst/>
              <a:latin typeface="+mn-lt"/>
              <a:ea typeface="+mn-ea"/>
              <a:cs typeface="+mn-cs"/>
            </a:endParaRPr>
          </a:p>
          <a:p>
            <a:r>
              <a:rPr lang="en-US" altLang="zh-CN" dirty="0" smtClean="0"/>
              <a:t>GEP-PG</a:t>
            </a:r>
            <a:r>
              <a:rPr lang="zh-CN" altLang="en-US" dirty="0" smtClean="0"/>
              <a:t>：</a:t>
            </a:r>
            <a:r>
              <a:rPr lang="en-US" altLang="zh-CN" sz="1200" kern="1200" dirty="0" smtClean="0">
                <a:solidFill>
                  <a:schemeClr val="tx1"/>
                </a:solidFill>
                <a:effectLst/>
                <a:latin typeface="+mn-lt"/>
                <a:ea typeface="+mn-ea"/>
                <a:cs typeface="+mn-cs"/>
              </a:rPr>
              <a:t>Goal Exploration Process</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深度强化学习算法的解耦探索与开发</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Why</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当遇到稀疏或欺骗性奖励问题时，</a:t>
            </a:r>
            <a:r>
              <a:rPr lang="en-US" altLang="zh-CN" sz="1200" kern="1200" dirty="0" smtClean="0">
                <a:solidFill>
                  <a:schemeClr val="tx1"/>
                </a:solidFill>
                <a:effectLst/>
                <a:latin typeface="+mn-lt"/>
                <a:ea typeface="+mn-ea"/>
                <a:cs typeface="+mn-cs"/>
              </a:rPr>
              <a:t>DDPG</a:t>
            </a:r>
            <a:r>
              <a:rPr lang="zh-CN" altLang="en-US" sz="1200" kern="1200" dirty="0" smtClean="0">
                <a:solidFill>
                  <a:schemeClr val="tx1"/>
                </a:solidFill>
                <a:effectLst/>
                <a:latin typeface="+mn-lt"/>
                <a:ea typeface="+mn-ea"/>
                <a:cs typeface="+mn-cs"/>
              </a:rPr>
              <a:t>的勘探效率很低</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HOW?</a:t>
            </a:r>
          </a:p>
          <a:p>
            <a:r>
              <a:rPr lang="zh-CN" altLang="zh-CN" sz="1200" kern="1200" dirty="0" smtClean="0">
                <a:solidFill>
                  <a:schemeClr val="tx1"/>
                </a:solidFill>
                <a:effectLst/>
                <a:latin typeface="+mn-lt"/>
                <a:ea typeface="+mn-ea"/>
                <a:cs typeface="+mn-cs"/>
              </a:rPr>
              <a:t>依次结合目标探索过程和DDPG。</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两阶段方法：第一个探索阶段发现一系列简单的策略，最大化行为多样性，忽略奖励功能;</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然后是更标准的深度RL阶段进行微调，其中DDPG使用重播缓冲区，其中填充了GEP生成的示例。</a:t>
            </a:r>
            <a:endParaRPr lang="en-US" altLang="zh-CN" dirty="0" smtClean="0"/>
          </a:p>
        </p:txBody>
      </p:sp>
      <p:sp>
        <p:nvSpPr>
          <p:cNvPr id="4" name="灯片编号占位符 3"/>
          <p:cNvSpPr>
            <a:spLocks noGrp="1"/>
          </p:cNvSpPr>
          <p:nvPr>
            <p:ph type="sldNum" sz="quarter" idx="10"/>
          </p:nvPr>
        </p:nvSpPr>
        <p:spPr/>
        <p:txBody>
          <a:bodyPr/>
          <a:lstStyle/>
          <a:p>
            <a:fld id="{40A2F337-177C-4EAF-849B-FE6F330070BB}" type="slidenum">
              <a:rPr lang="zh-CN" altLang="en-US" smtClean="0"/>
              <a:t>16</a:t>
            </a:fld>
            <a:endParaRPr lang="zh-CN" altLang="en-US"/>
          </a:p>
        </p:txBody>
      </p:sp>
    </p:spTree>
    <p:extLst>
      <p:ext uri="{BB962C8B-B14F-4D97-AF65-F5344CB8AC3E}">
        <p14:creationId xmlns:p14="http://schemas.microsoft.com/office/powerpoint/2010/main" val="27432159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0A2F337-177C-4EAF-849B-FE6F330070BB}" type="slidenum">
              <a:rPr lang="zh-CN" altLang="en-US" smtClean="0"/>
              <a:t>17</a:t>
            </a:fld>
            <a:endParaRPr lang="zh-CN" altLang="en-US"/>
          </a:p>
        </p:txBody>
      </p:sp>
    </p:spTree>
    <p:extLst>
      <p:ext uri="{BB962C8B-B14F-4D97-AF65-F5344CB8AC3E}">
        <p14:creationId xmlns:p14="http://schemas.microsoft.com/office/powerpoint/2010/main" val="430078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计算机学科</a:t>
            </a:r>
            <a:r>
              <a:rPr lang="en-US" altLang="zh-CN" sz="1200" b="0" i="0" kern="1200" dirty="0" smtClean="0">
                <a:solidFill>
                  <a:schemeClr val="tx1"/>
                </a:solidFill>
                <a:effectLst/>
                <a:latin typeface="+mn-lt"/>
                <a:ea typeface="+mn-ea"/>
                <a:cs typeface="+mn-cs"/>
              </a:rPr>
              <a:t>2016</a:t>
            </a:r>
            <a:r>
              <a:rPr lang="zh-CN" altLang="en-US" sz="1200" b="0" i="0" kern="1200" dirty="0" smtClean="0">
                <a:solidFill>
                  <a:schemeClr val="tx1"/>
                </a:solidFill>
                <a:effectLst/>
                <a:latin typeface="+mn-lt"/>
                <a:ea typeface="+mn-ea"/>
                <a:cs typeface="+mn-cs"/>
              </a:rPr>
              <a:t>级博士生</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第二篇论文提出的强化学习方法可以克服目前的深度确定性策略梯度算法（</a:t>
            </a:r>
            <a:r>
              <a:rPr lang="en-US" altLang="zh-CN" sz="1200" b="0" i="0" kern="1200" dirty="0" smtClean="0">
                <a:solidFill>
                  <a:schemeClr val="tx1"/>
                </a:solidFill>
                <a:effectLst/>
                <a:latin typeface="+mn-lt"/>
                <a:ea typeface="+mn-ea"/>
                <a:cs typeface="+mn-cs"/>
              </a:rPr>
              <a:t>DDPG</a:t>
            </a:r>
            <a:r>
              <a:rPr lang="zh-CN" altLang="en-US" sz="1200" b="0" i="0" kern="1200" dirty="0" smtClean="0">
                <a:solidFill>
                  <a:schemeClr val="tx1"/>
                </a:solidFill>
                <a:effectLst/>
                <a:latin typeface="+mn-lt"/>
                <a:ea typeface="+mn-ea"/>
                <a:cs typeface="+mn-cs"/>
              </a:rPr>
              <a:t>），原始的</a:t>
            </a:r>
            <a:r>
              <a:rPr lang="en-US" altLang="zh-CN" sz="1200" b="0" i="0" kern="1200" dirty="0" smtClean="0">
                <a:solidFill>
                  <a:schemeClr val="tx1"/>
                </a:solidFill>
                <a:effectLst/>
                <a:latin typeface="+mn-lt"/>
                <a:ea typeface="+mn-ea"/>
                <a:cs typeface="+mn-cs"/>
              </a:rPr>
              <a:t>DDPG</a:t>
            </a:r>
            <a:r>
              <a:rPr lang="zh-CN" altLang="en-US" sz="1200" b="0" i="0" kern="1200" dirty="0" smtClean="0">
                <a:solidFill>
                  <a:schemeClr val="tx1"/>
                </a:solidFill>
                <a:effectLst/>
                <a:latin typeface="+mn-lt"/>
                <a:ea typeface="+mn-ea"/>
                <a:cs typeface="+mn-cs"/>
              </a:rPr>
              <a:t>易受环境的复杂性和随机性影响，导致其对环境的探索低效以及训练不稳定的问题，该文的模型显著地提高了训练速度、累积奖励以及训练稳定性。</a:t>
            </a:r>
            <a:endParaRPr lang="en-US" altLang="zh-CN" dirty="0" smtClean="0"/>
          </a:p>
        </p:txBody>
      </p:sp>
      <p:sp>
        <p:nvSpPr>
          <p:cNvPr id="4" name="灯片编号占位符 3"/>
          <p:cNvSpPr>
            <a:spLocks noGrp="1"/>
          </p:cNvSpPr>
          <p:nvPr>
            <p:ph type="sldNum" sz="quarter" idx="10"/>
          </p:nvPr>
        </p:nvSpPr>
        <p:spPr/>
        <p:txBody>
          <a:bodyPr/>
          <a:lstStyle/>
          <a:p>
            <a:fld id="{40A2F337-177C-4EAF-849B-FE6F330070BB}" type="slidenum">
              <a:rPr lang="zh-CN" altLang="en-US" smtClean="0"/>
              <a:t>18</a:t>
            </a:fld>
            <a:endParaRPr lang="zh-CN" altLang="en-US"/>
          </a:p>
        </p:txBody>
      </p:sp>
    </p:spTree>
    <p:extLst>
      <p:ext uri="{BB962C8B-B14F-4D97-AF65-F5344CB8AC3E}">
        <p14:creationId xmlns:p14="http://schemas.microsoft.com/office/powerpoint/2010/main" val="19342682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自适应的双</a:t>
            </a:r>
            <a:r>
              <a:rPr lang="en-US" altLang="zh-CN" dirty="0" smtClean="0"/>
              <a:t>Bootstrapped</a:t>
            </a:r>
            <a:r>
              <a:rPr lang="zh-CN" altLang="en-US" dirty="0" smtClean="0"/>
              <a:t>深度确定性策略梯度算法</a:t>
            </a:r>
            <a:r>
              <a:rPr lang="en-US" altLang="zh-CN" dirty="0" smtClean="0"/>
              <a:t>:</a:t>
            </a:r>
            <a:r>
              <a:rPr lang="zh-CN" altLang="en-US" dirty="0" smtClean="0"/>
              <a:t>提出的强化学习方法可以克服目前的深度确定性策略梯度算法（</a:t>
            </a:r>
            <a:r>
              <a:rPr lang="en-US" altLang="zh-CN" dirty="0" smtClean="0"/>
              <a:t>DDPG</a:t>
            </a:r>
            <a:r>
              <a:rPr lang="zh-CN" altLang="en-US" dirty="0" smtClean="0"/>
              <a:t>），原始的</a:t>
            </a:r>
            <a:r>
              <a:rPr lang="en-US" altLang="zh-CN" dirty="0" smtClean="0"/>
              <a:t>DDPG</a:t>
            </a:r>
            <a:r>
              <a:rPr lang="zh-CN" altLang="en-US" dirty="0" smtClean="0"/>
              <a:t>易受环境的复杂性和随机性影响，导致其对环境的探索低效以及训练不稳定的问题，该文的模型显著地提高了训练速度、累积奖励以及训练稳定性</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0A2F337-177C-4EAF-849B-FE6F330070BB}" type="slidenum">
              <a:rPr lang="zh-CN" altLang="en-US" smtClean="0"/>
              <a:t>19</a:t>
            </a:fld>
            <a:endParaRPr lang="zh-CN" altLang="en-US"/>
          </a:p>
        </p:txBody>
      </p:sp>
    </p:spTree>
    <p:extLst>
      <p:ext uri="{BB962C8B-B14F-4D97-AF65-F5344CB8AC3E}">
        <p14:creationId xmlns:p14="http://schemas.microsoft.com/office/powerpoint/2010/main" val="26960435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国际人工智能联合会议</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0A2F337-177C-4EAF-849B-FE6F330070BB}" type="slidenum">
              <a:rPr lang="zh-CN" altLang="en-US" smtClean="0"/>
              <a:t>20</a:t>
            </a:fld>
            <a:endParaRPr lang="zh-CN" altLang="en-US"/>
          </a:p>
        </p:txBody>
      </p:sp>
    </p:spTree>
    <p:extLst>
      <p:ext uri="{BB962C8B-B14F-4D97-AF65-F5344CB8AC3E}">
        <p14:creationId xmlns:p14="http://schemas.microsoft.com/office/powerpoint/2010/main" val="23508926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百度研究中心，美国加利福尼亚州桑尼维尔</a:t>
            </a:r>
            <a:endParaRPr lang="en-US" altLang="zh-CN" dirty="0" smtClean="0"/>
          </a:p>
          <a:p>
            <a:r>
              <a:rPr lang="zh-CN" altLang="zh-CN" sz="1200" kern="1200" dirty="0" smtClean="0">
                <a:solidFill>
                  <a:schemeClr val="tx1"/>
                </a:solidFill>
                <a:effectLst/>
                <a:latin typeface="+mn-lt"/>
                <a:ea typeface="+mn-ea"/>
                <a:cs typeface="+mn-cs"/>
              </a:rPr>
              <a:t>Learning to Explore viaMeta-Policy Gradient -&gt;元策略梯度算法学习探索，使我们能够自适应地学习DDPG中的探索策略。训练不依赖于参与者策略的灵活的探索行为，从而产生一种全局性的探索，极大地加快了学习过程。</a:t>
            </a:r>
            <a:endParaRPr lang="en-US" altLang="zh-CN" dirty="0" smtClean="0"/>
          </a:p>
        </p:txBody>
      </p:sp>
      <p:sp>
        <p:nvSpPr>
          <p:cNvPr id="4" name="灯片编号占位符 3"/>
          <p:cNvSpPr>
            <a:spLocks noGrp="1"/>
          </p:cNvSpPr>
          <p:nvPr>
            <p:ph type="sldNum" sz="quarter" idx="10"/>
          </p:nvPr>
        </p:nvSpPr>
        <p:spPr/>
        <p:txBody>
          <a:bodyPr/>
          <a:lstStyle/>
          <a:p>
            <a:fld id="{40A2F337-177C-4EAF-849B-FE6F330070BB}" type="slidenum">
              <a:rPr lang="zh-CN" altLang="en-US" smtClean="0"/>
              <a:t>21</a:t>
            </a:fld>
            <a:endParaRPr lang="zh-CN" altLang="en-US"/>
          </a:p>
        </p:txBody>
      </p:sp>
    </p:spTree>
    <p:extLst>
      <p:ext uri="{BB962C8B-B14F-4D97-AF65-F5344CB8AC3E}">
        <p14:creationId xmlns:p14="http://schemas.microsoft.com/office/powerpoint/2010/main" val="2177850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在基于值的强化学习方法中，目标是优化值函数</a:t>
            </a:r>
            <a:r>
              <a:rPr lang="en-US" altLang="zh-CN" sz="1200" b="0" i="0" kern="1200" dirty="0" smtClean="0">
                <a:solidFill>
                  <a:schemeClr val="tx1"/>
                </a:solidFill>
                <a:effectLst/>
                <a:latin typeface="+mn-lt"/>
                <a:ea typeface="+mn-ea"/>
                <a:cs typeface="+mn-cs"/>
              </a:rPr>
              <a:t>V(s)</a:t>
            </a:r>
            <a:r>
              <a:rPr lang="zh-CN" altLang="en-US" sz="1200" b="0" i="0" kern="1200" dirty="0" smtClean="0">
                <a:solidFill>
                  <a:schemeClr val="tx1"/>
                </a:solidFill>
                <a:effectLst/>
                <a:latin typeface="+mn-lt"/>
                <a:ea typeface="+mn-ea"/>
                <a:cs typeface="+mn-cs"/>
              </a:rPr>
              <a:t>。值函数的作用是，告诉我们在每个状态下，未来最大化的奖励期望。</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在基于策略的强化学习方法中，我们希望能直接优化策略函数</a:t>
            </a:r>
            <a:r>
              <a:rPr lang="en-US" altLang="zh-CN" sz="1200" b="0" i="0" kern="1200" dirty="0" smtClean="0">
                <a:solidFill>
                  <a:schemeClr val="tx1"/>
                </a:solidFill>
                <a:effectLst/>
                <a:latin typeface="+mn-lt"/>
                <a:ea typeface="+mn-ea"/>
                <a:cs typeface="+mn-cs"/>
              </a:rPr>
              <a:t>π(s) </a:t>
            </a:r>
            <a:r>
              <a:rPr lang="zh-CN" altLang="en-US" sz="1200" b="0" i="0" kern="1200" dirty="0" smtClean="0">
                <a:solidFill>
                  <a:schemeClr val="tx1"/>
                </a:solidFill>
                <a:effectLst/>
                <a:latin typeface="+mn-lt"/>
                <a:ea typeface="+mn-ea"/>
                <a:cs typeface="+mn-cs"/>
              </a:rPr>
              <a:t>。策略的定义是，在给定时间的</a:t>
            </a:r>
            <a:r>
              <a:rPr lang="en-US" altLang="zh-CN" sz="1200" b="0" i="0" kern="1200" dirty="0" smtClean="0">
                <a:solidFill>
                  <a:schemeClr val="tx1"/>
                </a:solidFill>
                <a:effectLst/>
                <a:latin typeface="+mn-lt"/>
                <a:ea typeface="+mn-ea"/>
                <a:cs typeface="+mn-cs"/>
              </a:rPr>
              <a:t>agent </a:t>
            </a:r>
            <a:r>
              <a:rPr lang="zh-CN" altLang="en-US" sz="1200" b="0" i="0" kern="1200" dirty="0" smtClean="0">
                <a:solidFill>
                  <a:schemeClr val="tx1"/>
                </a:solidFill>
                <a:effectLst/>
                <a:latin typeface="+mn-lt"/>
                <a:ea typeface="+mn-ea"/>
                <a:cs typeface="+mn-cs"/>
              </a:rPr>
              <a:t>行为。通过学习到策略函数，可以让我们对每个状态映射出最好的相关动作。</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两种策略：</a:t>
            </a:r>
          </a:p>
          <a:p>
            <a:r>
              <a:rPr lang="zh-CN" altLang="en-US" sz="1200" b="0" i="0" kern="1200" dirty="0" smtClean="0">
                <a:solidFill>
                  <a:schemeClr val="tx1"/>
                </a:solidFill>
                <a:effectLst/>
                <a:latin typeface="+mn-lt"/>
                <a:ea typeface="+mn-ea"/>
                <a:cs typeface="+mn-cs"/>
              </a:rPr>
              <a:t>确定策略：在给定状态下总是返回相同动作。</a:t>
            </a:r>
          </a:p>
          <a:p>
            <a:r>
              <a:rPr lang="zh-CN" altLang="en-US" sz="1200" b="0" i="0" kern="1200" dirty="0" smtClean="0">
                <a:solidFill>
                  <a:schemeClr val="tx1"/>
                </a:solidFill>
                <a:effectLst/>
                <a:latin typeface="+mn-lt"/>
                <a:ea typeface="+mn-ea"/>
                <a:cs typeface="+mn-cs"/>
              </a:rPr>
              <a:t>随机策略：输出一个动作的概率分布。</a:t>
            </a:r>
          </a:p>
          <a:p>
            <a:r>
              <a:rPr lang="en-US" altLang="zh-CN" dirty="0" smtClean="0"/>
              <a:t>On-line</a:t>
            </a:r>
            <a:r>
              <a:rPr lang="zh-CN" altLang="en-US" dirty="0" smtClean="0"/>
              <a:t>和</a:t>
            </a:r>
            <a:r>
              <a:rPr lang="en-US" altLang="zh-CN" dirty="0" smtClean="0"/>
              <a:t>off-line</a:t>
            </a:r>
            <a:r>
              <a:rPr lang="zh-CN" altLang="en-US" dirty="0" smtClean="0"/>
              <a:t>的一个区别是</a:t>
            </a:r>
            <a:r>
              <a:rPr lang="en-US" altLang="zh-CN" dirty="0" smtClean="0"/>
              <a:t>off-line</a:t>
            </a:r>
            <a:r>
              <a:rPr lang="zh-CN" altLang="en-US" dirty="0" smtClean="0"/>
              <a:t>的数据是完整的，比如拥有一个情节的所有</a:t>
            </a:r>
            <a:r>
              <a:rPr lang="en-US" altLang="zh-CN" dirty="0" smtClean="0"/>
              <a:t>Return</a:t>
            </a:r>
            <a:r>
              <a:rPr lang="zh-CN" altLang="en-US" dirty="0" smtClean="0"/>
              <a:t>（</a:t>
            </a:r>
            <a:r>
              <a:rPr lang="en-US" altLang="zh-CN" dirty="0" smtClean="0"/>
              <a:t>G)</a:t>
            </a:r>
            <a:r>
              <a:rPr lang="zh-CN" altLang="en-US" dirty="0" smtClean="0"/>
              <a:t>。</a:t>
            </a:r>
          </a:p>
          <a:p>
            <a:r>
              <a:rPr lang="zh-CN" altLang="en-US" dirty="0" smtClean="0"/>
              <a:t>这个导致</a:t>
            </a:r>
            <a:r>
              <a:rPr lang="en-US" altLang="zh-CN" dirty="0" smtClean="0"/>
              <a:t>off-line</a:t>
            </a:r>
            <a:r>
              <a:rPr lang="zh-CN" altLang="en-US" dirty="0" smtClean="0"/>
              <a:t>算法不适合</a:t>
            </a:r>
            <a:r>
              <a:rPr lang="en-US" altLang="zh-CN" dirty="0" smtClean="0"/>
              <a:t>on-line</a:t>
            </a:r>
            <a:r>
              <a:rPr lang="zh-CN" altLang="en-US" dirty="0" smtClean="0"/>
              <a:t>的情景，就是说在完成一个情节前，学习不到任何东西。</a:t>
            </a:r>
            <a:endParaRPr lang="zh-CN" altLang="en-US" dirty="0"/>
          </a:p>
        </p:txBody>
      </p:sp>
      <p:sp>
        <p:nvSpPr>
          <p:cNvPr id="4" name="灯片编号占位符 3"/>
          <p:cNvSpPr>
            <a:spLocks noGrp="1"/>
          </p:cNvSpPr>
          <p:nvPr>
            <p:ph type="sldNum" sz="quarter" idx="10"/>
          </p:nvPr>
        </p:nvSpPr>
        <p:spPr/>
        <p:txBody>
          <a:bodyPr/>
          <a:lstStyle/>
          <a:p>
            <a:fld id="{40A2F337-177C-4EAF-849B-FE6F330070BB}" type="slidenum">
              <a:rPr lang="zh-CN" altLang="en-US" smtClean="0"/>
              <a:t>2</a:t>
            </a:fld>
            <a:endParaRPr lang="zh-CN" altLang="en-US"/>
          </a:p>
        </p:txBody>
      </p:sp>
    </p:spTree>
    <p:extLst>
      <p:ext uri="{BB962C8B-B14F-4D97-AF65-F5344CB8AC3E}">
        <p14:creationId xmlns:p14="http://schemas.microsoft.com/office/powerpoint/2010/main" val="39971480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百度研究中心，美国加利福尼亚州桑尼维尔</a:t>
            </a:r>
            <a:endParaRPr lang="en-US" altLang="zh-CN" dirty="0" smtClean="0"/>
          </a:p>
          <a:p>
            <a:r>
              <a:rPr lang="zh-CN" altLang="zh-CN" sz="1200" kern="1200" dirty="0" smtClean="0">
                <a:solidFill>
                  <a:schemeClr val="tx1"/>
                </a:solidFill>
                <a:effectLst/>
                <a:latin typeface="+mn-lt"/>
                <a:ea typeface="+mn-ea"/>
                <a:cs typeface="+mn-cs"/>
              </a:rPr>
              <a:t>Learning to Explore viaMeta-Policy Gradient -&gt;元策略梯度算法学习探索，使我们能够自适应地学习DDPG中的探索策略。训练不依赖于参与者策略的灵活的探索行为，从而产生一种全局性的探索，极大地加快了学习过程。</a:t>
            </a:r>
            <a:endParaRPr lang="en-US" altLang="zh-CN" dirty="0" smtClean="0"/>
          </a:p>
        </p:txBody>
      </p:sp>
      <p:sp>
        <p:nvSpPr>
          <p:cNvPr id="4" name="灯片编号占位符 3"/>
          <p:cNvSpPr>
            <a:spLocks noGrp="1"/>
          </p:cNvSpPr>
          <p:nvPr>
            <p:ph type="sldNum" sz="quarter" idx="10"/>
          </p:nvPr>
        </p:nvSpPr>
        <p:spPr/>
        <p:txBody>
          <a:bodyPr/>
          <a:lstStyle/>
          <a:p>
            <a:fld id="{40A2F337-177C-4EAF-849B-FE6F330070BB}" type="slidenum">
              <a:rPr lang="zh-CN" altLang="en-US" smtClean="0"/>
              <a:t>22</a:t>
            </a:fld>
            <a:endParaRPr lang="zh-CN" altLang="en-US"/>
          </a:p>
        </p:txBody>
      </p:sp>
    </p:spTree>
    <p:extLst>
      <p:ext uri="{BB962C8B-B14F-4D97-AF65-F5344CB8AC3E}">
        <p14:creationId xmlns:p14="http://schemas.microsoft.com/office/powerpoint/2010/main" val="16756408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0A2F337-177C-4EAF-849B-FE6F330070BB}" type="slidenum">
              <a:rPr lang="zh-CN" altLang="en-US" smtClean="0"/>
              <a:t>23</a:t>
            </a:fld>
            <a:endParaRPr lang="zh-CN" altLang="en-US"/>
          </a:p>
        </p:txBody>
      </p:sp>
    </p:spTree>
    <p:extLst>
      <p:ext uri="{BB962C8B-B14F-4D97-AF65-F5344CB8AC3E}">
        <p14:creationId xmlns:p14="http://schemas.microsoft.com/office/powerpoint/2010/main" val="3471626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PG:</a:t>
            </a:r>
            <a:r>
              <a:rPr lang="zh-CN" altLang="en-US" dirty="0" smtClean="0"/>
              <a:t>使用函数逼近的强化学习策略梯度方法（策略近似）</a:t>
            </a:r>
            <a:endParaRPr lang="en-US" altLang="zh-CN" dirty="0" smtClean="0"/>
          </a:p>
          <a:p>
            <a:r>
              <a:rPr lang="en-US" altLang="zh-CN" dirty="0" smtClean="0"/>
              <a:t>DPG:</a:t>
            </a:r>
            <a:r>
              <a:rPr lang="zh-CN" altLang="en-US" dirty="0" smtClean="0"/>
              <a:t>确定性策略梯度算法</a:t>
            </a:r>
            <a:endParaRPr lang="en-US" altLang="zh-CN" dirty="0" smtClean="0"/>
          </a:p>
          <a:p>
            <a:r>
              <a:rPr lang="en-US" altLang="zh-CN" dirty="0" smtClean="0"/>
              <a:t>DDPG:</a:t>
            </a:r>
            <a:r>
              <a:rPr lang="zh-CN" altLang="en-US" dirty="0" smtClean="0"/>
              <a:t>基于深度强化学习的连续控制</a:t>
            </a:r>
            <a:endParaRPr lang="en-US" altLang="zh-CN" dirty="0" smtClean="0"/>
          </a:p>
        </p:txBody>
      </p:sp>
      <p:sp>
        <p:nvSpPr>
          <p:cNvPr id="4" name="灯片编号占位符 3"/>
          <p:cNvSpPr>
            <a:spLocks noGrp="1"/>
          </p:cNvSpPr>
          <p:nvPr>
            <p:ph type="sldNum" sz="quarter" idx="10"/>
          </p:nvPr>
        </p:nvSpPr>
        <p:spPr/>
        <p:txBody>
          <a:bodyPr/>
          <a:lstStyle/>
          <a:p>
            <a:fld id="{40A2F337-177C-4EAF-849B-FE6F330070BB}" type="slidenum">
              <a:rPr lang="zh-CN" altLang="en-US" smtClean="0"/>
              <a:t>4</a:t>
            </a:fld>
            <a:endParaRPr lang="zh-CN" altLang="en-US"/>
          </a:p>
        </p:txBody>
      </p:sp>
    </p:spTree>
    <p:extLst>
      <p:ext uri="{BB962C8B-B14F-4D97-AF65-F5344CB8AC3E}">
        <p14:creationId xmlns:p14="http://schemas.microsoft.com/office/powerpoint/2010/main" val="522230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通过一个概率分布函数 </a:t>
            </a:r>
            <a:r>
              <a:rPr lang="el-GR" altLang="zh-CN" dirty="0" smtClean="0"/>
              <a:t>πθ(</a:t>
            </a:r>
            <a:r>
              <a:rPr lang="en-US" altLang="zh-CN" dirty="0" err="1" smtClean="0"/>
              <a:t>st</a:t>
            </a:r>
            <a:r>
              <a:rPr lang="en-US" altLang="zh-CN" dirty="0" smtClean="0"/>
              <a:t>|</a:t>
            </a:r>
            <a:r>
              <a:rPr lang="el-GR" altLang="zh-CN" dirty="0" smtClean="0"/>
              <a:t>θπ)πθ(</a:t>
            </a:r>
            <a:r>
              <a:rPr lang="en-US" altLang="zh-CN" dirty="0" err="1" smtClean="0"/>
              <a:t>st</a:t>
            </a:r>
            <a:r>
              <a:rPr lang="en-US" altLang="zh-CN" dirty="0" smtClean="0"/>
              <a:t>|</a:t>
            </a:r>
            <a:r>
              <a:rPr lang="el-GR" altLang="zh-CN" dirty="0" smtClean="0"/>
              <a:t>θπ)</a:t>
            </a:r>
            <a:r>
              <a:rPr lang="zh-CN" altLang="el-GR" dirty="0" smtClean="0"/>
              <a:t>， </a:t>
            </a:r>
            <a:r>
              <a:rPr lang="zh-CN" altLang="en-US" dirty="0" smtClean="0"/>
              <a:t>来表示每一步的最优策略， 在每一步根据该概率分布进行</a:t>
            </a:r>
            <a:r>
              <a:rPr lang="en-US" altLang="zh-CN" dirty="0" smtClean="0"/>
              <a:t>action</a:t>
            </a:r>
            <a:r>
              <a:rPr lang="zh-CN" altLang="en-US" dirty="0" smtClean="0"/>
              <a:t>采样，获得当前的最佳</a:t>
            </a:r>
            <a:r>
              <a:rPr lang="en-US" altLang="zh-CN" dirty="0" smtClean="0"/>
              <a:t>action</a:t>
            </a:r>
            <a:r>
              <a:rPr lang="zh-CN" altLang="en-US" dirty="0" smtClean="0"/>
              <a:t>取值；即：</a:t>
            </a:r>
            <a:r>
              <a:rPr lang="en-US" altLang="zh-CN" dirty="0" smtClean="0"/>
              <a:t>at∼</a:t>
            </a:r>
            <a:r>
              <a:rPr lang="el-GR" altLang="zh-CN" dirty="0" smtClean="0"/>
              <a:t>πθ(</a:t>
            </a:r>
            <a:r>
              <a:rPr lang="en-US" altLang="zh-CN" dirty="0" err="1" smtClean="0"/>
              <a:t>st</a:t>
            </a:r>
            <a:r>
              <a:rPr lang="en-US" altLang="zh-CN" dirty="0" smtClean="0"/>
              <a:t>|</a:t>
            </a:r>
            <a:r>
              <a:rPr lang="el-GR" altLang="zh-CN" dirty="0" smtClean="0"/>
              <a:t>θπ)</a:t>
            </a:r>
            <a:r>
              <a:rPr lang="en-US" altLang="zh-CN" dirty="0" smtClean="0"/>
              <a:t>at∼</a:t>
            </a:r>
            <a:r>
              <a:rPr lang="el-GR" altLang="zh-CN" dirty="0" smtClean="0"/>
              <a:t>πθ(</a:t>
            </a:r>
            <a:r>
              <a:rPr lang="en-US" altLang="zh-CN" dirty="0" err="1" smtClean="0"/>
              <a:t>st</a:t>
            </a:r>
            <a:r>
              <a:rPr lang="en-US" altLang="zh-CN" dirty="0" smtClean="0"/>
              <a:t>|</a:t>
            </a:r>
            <a:r>
              <a:rPr lang="el-GR" altLang="zh-CN" dirty="0" smtClean="0"/>
              <a:t>θπ)</a:t>
            </a:r>
            <a:r>
              <a:rPr lang="zh-CN" altLang="en-US" dirty="0" smtClean="0"/>
              <a:t>生成</a:t>
            </a:r>
            <a:r>
              <a:rPr lang="en-US" altLang="zh-CN" dirty="0" smtClean="0"/>
              <a:t>action</a:t>
            </a:r>
            <a:r>
              <a:rPr lang="zh-CN" altLang="en-US" dirty="0" smtClean="0"/>
              <a:t>的过程，本质上是一个随机过程；最后学习到的策略，也是一个随机策略</a:t>
            </a:r>
            <a:r>
              <a:rPr lang="en-US" altLang="zh-CN" dirty="0" smtClean="0"/>
              <a:t>(stochastic policy).</a:t>
            </a:r>
          </a:p>
          <a:p>
            <a:endParaRPr lang="en-US" altLang="zh-CN" dirty="0" smtClean="0"/>
          </a:p>
          <a:p>
            <a:r>
              <a:rPr lang="zh-CN" altLang="en-US" dirty="0" smtClean="0"/>
              <a:t>首先，它以寻找确定性策略为导向，而最优策略通常是随机的，选择具有特定概率的不同行动（例如，参见</a:t>
            </a:r>
            <a:r>
              <a:rPr lang="en-US" altLang="zh-CN" dirty="0" smtClean="0"/>
              <a:t>Singh</a:t>
            </a:r>
            <a:r>
              <a:rPr lang="zh-CN" altLang="en-US" dirty="0" smtClean="0"/>
              <a:t>，</a:t>
            </a:r>
            <a:r>
              <a:rPr lang="en-US" altLang="zh-CN" dirty="0" err="1" smtClean="0"/>
              <a:t>Jaakkola</a:t>
            </a:r>
            <a:r>
              <a:rPr lang="zh-CN" altLang="en-US" dirty="0" smtClean="0"/>
              <a:t>和</a:t>
            </a:r>
            <a:r>
              <a:rPr lang="en-US" altLang="zh-CN" dirty="0" smtClean="0"/>
              <a:t>Jordan</a:t>
            </a:r>
            <a:r>
              <a:rPr lang="zh-CN" altLang="en-US" dirty="0" smtClean="0"/>
              <a:t>，</a:t>
            </a:r>
            <a:r>
              <a:rPr lang="en-US" altLang="zh-CN" dirty="0" smtClean="0"/>
              <a:t>1994</a:t>
            </a:r>
            <a:r>
              <a:rPr lang="zh-CN" altLang="en-US" dirty="0" smtClean="0"/>
              <a:t>）。 第二，动作估计值的任意微小变化都会导致选择或不选择该动作。</a:t>
            </a:r>
            <a:endParaRPr lang="en-US" altLang="zh-CN" dirty="0" smtClean="0"/>
          </a:p>
        </p:txBody>
      </p:sp>
      <p:sp>
        <p:nvSpPr>
          <p:cNvPr id="4" name="灯片编号占位符 3"/>
          <p:cNvSpPr>
            <a:spLocks noGrp="1"/>
          </p:cNvSpPr>
          <p:nvPr>
            <p:ph type="sldNum" sz="quarter" idx="10"/>
          </p:nvPr>
        </p:nvSpPr>
        <p:spPr/>
        <p:txBody>
          <a:bodyPr/>
          <a:lstStyle/>
          <a:p>
            <a:fld id="{40A2F337-177C-4EAF-849B-FE6F330070BB}" type="slidenum">
              <a:rPr lang="zh-CN" altLang="en-US" smtClean="0"/>
              <a:t>5</a:t>
            </a:fld>
            <a:endParaRPr lang="zh-CN" altLang="en-US"/>
          </a:p>
        </p:txBody>
      </p:sp>
    </p:spTree>
    <p:extLst>
      <p:ext uri="{BB962C8B-B14F-4D97-AF65-F5344CB8AC3E}">
        <p14:creationId xmlns:p14="http://schemas.microsoft.com/office/powerpoint/2010/main" val="2546293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理查德</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萨顿</a:t>
            </a:r>
            <a:endParaRPr lang="en-US" altLang="zh-CN" dirty="0" smtClean="0"/>
          </a:p>
          <a:p>
            <a:r>
              <a:rPr lang="zh-CN" altLang="en-US" dirty="0" smtClean="0"/>
              <a:t>阿尔伯塔大学</a:t>
            </a:r>
            <a:endParaRPr lang="zh-CN" altLang="en-US" dirty="0"/>
          </a:p>
        </p:txBody>
      </p:sp>
      <p:sp>
        <p:nvSpPr>
          <p:cNvPr id="4" name="灯片编号占位符 3"/>
          <p:cNvSpPr>
            <a:spLocks noGrp="1"/>
          </p:cNvSpPr>
          <p:nvPr>
            <p:ph type="sldNum" sz="quarter" idx="10"/>
          </p:nvPr>
        </p:nvSpPr>
        <p:spPr/>
        <p:txBody>
          <a:bodyPr/>
          <a:lstStyle/>
          <a:p>
            <a:fld id="{40A2F337-177C-4EAF-849B-FE6F330070BB}" type="slidenum">
              <a:rPr lang="zh-CN" altLang="en-US" smtClean="0"/>
              <a:t>6</a:t>
            </a:fld>
            <a:endParaRPr lang="zh-CN" altLang="en-US"/>
          </a:p>
        </p:txBody>
      </p:sp>
    </p:spTree>
    <p:extLst>
      <p:ext uri="{BB962C8B-B14F-4D97-AF65-F5344CB8AC3E}">
        <p14:creationId xmlns:p14="http://schemas.microsoft.com/office/powerpoint/2010/main" val="3923128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神经信息处理系统大会</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 </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主要领域：机器学习和计算神经科学。神经计算方面最好的会议之一</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NIPS</a:t>
            </a:r>
            <a:r>
              <a:rPr lang="zh-CN" altLang="en-US" sz="1200" b="0" i="0" kern="1200" dirty="0" smtClean="0">
                <a:solidFill>
                  <a:schemeClr val="tx1"/>
                </a:solidFill>
                <a:effectLst/>
                <a:latin typeface="+mn-lt"/>
                <a:ea typeface="+mn-ea"/>
                <a:cs typeface="+mn-cs"/>
              </a:rPr>
              <a:t>主办</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每年</a:t>
            </a:r>
            <a:r>
              <a:rPr lang="en-US" altLang="zh-CN" sz="1200" b="0" i="0" kern="1200" dirty="0" smtClean="0">
                <a:solidFill>
                  <a:schemeClr val="tx1"/>
                </a:solidFill>
                <a:effectLst/>
                <a:latin typeface="+mn-lt"/>
                <a:ea typeface="+mn-ea"/>
                <a:cs typeface="+mn-cs"/>
              </a:rPr>
              <a:t>12</a:t>
            </a:r>
            <a:r>
              <a:rPr lang="zh-CN" altLang="en-US" sz="1200" b="0" i="0" kern="1200" dirty="0" smtClean="0">
                <a:solidFill>
                  <a:schemeClr val="tx1"/>
                </a:solidFill>
                <a:effectLst/>
                <a:latin typeface="+mn-lt"/>
                <a:ea typeface="+mn-ea"/>
                <a:cs typeface="+mn-cs"/>
              </a:rPr>
              <a:t>月举办，会开完后第</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年才出论文集</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也就是说</a:t>
            </a:r>
            <a:r>
              <a:rPr lang="en-US" altLang="zh-CN" sz="1200" b="0" i="0" kern="1200" dirty="0" smtClean="0">
                <a:solidFill>
                  <a:schemeClr val="tx1"/>
                </a:solidFill>
                <a:effectLst/>
                <a:latin typeface="+mn-lt"/>
                <a:ea typeface="+mn-ea"/>
                <a:cs typeface="+mn-cs"/>
              </a:rPr>
              <a:t>, NIPS'16</a:t>
            </a:r>
            <a:r>
              <a:rPr lang="zh-CN" altLang="en-US" sz="1200" b="0" i="0" kern="1200" dirty="0" smtClean="0">
                <a:solidFill>
                  <a:schemeClr val="tx1"/>
                </a:solidFill>
                <a:effectLst/>
                <a:latin typeface="+mn-lt"/>
                <a:ea typeface="+mn-ea"/>
                <a:cs typeface="+mn-cs"/>
              </a:rPr>
              <a:t>的论文集是</a:t>
            </a:r>
            <a:r>
              <a:rPr lang="en-US" altLang="zh-CN" sz="1200" b="0" i="0" kern="1200" dirty="0" smtClean="0">
                <a:solidFill>
                  <a:schemeClr val="tx1"/>
                </a:solidFill>
                <a:effectLst/>
                <a:latin typeface="+mn-lt"/>
                <a:ea typeface="+mn-ea"/>
                <a:cs typeface="+mn-cs"/>
              </a:rPr>
              <a:t>17</a:t>
            </a:r>
            <a:r>
              <a:rPr lang="zh-CN" altLang="en-US" sz="1200" b="0" i="0" kern="1200" dirty="0" smtClean="0">
                <a:solidFill>
                  <a:schemeClr val="tx1"/>
                </a:solidFill>
                <a:effectLst/>
                <a:latin typeface="+mn-lt"/>
                <a:ea typeface="+mn-ea"/>
                <a:cs typeface="+mn-cs"/>
              </a:rPr>
              <a:t>年出</a:t>
            </a:r>
            <a:r>
              <a:rPr lang="en-US" altLang="zh-CN"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CCF</a:t>
            </a:r>
            <a:r>
              <a:rPr lang="zh-CN" altLang="en-US" sz="1200" b="0" i="0" kern="1200" dirty="0" smtClean="0">
                <a:solidFill>
                  <a:schemeClr val="tx1"/>
                </a:solidFill>
                <a:effectLst/>
                <a:latin typeface="+mn-lt"/>
                <a:ea typeface="+mn-ea"/>
                <a:cs typeface="+mn-cs"/>
              </a:rPr>
              <a:t>国际会议排名上为人工智能领域的</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类</a:t>
            </a:r>
            <a:r>
              <a:rPr lang="en-US" altLang="zh-CN" sz="1200" b="0" i="0" kern="1200" dirty="0" smtClean="0">
                <a:solidFill>
                  <a:schemeClr val="tx1"/>
                </a:solidFill>
                <a:effectLst/>
                <a:latin typeface="+mn-lt"/>
                <a:ea typeface="+mn-ea"/>
                <a:cs typeface="+mn-cs"/>
              </a:rPr>
              <a:t> </a:t>
            </a:r>
          </a:p>
        </p:txBody>
      </p:sp>
      <p:sp>
        <p:nvSpPr>
          <p:cNvPr id="4" name="灯片编号占位符 3"/>
          <p:cNvSpPr>
            <a:spLocks noGrp="1"/>
          </p:cNvSpPr>
          <p:nvPr>
            <p:ph type="sldNum" sz="quarter" idx="10"/>
          </p:nvPr>
        </p:nvSpPr>
        <p:spPr/>
        <p:txBody>
          <a:bodyPr/>
          <a:lstStyle/>
          <a:p>
            <a:fld id="{40A2F337-177C-4EAF-849B-FE6F330070BB}" type="slidenum">
              <a:rPr lang="zh-CN" altLang="en-US" smtClean="0"/>
              <a:t>7</a:t>
            </a:fld>
            <a:endParaRPr lang="zh-CN" altLang="en-US"/>
          </a:p>
        </p:txBody>
      </p:sp>
    </p:spTree>
    <p:extLst>
      <p:ext uri="{BB962C8B-B14F-4D97-AF65-F5344CB8AC3E}">
        <p14:creationId xmlns:p14="http://schemas.microsoft.com/office/powerpoint/2010/main" val="4289621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DPG</a:t>
            </a:r>
          </a:p>
          <a:p>
            <a:r>
              <a:rPr lang="zh-CN" altLang="en-US" sz="1200" b="0" i="0" kern="1200" dirty="0" smtClean="0">
                <a:solidFill>
                  <a:schemeClr val="tx1"/>
                </a:solidFill>
                <a:effectLst/>
                <a:latin typeface="+mn-lt"/>
                <a:ea typeface="+mn-ea"/>
                <a:cs typeface="+mn-cs"/>
              </a:rPr>
              <a:t>所以为什么需要</a:t>
            </a:r>
            <a:r>
              <a:rPr lang="en-US" altLang="zh-CN" sz="1200" b="0" i="0" kern="1200" dirty="0" smtClean="0">
                <a:solidFill>
                  <a:schemeClr val="tx1"/>
                </a:solidFill>
                <a:effectLst/>
                <a:latin typeface="+mn-lt"/>
                <a:ea typeface="+mn-ea"/>
                <a:cs typeface="+mn-cs"/>
              </a:rPr>
              <a:t>DPG</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确定性策略梯度算法在高维操作空间中可以显著优于它们的随机对应方。</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确定策略，每一步的行为都用策略函数</a:t>
            </a:r>
            <a:r>
              <a:rPr lang="en-US" altLang="zh-CN" sz="1200" b="0" i="0" kern="1200" dirty="0" smtClean="0">
                <a:solidFill>
                  <a:schemeClr val="tx1"/>
                </a:solidFill>
                <a:effectLst/>
                <a:latin typeface="+mn-lt"/>
                <a:ea typeface="+mn-ea"/>
                <a:cs typeface="+mn-cs"/>
              </a:rPr>
              <a:t>u</a:t>
            </a:r>
            <a:r>
              <a:rPr lang="zh-CN" altLang="en-US" sz="1200" b="0" i="0" kern="1200" dirty="0" smtClean="0">
                <a:solidFill>
                  <a:schemeClr val="tx1"/>
                </a:solidFill>
                <a:effectLst/>
                <a:latin typeface="+mn-lt"/>
                <a:ea typeface="+mn-ea"/>
                <a:cs typeface="+mn-cs"/>
              </a:rPr>
              <a:t>获得最大值</a:t>
            </a:r>
            <a:endParaRPr lang="en-US" altLang="zh-CN" dirty="0" smtClean="0"/>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DPG</a:t>
            </a:r>
            <a:r>
              <a:rPr lang="zh-CN" altLang="en-US" sz="1200" b="0" i="0" kern="1200" dirty="0" smtClean="0">
                <a:solidFill>
                  <a:schemeClr val="tx1"/>
                </a:solidFill>
                <a:effectLst/>
                <a:latin typeface="+mn-lt"/>
                <a:ea typeface="+mn-ea"/>
                <a:cs typeface="+mn-cs"/>
              </a:rPr>
              <a:t>与</a:t>
            </a:r>
            <a:r>
              <a:rPr lang="en-US" altLang="zh-CN" sz="1200" b="0" i="0" kern="1200" dirty="0" smtClean="0">
                <a:solidFill>
                  <a:schemeClr val="tx1"/>
                </a:solidFill>
                <a:effectLst/>
                <a:latin typeface="+mn-lt"/>
                <a:ea typeface="+mn-ea"/>
                <a:cs typeface="+mn-cs"/>
              </a:rPr>
              <a:t>DQN</a:t>
            </a:r>
            <a:r>
              <a:rPr lang="zh-CN" altLang="en-US" sz="1200" b="0" i="0" kern="1200" dirty="0" smtClean="0">
                <a:solidFill>
                  <a:schemeClr val="tx1"/>
                </a:solidFill>
                <a:effectLst/>
                <a:latin typeface="+mn-lt"/>
                <a:ea typeface="+mn-ea"/>
                <a:cs typeface="+mn-cs"/>
              </a:rPr>
              <a:t>都是采用</a:t>
            </a:r>
            <a:r>
              <a:rPr lang="en-US" altLang="zh-CN" sz="1200" b="0" i="0" kern="1200" dirty="0" smtClean="0">
                <a:solidFill>
                  <a:schemeClr val="tx1"/>
                </a:solidFill>
                <a:effectLst/>
                <a:latin typeface="+mn-lt"/>
                <a:ea typeface="+mn-ea"/>
                <a:cs typeface="+mn-cs"/>
              </a:rPr>
              <a:t>e-greedy</a:t>
            </a:r>
            <a:r>
              <a:rPr lang="zh-CN" altLang="en-US" sz="1200" b="0" i="0" kern="1200" dirty="0" smtClean="0">
                <a:solidFill>
                  <a:schemeClr val="tx1"/>
                </a:solidFill>
                <a:effectLst/>
                <a:latin typeface="+mn-lt"/>
                <a:ea typeface="+mn-ea"/>
                <a:cs typeface="+mn-cs"/>
              </a:rPr>
              <a:t>的方法与环境进行交互，因为</a:t>
            </a:r>
            <a:r>
              <a:rPr lang="en-US" altLang="zh-CN" sz="1200" b="0" i="0" kern="1200" dirty="0" smtClean="0">
                <a:solidFill>
                  <a:schemeClr val="tx1"/>
                </a:solidFill>
                <a:effectLst/>
                <a:latin typeface="+mn-lt"/>
                <a:ea typeface="+mn-ea"/>
                <a:cs typeface="+mn-cs"/>
              </a:rPr>
              <a:t>DPG</a:t>
            </a:r>
            <a:r>
              <a:rPr lang="zh-CN" altLang="en-US" sz="1200" b="0" i="0" kern="1200" dirty="0" smtClean="0">
                <a:solidFill>
                  <a:schemeClr val="tx1"/>
                </a:solidFill>
                <a:effectLst/>
                <a:latin typeface="+mn-lt"/>
                <a:ea typeface="+mn-ea"/>
                <a:cs typeface="+mn-cs"/>
              </a:rPr>
              <a:t>是确定性策略，可以在确定的行动上加上噪声作为随机策略</a:t>
            </a:r>
            <a:endParaRPr lang="en-US" altLang="zh-CN" dirty="0" smtClean="0"/>
          </a:p>
        </p:txBody>
      </p:sp>
      <p:sp>
        <p:nvSpPr>
          <p:cNvPr id="4" name="灯片编号占位符 3"/>
          <p:cNvSpPr>
            <a:spLocks noGrp="1"/>
          </p:cNvSpPr>
          <p:nvPr>
            <p:ph type="sldNum" sz="quarter" idx="10"/>
          </p:nvPr>
        </p:nvSpPr>
        <p:spPr/>
        <p:txBody>
          <a:bodyPr/>
          <a:lstStyle/>
          <a:p>
            <a:fld id="{40A2F337-177C-4EAF-849B-FE6F330070BB}" type="slidenum">
              <a:rPr lang="zh-CN" altLang="en-US" smtClean="0"/>
              <a:t>8</a:t>
            </a:fld>
            <a:endParaRPr lang="zh-CN" altLang="en-US"/>
          </a:p>
        </p:txBody>
      </p:sp>
    </p:spTree>
    <p:extLst>
      <p:ext uri="{BB962C8B-B14F-4D97-AF65-F5344CB8AC3E}">
        <p14:creationId xmlns:p14="http://schemas.microsoft.com/office/powerpoint/2010/main" val="2729224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fld id="{40A2F337-177C-4EAF-849B-FE6F330070BB}" type="slidenum">
              <a:rPr lang="zh-CN" altLang="en-US" smtClean="0"/>
              <a:t>9</a:t>
            </a:fld>
            <a:endParaRPr lang="zh-CN" altLang="en-US"/>
          </a:p>
        </p:txBody>
      </p:sp>
    </p:spTree>
    <p:extLst>
      <p:ext uri="{BB962C8B-B14F-4D97-AF65-F5344CB8AC3E}">
        <p14:creationId xmlns:p14="http://schemas.microsoft.com/office/powerpoint/2010/main" val="15285635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0A2F337-177C-4EAF-849B-FE6F330070BB}" type="slidenum">
              <a:rPr lang="zh-CN" altLang="en-US" smtClean="0"/>
              <a:t>10</a:t>
            </a:fld>
            <a:endParaRPr lang="zh-CN" altLang="en-US"/>
          </a:p>
        </p:txBody>
      </p:sp>
    </p:spTree>
    <p:extLst>
      <p:ext uri="{BB962C8B-B14F-4D97-AF65-F5344CB8AC3E}">
        <p14:creationId xmlns:p14="http://schemas.microsoft.com/office/powerpoint/2010/main" val="1012890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2019/11/13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5182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2019/11/13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2019/11/13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2019/11/13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98653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2019/11/13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12184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t>2019/11/13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0582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t>2019/11/13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8117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t>2019/11/13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440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2019/11/13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2019/11/13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4758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2019/11/13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2019/11/13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papers.nips.cc/"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slide" Target="slide8.xml"/><Relationship Id="rId4" Type="http://schemas.openxmlformats.org/officeDocument/2006/relationships/hyperlink" Target="https://icml.cc/Conferences/2019" TargetMode="External"/></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slide" Target="slide4.xml"/><Relationship Id="rId4" Type="http://schemas.openxmlformats.org/officeDocument/2006/relationships/slide" Target="slide13.xml"/></Relationships>
</file>

<file path=ppt/slides/_rels/slide1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hyperlink" Target="https://www.iclr.co.uk/" TargetMode="External"/><Relationship Id="rId2" Type="http://schemas.openxmlformats.org/officeDocument/2006/relationships/hyperlink" Target="http://papers.nips.cc/" TargetMode="External"/><Relationship Id="rId1" Type="http://schemas.openxmlformats.org/officeDocument/2006/relationships/slideLayout" Target="../slideLayouts/slideLayout2.xml"/><Relationship Id="rId5" Type="http://schemas.openxmlformats.org/officeDocument/2006/relationships/slide" Target="slide11.xml"/><Relationship Id="rId4" Type="http://schemas.openxmlformats.org/officeDocument/2006/relationships/hyperlink" Target="https://openreview.net/" TargetMode="External"/></Relationships>
</file>

<file path=ppt/slides/_rels/slide14.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slide" Target="slide18.xml"/><Relationship Id="rId5" Type="http://schemas.openxmlformats.org/officeDocument/2006/relationships/slide" Target="slide21.xml"/><Relationship Id="rId4" Type="http://schemas.openxmlformats.org/officeDocument/2006/relationships/slide" Target="slide16.xml"/></Relationships>
</file>

<file path=ppt/slides/_rels/slide15.xml.rels><?xml version="1.0" encoding="UTF-8" standalone="yes"?>
<Relationships xmlns="http://schemas.openxmlformats.org/package/2006/relationships"><Relationship Id="rId3" Type="http://schemas.openxmlformats.org/officeDocument/2006/relationships/slide" Target="slide14.xml"/><Relationship Id="rId7"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hyperlink" Target="https://arxiv.org/pdf/1804.08617.pdf"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slide" Target="slide14.xml"/><Relationship Id="rId4" Type="http://schemas.openxmlformats.org/officeDocument/2006/relationships/slide" Target="slide17.xml"/></Relationships>
</file>

<file path=ppt/slides/_rels/slide17.xml.rels><?xml version="1.0" encoding="UTF-8" standalone="yes"?>
<Relationships xmlns="http://schemas.openxmlformats.org/package/2006/relationships"><Relationship Id="rId3" Type="http://schemas.openxmlformats.org/officeDocument/2006/relationships/hyperlink" Target="https://dblp.org/pers/hd/c/Colas:C=eacute=dric"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slide" Target="slide16.xml"/></Relationships>
</file>

<file path=ppt/slides/_rels/slide18.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slide" Target="slide14.xml"/></Relationships>
</file>

<file path=ppt/slides/_rels/slide2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slide" Target="slide14.xml"/><Relationship Id="rId7"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slide" Target="slide14.xml"/><Relationship Id="rId5" Type="http://schemas.openxmlformats.org/officeDocument/2006/relationships/slide" Target="slide11.xml"/><Relationship Id="rId4" Type="http://schemas.openxmlformats.org/officeDocument/2006/relationships/slide" Target="slide8.xml"/></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 Target="slide6.xml"/><Relationship Id="rId7"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slide" Target="slide4.xml"/><Relationship Id="rId4" Type="http://schemas.openxmlformats.org/officeDocument/2006/relationships/slide" Target="slide7.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slide" Target="slide5.xml"/><Relationship Id="rId4" Type="http://schemas.openxmlformats.org/officeDocument/2006/relationships/hyperlink" Target="http://papers.nips.cc/author/richard-s-sutton-326"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papers.nips.cc/"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slide" Target="slide5.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 Target="slide9.xml"/><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4.xml"/><Relationship Id="rId4" Type="http://schemas.openxmlformats.org/officeDocument/2006/relationships/slide" Target="slide10.xml"/></Relationships>
</file>

<file path=ppt/slides/_rels/slide9.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hyperlink" Target="https://www.deepmind.com/" TargetMode="Externa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81910" y="1322961"/>
            <a:ext cx="9828179" cy="2060541"/>
          </a:xfrm>
        </p:spPr>
        <p:txBody>
          <a:bodyPr>
            <a:noAutofit/>
          </a:bodyPr>
          <a:lstStyle/>
          <a:p>
            <a:r>
              <a:rPr lang="en-US" altLang="zh-CN"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THE DEVELOPMENT OF</a:t>
            </a:r>
            <a:br>
              <a:rPr lang="en-US" altLang="zh-CN"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br>
            <a:r>
              <a:rPr lang="en-US" altLang="zh-CN"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DDPG</a:t>
            </a:r>
            <a:endParaRPr lang="zh-CN" altLang="en-US"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3" name="副标题 2"/>
          <p:cNvSpPr>
            <a:spLocks noGrp="1"/>
          </p:cNvSpPr>
          <p:nvPr>
            <p:ph type="subTitle" idx="1"/>
          </p:nvPr>
        </p:nvSpPr>
        <p:spPr/>
        <p:txBody>
          <a:bodyPr/>
          <a:lstStyle/>
          <a:p>
            <a:r>
              <a:rPr lang="en-US" altLang="zh-CN" dirty="0" smtClean="0"/>
              <a:t>Reporter</a:t>
            </a:r>
            <a:r>
              <a:rPr lang="zh-CN" altLang="en-US" dirty="0" smtClean="0"/>
              <a:t>：</a:t>
            </a:r>
            <a:r>
              <a:rPr lang="en-US" altLang="zh-CN" dirty="0" smtClean="0"/>
              <a:t>Audrey</a:t>
            </a:r>
          </a:p>
          <a:p>
            <a:r>
              <a:rPr lang="en-US" altLang="zh-CN" dirty="0" smtClean="0"/>
              <a:t>Time</a:t>
            </a:r>
            <a:r>
              <a:rPr lang="zh-CN" altLang="en-US" dirty="0" smtClean="0"/>
              <a:t>：</a:t>
            </a:r>
            <a:r>
              <a:rPr lang="en-US" altLang="zh-CN" dirty="0" smtClean="0"/>
              <a:t>2019/11</a:t>
            </a:r>
            <a:endParaRPr lang="zh-CN" altLang="en-US" dirty="0"/>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1799" y="159575"/>
            <a:ext cx="2230116" cy="53179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651127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20633" y="1690688"/>
            <a:ext cx="10135695" cy="2862322"/>
          </a:xfrm>
          <a:prstGeom prst="rect">
            <a:avLst/>
          </a:prstGeom>
        </p:spPr>
        <p:txBody>
          <a:bodyPr wrap="square">
            <a:spAutoFit/>
          </a:bodyPr>
          <a:lstStyle/>
          <a:p>
            <a:r>
              <a:rPr lang="en-US" altLang="zh-CN" sz="3600" b="1" dirty="0" smtClean="0">
                <a:solidFill>
                  <a:schemeClr val="accent1">
                    <a:lumMod val="75000"/>
                  </a:schemeClr>
                </a:solidFill>
              </a:rPr>
              <a:t>ICML</a:t>
            </a:r>
            <a:r>
              <a:rPr lang="en-US" altLang="zh-CN" sz="2800" dirty="0" smtClean="0"/>
              <a:t> (</a:t>
            </a:r>
            <a:r>
              <a:rPr lang="en-US" altLang="zh-CN" sz="2800" i="1" dirty="0"/>
              <a:t>International Conference on Machine Learning</a:t>
            </a:r>
            <a:r>
              <a:rPr lang="en-US" altLang="zh-CN" sz="2800" dirty="0" smtClean="0"/>
              <a:t>) </a:t>
            </a:r>
            <a:endParaRPr lang="en-US" altLang="zh-CN" sz="2800" dirty="0"/>
          </a:p>
          <a:p>
            <a:pPr marL="457200" indent="-457200">
              <a:lnSpc>
                <a:spcPct val="150000"/>
              </a:lnSpc>
              <a:buFont typeface="Wingdings" panose="05000000000000000000" pitchFamily="2" charset="2"/>
              <a:buChar char="Ø"/>
            </a:pPr>
            <a:r>
              <a:rPr lang="en-US" altLang="zh-CN" sz="2400" dirty="0" smtClean="0">
                <a:solidFill>
                  <a:schemeClr val="accent1">
                    <a:lumMod val="75000"/>
                  </a:schemeClr>
                </a:solidFill>
              </a:rPr>
              <a:t>About</a:t>
            </a:r>
            <a:r>
              <a:rPr lang="zh-CN" altLang="en-US" sz="2400" dirty="0" smtClean="0">
                <a:solidFill>
                  <a:schemeClr val="accent1">
                    <a:lumMod val="75000"/>
                  </a:schemeClr>
                </a:solidFill>
              </a:rPr>
              <a:t>：</a:t>
            </a:r>
            <a:r>
              <a:rPr lang="en-US" altLang="zh-CN" sz="2400" dirty="0" smtClean="0"/>
              <a:t>Machine Learning </a:t>
            </a:r>
          </a:p>
          <a:p>
            <a:pPr marL="457200" indent="-457200">
              <a:lnSpc>
                <a:spcPct val="150000"/>
              </a:lnSpc>
              <a:buFont typeface="Wingdings" panose="05000000000000000000" pitchFamily="2" charset="2"/>
              <a:buChar char="Ø"/>
            </a:pPr>
            <a:r>
              <a:rPr lang="en-US" altLang="zh-CN" sz="2400" dirty="0" smtClean="0">
                <a:solidFill>
                  <a:schemeClr val="accent1">
                    <a:lumMod val="75000"/>
                  </a:schemeClr>
                </a:solidFill>
              </a:rPr>
              <a:t>Time</a:t>
            </a:r>
            <a:r>
              <a:rPr lang="zh-CN" altLang="en-US" sz="2400" dirty="0" smtClean="0">
                <a:solidFill>
                  <a:schemeClr val="accent1">
                    <a:lumMod val="75000"/>
                  </a:schemeClr>
                </a:solidFill>
              </a:rPr>
              <a:t>：</a:t>
            </a:r>
            <a:r>
              <a:rPr lang="zh-CN" altLang="en-US" dirty="0"/>
              <a:t> </a:t>
            </a:r>
            <a:r>
              <a:rPr lang="en-US" altLang="zh-CN" sz="2400" dirty="0"/>
              <a:t>Every year</a:t>
            </a:r>
          </a:p>
          <a:p>
            <a:pPr marL="457200" indent="-457200">
              <a:lnSpc>
                <a:spcPct val="150000"/>
              </a:lnSpc>
              <a:buFont typeface="Wingdings" panose="05000000000000000000" pitchFamily="2" charset="2"/>
              <a:buChar char="Ø"/>
            </a:pPr>
            <a:r>
              <a:rPr lang="en-US" altLang="zh-CN" sz="2400" dirty="0">
                <a:solidFill>
                  <a:schemeClr val="accent1">
                    <a:lumMod val="75000"/>
                  </a:schemeClr>
                </a:solidFill>
              </a:rPr>
              <a:t>Level</a:t>
            </a:r>
            <a:r>
              <a:rPr lang="zh-CN" altLang="en-US" sz="2400" dirty="0">
                <a:solidFill>
                  <a:schemeClr val="accent1">
                    <a:lumMod val="75000"/>
                  </a:schemeClr>
                </a:solidFill>
              </a:rPr>
              <a:t>：</a:t>
            </a:r>
            <a:r>
              <a:rPr lang="en-US" altLang="zh-CN" sz="2400" dirty="0" smtClean="0"/>
              <a:t>Top </a:t>
            </a:r>
            <a:r>
              <a:rPr lang="en-US" altLang="zh-CN" sz="2400" dirty="0"/>
              <a:t>conference about</a:t>
            </a:r>
            <a:r>
              <a:rPr lang="en-US" altLang="zh-CN" sz="2400" dirty="0" smtClean="0"/>
              <a:t> </a:t>
            </a:r>
            <a:r>
              <a:rPr lang="en-US" altLang="zh-CN" sz="2400" dirty="0"/>
              <a:t>m</a:t>
            </a:r>
            <a:r>
              <a:rPr lang="en-US" altLang="zh-CN" sz="2400" dirty="0" smtClean="0"/>
              <a:t>achine learning</a:t>
            </a:r>
          </a:p>
          <a:p>
            <a:pPr marL="457200" indent="-457200">
              <a:lnSpc>
                <a:spcPct val="150000"/>
              </a:lnSpc>
              <a:buFont typeface="Wingdings" panose="05000000000000000000" pitchFamily="2" charset="2"/>
              <a:buChar char="Ø"/>
            </a:pPr>
            <a:r>
              <a:rPr lang="en-US" altLang="zh-CN" sz="2400" dirty="0" smtClean="0">
                <a:solidFill>
                  <a:schemeClr val="accent1">
                    <a:lumMod val="75000"/>
                  </a:schemeClr>
                </a:solidFill>
              </a:rPr>
              <a:t>CCF International Conference Rankings</a:t>
            </a:r>
            <a:r>
              <a:rPr lang="zh-CN" altLang="en-US" sz="2400" dirty="0" smtClean="0">
                <a:solidFill>
                  <a:schemeClr val="accent1">
                    <a:lumMod val="75000"/>
                  </a:schemeClr>
                </a:solidFill>
              </a:rPr>
              <a:t>：</a:t>
            </a:r>
            <a:r>
              <a:rPr lang="en-US" altLang="zh-CN" sz="2400" dirty="0" smtClean="0"/>
              <a:t>Class A in Artificial intelligence field</a:t>
            </a:r>
          </a:p>
        </p:txBody>
      </p:sp>
      <p:sp>
        <p:nvSpPr>
          <p:cNvPr id="7" name="矩形 6"/>
          <p:cNvSpPr/>
          <p:nvPr/>
        </p:nvSpPr>
        <p:spPr>
          <a:xfrm>
            <a:off x="1109479" y="5666522"/>
            <a:ext cx="4718666" cy="584775"/>
          </a:xfrm>
          <a:prstGeom prst="rect">
            <a:avLst/>
          </a:prstGeom>
        </p:spPr>
        <p:txBody>
          <a:bodyPr wrap="square">
            <a:spAutoFit/>
          </a:bodyPr>
          <a:lstStyle/>
          <a:p>
            <a:r>
              <a:rPr lang="en-US" altLang="zh-CN" sz="1600" dirty="0" smtClean="0"/>
              <a:t>ICML</a:t>
            </a:r>
            <a:r>
              <a:rPr lang="en-US" altLang="zh-CN" sz="1600" b="1" dirty="0" smtClean="0"/>
              <a:t> </a:t>
            </a:r>
            <a:r>
              <a:rPr lang="en-US" altLang="zh-CN" sz="1600" dirty="0" smtClean="0"/>
              <a:t>:</a:t>
            </a:r>
            <a:r>
              <a:rPr lang="en-US" altLang="zh-CN" sz="1600" dirty="0" smtClean="0">
                <a:hlinkClick r:id="rId3"/>
              </a:rPr>
              <a:t> </a:t>
            </a:r>
            <a:r>
              <a:rPr lang="en-US" altLang="zh-CN" sz="1600" dirty="0">
                <a:hlinkClick r:id="rId4"/>
              </a:rPr>
              <a:t>https://icml.cc/Conferences/2019 </a:t>
            </a:r>
            <a:endParaRPr lang="en-US" altLang="zh-CN" sz="1600" dirty="0" smtClean="0"/>
          </a:p>
          <a:p>
            <a:r>
              <a:rPr lang="en-US" altLang="zh-CN" sz="1600" dirty="0" smtClean="0"/>
              <a:t>H5-index </a:t>
            </a:r>
            <a:r>
              <a:rPr lang="zh-CN" altLang="en-US" sz="1600" dirty="0" smtClean="0"/>
              <a:t>：</a:t>
            </a:r>
            <a:r>
              <a:rPr lang="en-US" altLang="zh-CN" sz="1600" dirty="0"/>
              <a:t>113</a:t>
            </a:r>
            <a:endParaRPr lang="zh-CN" altLang="en-US" dirty="0"/>
          </a:p>
        </p:txBody>
      </p:sp>
      <p:sp>
        <p:nvSpPr>
          <p:cNvPr id="8" name="圆角矩形 7">
            <a:hlinkClick r:id="rId5" action="ppaction://hlinksldjump"/>
          </p:cNvPr>
          <p:cNvSpPr/>
          <p:nvPr/>
        </p:nvSpPr>
        <p:spPr>
          <a:xfrm>
            <a:off x="11156328" y="6381345"/>
            <a:ext cx="856034" cy="340467"/>
          </a:xfrm>
          <a:prstGeom prst="roundRect">
            <a:avLst/>
          </a:prstGeom>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BACK</a:t>
            </a:r>
            <a:endParaRPr lang="zh-CN" altLang="en-US" dirty="0"/>
          </a:p>
        </p:txBody>
      </p:sp>
      <p:sp>
        <p:nvSpPr>
          <p:cNvPr id="9" name="标题 1"/>
          <p:cNvSpPr txBox="1">
            <a:spLocks/>
          </p:cNvSpPr>
          <p:nvPr/>
        </p:nvSpPr>
        <p:spPr>
          <a:xfrm>
            <a:off x="838200" y="365125"/>
            <a:ext cx="772668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mtClean="0">
                <a:ln w="0"/>
                <a:effectLst>
                  <a:outerShdw blurRad="38100" dist="19050" dir="2700000" algn="tl" rotWithShape="0">
                    <a:schemeClr val="dk1">
                      <a:alpha val="40000"/>
                    </a:schemeClr>
                  </a:outerShdw>
                </a:effectLst>
              </a:rPr>
              <a:t>FROM PG TO DDPG  -  DPG  </a:t>
            </a:r>
            <a:endParaRPr lang="zh-CN" altLang="en-US"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9447136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968596" y="2964794"/>
            <a:ext cx="7504844" cy="3570033"/>
          </a:xfrm>
          <a:prstGeom prst="rect">
            <a:avLst/>
          </a:prstGeom>
        </p:spPr>
      </p:pic>
      <p:sp>
        <p:nvSpPr>
          <p:cNvPr id="2" name="标题 1"/>
          <p:cNvSpPr>
            <a:spLocks noGrp="1"/>
          </p:cNvSpPr>
          <p:nvPr>
            <p:ph type="title"/>
          </p:nvPr>
        </p:nvSpPr>
        <p:spPr>
          <a:xfrm>
            <a:off x="838200" y="365125"/>
            <a:ext cx="6985000" cy="1325563"/>
          </a:xfrm>
        </p:spPr>
        <p:txBody>
          <a:bodyPr/>
          <a:lstStyle/>
          <a:p>
            <a:r>
              <a:rPr lang="en-US" altLang="zh-CN" dirty="0" smtClean="0">
                <a:ln w="0"/>
                <a:effectLst>
                  <a:outerShdw blurRad="38100" dist="19050" dir="2700000" algn="tl" rotWithShape="0">
                    <a:schemeClr val="dk1">
                      <a:alpha val="40000"/>
                    </a:schemeClr>
                  </a:outerShdw>
                </a:effectLst>
              </a:rPr>
              <a:t>FROM PG TO DDPG  -  DDPG</a:t>
            </a:r>
            <a:endParaRPr lang="zh-CN" altLang="en-US" dirty="0">
              <a:ln w="0"/>
              <a:effectLst>
                <a:outerShdw blurRad="38100" dist="19050" dir="2700000" algn="tl" rotWithShape="0">
                  <a:schemeClr val="dk1">
                    <a:alpha val="40000"/>
                  </a:schemeClr>
                </a:outerShdw>
              </a:effectLst>
            </a:endParaRPr>
          </a:p>
        </p:txBody>
      </p:sp>
      <p:sp>
        <p:nvSpPr>
          <p:cNvPr id="14" name="矩形 13"/>
          <p:cNvSpPr/>
          <p:nvPr/>
        </p:nvSpPr>
        <p:spPr>
          <a:xfrm>
            <a:off x="6617860" y="1690688"/>
            <a:ext cx="5080497" cy="1015663"/>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altLang="zh-CN" sz="2000" i="1" dirty="0" smtClean="0"/>
              <a:t>Google </a:t>
            </a:r>
            <a:r>
              <a:rPr lang="en-US" altLang="zh-CN" sz="2000" i="1" dirty="0"/>
              <a:t>DeepMind, London, UK </a:t>
            </a:r>
            <a:endParaRPr lang="en-US" altLang="zh-CN" sz="2000" i="1" dirty="0" smtClean="0"/>
          </a:p>
          <a:p>
            <a:pPr marL="285750" indent="-285750">
              <a:lnSpc>
                <a:spcPct val="150000"/>
              </a:lnSpc>
              <a:buFont typeface="Wingdings" panose="05000000000000000000" pitchFamily="2" charset="2"/>
              <a:buChar char="Ø"/>
            </a:pPr>
            <a:r>
              <a:rPr lang="en-US" altLang="zh-CN" sz="2000" dirty="0" smtClean="0"/>
              <a:t>Journal /Conference</a:t>
            </a:r>
            <a:r>
              <a:rPr lang="zh-CN" altLang="en-US" sz="2000" dirty="0" smtClean="0"/>
              <a:t>：</a:t>
            </a:r>
            <a:r>
              <a:rPr lang="en-US" altLang="zh-CN" sz="2000" dirty="0" smtClean="0"/>
              <a:t> </a:t>
            </a:r>
            <a:r>
              <a:rPr lang="en-US" altLang="zh-CN" sz="2000" i="1" dirty="0" smtClean="0">
                <a:hlinkClick r:id="rId4" action="ppaction://hlinksldjump"/>
              </a:rPr>
              <a:t>ICLR</a:t>
            </a:r>
            <a:endParaRPr lang="en-US" altLang="zh-CN" sz="2000" i="1" dirty="0" smtClean="0"/>
          </a:p>
        </p:txBody>
      </p:sp>
      <p:sp>
        <p:nvSpPr>
          <p:cNvPr id="5" name="圆角矩形 4">
            <a:hlinkClick r:id="rId5" action="ppaction://hlinksldjump"/>
          </p:cNvPr>
          <p:cNvSpPr/>
          <p:nvPr/>
        </p:nvSpPr>
        <p:spPr>
          <a:xfrm>
            <a:off x="11156328" y="6293475"/>
            <a:ext cx="856034" cy="340467"/>
          </a:xfrm>
          <a:prstGeom prst="roundRect">
            <a:avLst/>
          </a:prstGeom>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BACK</a:t>
            </a:r>
            <a:endParaRPr lang="zh-CN" altLang="en-US" dirty="0"/>
          </a:p>
        </p:txBody>
      </p:sp>
      <p:sp>
        <p:nvSpPr>
          <p:cNvPr id="6" name="矩形 5"/>
          <p:cNvSpPr/>
          <p:nvPr/>
        </p:nvSpPr>
        <p:spPr>
          <a:xfrm>
            <a:off x="1282700" y="4472621"/>
            <a:ext cx="6096000" cy="1200329"/>
          </a:xfrm>
          <a:prstGeom prst="rect">
            <a:avLst/>
          </a:prstGeom>
        </p:spPr>
        <p:txBody>
          <a:bodyPr>
            <a:spAutoFit/>
          </a:bodyPr>
          <a:lstStyle/>
          <a:p>
            <a:r>
              <a:rPr lang="en-US" altLang="zh-CN" b="1" dirty="0" smtClean="0"/>
              <a:t>CCNN</a:t>
            </a:r>
            <a:r>
              <a:rPr lang="zh-CN" altLang="en-US" b="1" dirty="0" smtClean="0"/>
              <a:t> </a:t>
            </a:r>
            <a:r>
              <a:rPr lang="zh-CN" altLang="en-US" dirty="0"/>
              <a:t>is used as a simulation of the strategy function μ and Q functions, namely the policy network and the Q network; then the </a:t>
            </a:r>
            <a:r>
              <a:rPr lang="zh-CN" altLang="en-US" b="1" dirty="0"/>
              <a:t>deep learning method</a:t>
            </a:r>
            <a:r>
              <a:rPr lang="zh-CN" altLang="en-US" dirty="0"/>
              <a:t> is used to train the above neural network.</a:t>
            </a:r>
          </a:p>
        </p:txBody>
      </p:sp>
      <p:pic>
        <p:nvPicPr>
          <p:cNvPr id="4" name="图片 3"/>
          <p:cNvPicPr>
            <a:picLocks noChangeAspect="1"/>
          </p:cNvPicPr>
          <p:nvPr/>
        </p:nvPicPr>
        <p:blipFill>
          <a:blip r:embed="rId6"/>
          <a:stretch>
            <a:fillRect/>
          </a:stretch>
        </p:blipFill>
        <p:spPr>
          <a:xfrm>
            <a:off x="1100772" y="2108736"/>
            <a:ext cx="7872142" cy="792549"/>
          </a:xfrm>
          <a:prstGeom prst="rect">
            <a:avLst/>
          </a:prstGeom>
        </p:spPr>
      </p:pic>
      <p:pic>
        <p:nvPicPr>
          <p:cNvPr id="9" name="图片 8"/>
          <p:cNvPicPr>
            <a:picLocks noChangeAspect="1"/>
          </p:cNvPicPr>
          <p:nvPr/>
        </p:nvPicPr>
        <p:blipFill>
          <a:blip r:embed="rId7"/>
          <a:stretch>
            <a:fillRect/>
          </a:stretch>
        </p:blipFill>
        <p:spPr>
          <a:xfrm>
            <a:off x="1113245" y="4610958"/>
            <a:ext cx="7978831" cy="899238"/>
          </a:xfrm>
          <a:prstGeom prst="rect">
            <a:avLst/>
          </a:prstGeom>
        </p:spPr>
      </p:pic>
      <p:sp>
        <p:nvSpPr>
          <p:cNvPr id="15" name="矩形 14"/>
          <p:cNvSpPr/>
          <p:nvPr/>
        </p:nvSpPr>
        <p:spPr>
          <a:xfrm>
            <a:off x="435238" y="1291473"/>
            <a:ext cx="2929667" cy="923330"/>
          </a:xfrm>
          <a:prstGeom prst="rect">
            <a:avLst/>
          </a:prstGeom>
          <a:noFill/>
        </p:spPr>
        <p:txBody>
          <a:bodyPr wrap="square" lIns="91440" tIns="45720" rIns="91440" bIns="45720">
            <a:spAutoFit/>
          </a:bodyPr>
          <a:lstStyle/>
          <a:p>
            <a:pPr lvl="1" algn="ctr"/>
            <a:r>
              <a:rPr lang="en-US" altLang="zh-CN" sz="5400" b="0" cap="none" spc="0" dirty="0" smtClean="0">
                <a:ln w="0"/>
                <a:solidFill>
                  <a:schemeClr val="accent1"/>
                </a:solidFill>
                <a:effectLst>
                  <a:outerShdw blurRad="38100" dist="25400" dir="5400000" algn="ctr" rotWithShape="0">
                    <a:srgbClr val="6E747A">
                      <a:alpha val="43000"/>
                    </a:srgbClr>
                  </a:outerShdw>
                </a:effectLst>
              </a:rPr>
              <a:t>Why</a:t>
            </a:r>
            <a:r>
              <a:rPr lang="en-US" altLang="zh-CN" sz="5400" dirty="0">
                <a:ln w="0"/>
                <a:solidFill>
                  <a:schemeClr val="accent1"/>
                </a:solidFill>
                <a:effectLst>
                  <a:outerShdw blurRad="38100" dist="25400" dir="5400000" algn="ctr" rotWithShape="0">
                    <a:srgbClr val="6E747A">
                      <a:alpha val="43000"/>
                    </a:srgbClr>
                  </a:outerShdw>
                </a:effectLst>
              </a:rPr>
              <a:t>?</a:t>
            </a:r>
            <a:endParaRPr lang="en-US" altLang="zh-CN" sz="5400" dirty="0" smtClean="0">
              <a:ln w="0"/>
              <a:solidFill>
                <a:schemeClr val="accent1"/>
              </a:solidFill>
              <a:effectLst>
                <a:outerShdw blurRad="38100" dist="25400" dir="5400000" algn="ctr" rotWithShape="0">
                  <a:srgbClr val="6E747A">
                    <a:alpha val="43000"/>
                  </a:srgbClr>
                </a:outerShdw>
              </a:effectLst>
            </a:endParaRPr>
          </a:p>
        </p:txBody>
      </p:sp>
      <p:sp>
        <p:nvSpPr>
          <p:cNvPr id="16" name="矩形 15"/>
          <p:cNvSpPr/>
          <p:nvPr/>
        </p:nvSpPr>
        <p:spPr>
          <a:xfrm>
            <a:off x="435238" y="3725543"/>
            <a:ext cx="2929667" cy="923330"/>
          </a:xfrm>
          <a:prstGeom prst="rect">
            <a:avLst/>
          </a:prstGeom>
          <a:noFill/>
        </p:spPr>
        <p:txBody>
          <a:bodyPr wrap="square" lIns="91440" tIns="45720" rIns="91440" bIns="45720">
            <a:spAutoFit/>
          </a:bodyPr>
          <a:lstStyle/>
          <a:p>
            <a:pPr lvl="1" algn="ctr"/>
            <a:r>
              <a:rPr lang="en-US" altLang="zh-CN" sz="5400" b="0" cap="none" spc="0" dirty="0" smtClean="0">
                <a:ln w="0"/>
                <a:solidFill>
                  <a:schemeClr val="accent1"/>
                </a:solidFill>
                <a:effectLst>
                  <a:outerShdw blurRad="38100" dist="25400" dir="5400000" algn="ctr" rotWithShape="0">
                    <a:srgbClr val="6E747A">
                      <a:alpha val="43000"/>
                    </a:srgbClr>
                  </a:outerShdw>
                </a:effectLst>
              </a:rPr>
              <a:t>How</a:t>
            </a:r>
            <a:r>
              <a:rPr lang="en-US" altLang="zh-CN" sz="5400" dirty="0" smtClean="0">
                <a:ln w="0"/>
                <a:solidFill>
                  <a:schemeClr val="accent1"/>
                </a:solidFill>
                <a:effectLst>
                  <a:outerShdw blurRad="38100" dist="25400" dir="5400000" algn="ctr" rotWithShape="0">
                    <a:srgbClr val="6E747A">
                      <a:alpha val="43000"/>
                    </a:srgbClr>
                  </a:outerShdw>
                </a:effectLst>
              </a:rPr>
              <a:t>?</a:t>
            </a:r>
          </a:p>
        </p:txBody>
      </p:sp>
      <p:pic>
        <p:nvPicPr>
          <p:cNvPr id="10" name="图片 9"/>
          <p:cNvPicPr>
            <a:picLocks noChangeAspect="1"/>
          </p:cNvPicPr>
          <p:nvPr/>
        </p:nvPicPr>
        <p:blipFill>
          <a:blip r:embed="rId8"/>
          <a:stretch>
            <a:fillRect/>
          </a:stretch>
        </p:blipFill>
        <p:spPr>
          <a:xfrm>
            <a:off x="1247808" y="2632851"/>
            <a:ext cx="7780694" cy="1257409"/>
          </a:xfrm>
          <a:prstGeom prst="rect">
            <a:avLst/>
          </a:prstGeom>
        </p:spPr>
      </p:pic>
    </p:spTree>
    <p:extLst>
      <p:ext uri="{BB962C8B-B14F-4D97-AF65-F5344CB8AC3E}">
        <p14:creationId xmlns:p14="http://schemas.microsoft.com/office/powerpoint/2010/main" val="1473698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4"/>
                                        </p:tgtEl>
                                      </p:cBhvr>
                                    </p:animEffect>
                                    <p:set>
                                      <p:cBhvr>
                                        <p:cTn id="10" dur="1" fill="hold">
                                          <p:stCondLst>
                                            <p:cond delay="499"/>
                                          </p:stCondLst>
                                        </p:cTn>
                                        <p:tgtEl>
                                          <p:spTgt spid="1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nodeType="clickEffect">
                                  <p:stCondLst>
                                    <p:cond delay="0"/>
                                  </p:stCondLst>
                                  <p:childTnLst>
                                    <p:animEffect transition="out" filter="fade">
                                      <p:cBhvr>
                                        <p:cTn id="37" dur="500"/>
                                        <p:tgtEl>
                                          <p:spTgt spid="9"/>
                                        </p:tgtEl>
                                      </p:cBhvr>
                                    </p:animEffect>
                                    <p:set>
                                      <p:cBhvr>
                                        <p:cTn id="38" dur="1" fill="hold">
                                          <p:stCondLst>
                                            <p:cond delay="499"/>
                                          </p:stCondLst>
                                        </p:cTn>
                                        <p:tgtEl>
                                          <p:spTgt spid="9"/>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6" grpId="0"/>
      <p:bldP spid="15"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6985000" cy="1325563"/>
          </a:xfrm>
        </p:spPr>
        <p:txBody>
          <a:bodyPr/>
          <a:lstStyle/>
          <a:p>
            <a:r>
              <a:rPr lang="en-US" altLang="zh-CN" dirty="0" smtClean="0">
                <a:ln w="0"/>
                <a:effectLst>
                  <a:outerShdw blurRad="38100" dist="19050" dir="2700000" algn="tl" rotWithShape="0">
                    <a:schemeClr val="dk1">
                      <a:alpha val="40000"/>
                    </a:schemeClr>
                  </a:outerShdw>
                </a:effectLst>
              </a:rPr>
              <a:t>FROM PG TO DDPG  -  DDPG</a:t>
            </a:r>
            <a:endParaRPr lang="zh-CN" altLang="en-US" dirty="0">
              <a:ln w="0"/>
              <a:effectLst>
                <a:outerShdw blurRad="38100" dist="19050" dir="2700000" algn="tl" rotWithShape="0">
                  <a:schemeClr val="dk1">
                    <a:alpha val="40000"/>
                  </a:schemeClr>
                </a:outerShdw>
              </a:effectLst>
            </a:endParaRPr>
          </a:p>
        </p:txBody>
      </p:sp>
      <p:sp>
        <p:nvSpPr>
          <p:cNvPr id="5" name="圆角矩形 4">
            <a:hlinkClick r:id="rId3" action="ppaction://hlinksldjump"/>
          </p:cNvPr>
          <p:cNvSpPr/>
          <p:nvPr/>
        </p:nvSpPr>
        <p:spPr>
          <a:xfrm>
            <a:off x="11156328" y="6293475"/>
            <a:ext cx="856034" cy="340467"/>
          </a:xfrm>
          <a:prstGeom prst="roundRect">
            <a:avLst/>
          </a:prstGeom>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BACK</a:t>
            </a:r>
            <a:endParaRPr lang="zh-CN" altLang="en-US" dirty="0"/>
          </a:p>
        </p:txBody>
      </p:sp>
      <p:sp>
        <p:nvSpPr>
          <p:cNvPr id="17" name="矩形 16"/>
          <p:cNvSpPr/>
          <p:nvPr/>
        </p:nvSpPr>
        <p:spPr>
          <a:xfrm>
            <a:off x="1016122" y="2439620"/>
            <a:ext cx="4491614" cy="923330"/>
          </a:xfrm>
          <a:prstGeom prst="rect">
            <a:avLst/>
          </a:prstGeom>
          <a:noFill/>
        </p:spPr>
        <p:txBody>
          <a:bodyPr wrap="square" lIns="91440" tIns="45720" rIns="91440" bIns="45720">
            <a:spAutoFit/>
          </a:bodyPr>
          <a:lstStyle/>
          <a:p>
            <a:pPr lvl="1" algn="ctr"/>
            <a:r>
              <a:rPr lang="en-US" altLang="zh-CN" sz="5400" dirty="0" smtClean="0">
                <a:ln w="0"/>
                <a:solidFill>
                  <a:schemeClr val="accent1"/>
                </a:solidFill>
                <a:effectLst>
                  <a:outerShdw blurRad="38100" dist="25400" dir="5400000" algn="ctr" rotWithShape="0">
                    <a:srgbClr val="6E747A">
                      <a:alpha val="43000"/>
                    </a:srgbClr>
                  </a:outerShdw>
                </a:effectLst>
              </a:rPr>
              <a:t>Challenge</a:t>
            </a:r>
          </a:p>
        </p:txBody>
      </p:sp>
      <p:pic>
        <p:nvPicPr>
          <p:cNvPr id="8" name="图片 7"/>
          <p:cNvPicPr>
            <a:picLocks noChangeAspect="1"/>
          </p:cNvPicPr>
          <p:nvPr/>
        </p:nvPicPr>
        <p:blipFill>
          <a:blip r:embed="rId4"/>
          <a:stretch>
            <a:fillRect/>
          </a:stretch>
        </p:blipFill>
        <p:spPr>
          <a:xfrm>
            <a:off x="1792846" y="3388486"/>
            <a:ext cx="7917866" cy="922100"/>
          </a:xfrm>
          <a:prstGeom prst="rect">
            <a:avLst/>
          </a:prstGeom>
        </p:spPr>
      </p:pic>
    </p:spTree>
    <p:extLst>
      <p:ext uri="{BB962C8B-B14F-4D97-AF65-F5344CB8AC3E}">
        <p14:creationId xmlns:p14="http://schemas.microsoft.com/office/powerpoint/2010/main" val="252086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29964" y="2009517"/>
            <a:ext cx="10135695" cy="2169825"/>
          </a:xfrm>
          <a:prstGeom prst="rect">
            <a:avLst/>
          </a:prstGeom>
        </p:spPr>
        <p:txBody>
          <a:bodyPr wrap="square">
            <a:spAutoFit/>
          </a:bodyPr>
          <a:lstStyle/>
          <a:p>
            <a:r>
              <a:rPr lang="en-US" altLang="zh-CN" sz="3600" b="1" dirty="0" smtClean="0">
                <a:solidFill>
                  <a:schemeClr val="accent1">
                    <a:lumMod val="75000"/>
                  </a:schemeClr>
                </a:solidFill>
              </a:rPr>
              <a:t>ICLR</a:t>
            </a:r>
            <a:r>
              <a:rPr lang="en-US" altLang="zh-CN" sz="2800" dirty="0">
                <a:solidFill>
                  <a:schemeClr val="accent1">
                    <a:lumMod val="75000"/>
                  </a:schemeClr>
                </a:solidFill>
              </a:rPr>
              <a:t> </a:t>
            </a:r>
            <a:r>
              <a:rPr lang="en-US" altLang="zh-CN" sz="2800" dirty="0"/>
              <a:t>(</a:t>
            </a:r>
            <a:r>
              <a:rPr lang="en-US" altLang="zh-CN" sz="2800" i="1" dirty="0"/>
              <a:t>International Conference on Learning Representations</a:t>
            </a:r>
            <a:r>
              <a:rPr lang="en-US" altLang="zh-CN" sz="2800" dirty="0"/>
              <a:t>) </a:t>
            </a:r>
            <a:endParaRPr lang="en-US" altLang="zh-CN" sz="2800" dirty="0" smtClean="0"/>
          </a:p>
          <a:p>
            <a:pPr marL="457200" indent="-457200">
              <a:lnSpc>
                <a:spcPct val="150000"/>
              </a:lnSpc>
              <a:buFont typeface="Wingdings" panose="05000000000000000000" pitchFamily="2" charset="2"/>
              <a:buChar char="Ø"/>
            </a:pPr>
            <a:r>
              <a:rPr lang="en-US" altLang="zh-CN" sz="2400" dirty="0" smtClean="0">
                <a:solidFill>
                  <a:schemeClr val="accent1">
                    <a:lumMod val="75000"/>
                  </a:schemeClr>
                </a:solidFill>
              </a:rPr>
              <a:t>Review </a:t>
            </a:r>
            <a:r>
              <a:rPr lang="en-US" altLang="zh-CN" sz="2400" dirty="0">
                <a:solidFill>
                  <a:schemeClr val="accent1">
                    <a:lumMod val="75000"/>
                  </a:schemeClr>
                </a:solidFill>
              </a:rPr>
              <a:t>system </a:t>
            </a:r>
            <a:r>
              <a:rPr lang="zh-CN" altLang="en-US" sz="2400" dirty="0" smtClean="0">
                <a:solidFill>
                  <a:schemeClr val="accent1">
                    <a:lumMod val="75000"/>
                  </a:schemeClr>
                </a:solidFill>
              </a:rPr>
              <a:t>：</a:t>
            </a:r>
            <a:r>
              <a:rPr lang="en-US" altLang="zh-CN" sz="2400" dirty="0"/>
              <a:t>O</a:t>
            </a:r>
            <a:r>
              <a:rPr lang="en-US" altLang="zh-CN" sz="2400" dirty="0" smtClean="0"/>
              <a:t>pen review</a:t>
            </a:r>
            <a:r>
              <a:rPr lang="zh-CN" altLang="en-US" sz="2400" i="1" dirty="0" smtClean="0"/>
              <a:t>（</a:t>
            </a:r>
            <a:r>
              <a:rPr lang="en-US" altLang="zh-CN" i="1" dirty="0" smtClean="0"/>
              <a:t>all papers will be anonymously posted on the open review website, accepting anonymous ratings and questions from peers.</a:t>
            </a:r>
            <a:r>
              <a:rPr lang="zh-CN" altLang="en-US" i="1" dirty="0" smtClean="0"/>
              <a:t>）</a:t>
            </a:r>
            <a:endParaRPr lang="en-US" altLang="zh-CN" i="1" dirty="0" smtClean="0"/>
          </a:p>
          <a:p>
            <a:pPr marL="457200" indent="-457200">
              <a:lnSpc>
                <a:spcPct val="150000"/>
              </a:lnSpc>
              <a:buFont typeface="Wingdings" panose="05000000000000000000" pitchFamily="2" charset="2"/>
              <a:buChar char="Ø"/>
            </a:pPr>
            <a:r>
              <a:rPr lang="en-US" altLang="zh-CN" sz="2400" dirty="0" smtClean="0">
                <a:solidFill>
                  <a:schemeClr val="accent1">
                    <a:lumMod val="75000"/>
                  </a:schemeClr>
                </a:solidFill>
              </a:rPr>
              <a:t>Level</a:t>
            </a:r>
            <a:r>
              <a:rPr lang="zh-CN" altLang="en-US" sz="2400" dirty="0" smtClean="0">
                <a:solidFill>
                  <a:schemeClr val="accent1">
                    <a:lumMod val="75000"/>
                  </a:schemeClr>
                </a:solidFill>
              </a:rPr>
              <a:t>：</a:t>
            </a:r>
            <a:r>
              <a:rPr lang="en-US" altLang="zh-CN" sz="2400" dirty="0"/>
              <a:t> Top conference </a:t>
            </a:r>
            <a:r>
              <a:rPr lang="en-US" altLang="zh-CN" sz="2400" dirty="0" smtClean="0"/>
              <a:t>about deep learning</a:t>
            </a:r>
          </a:p>
        </p:txBody>
      </p:sp>
      <p:sp>
        <p:nvSpPr>
          <p:cNvPr id="7" name="矩形 6"/>
          <p:cNvSpPr/>
          <p:nvPr/>
        </p:nvSpPr>
        <p:spPr>
          <a:xfrm>
            <a:off x="906278" y="5935069"/>
            <a:ext cx="4478521" cy="892552"/>
          </a:xfrm>
          <a:prstGeom prst="rect">
            <a:avLst/>
          </a:prstGeom>
        </p:spPr>
        <p:txBody>
          <a:bodyPr wrap="square">
            <a:spAutoFit/>
          </a:bodyPr>
          <a:lstStyle/>
          <a:p>
            <a:r>
              <a:rPr lang="en-US" altLang="zh-CN" sz="1600" dirty="0" smtClean="0"/>
              <a:t>ICLR :</a:t>
            </a:r>
            <a:r>
              <a:rPr lang="en-US" altLang="zh-CN" sz="1600" dirty="0" smtClean="0">
                <a:hlinkClick r:id="rId2"/>
              </a:rPr>
              <a:t> </a:t>
            </a:r>
            <a:r>
              <a:rPr lang="en-US" altLang="zh-CN" sz="1600" dirty="0">
                <a:hlinkClick r:id="rId3"/>
              </a:rPr>
              <a:t>https://www.iclr.co.uk</a:t>
            </a:r>
            <a:r>
              <a:rPr lang="en-US" altLang="zh-CN" sz="1600" dirty="0" smtClean="0">
                <a:hlinkClick r:id="rId3"/>
              </a:rPr>
              <a:t>/</a:t>
            </a:r>
            <a:endParaRPr lang="en-US" altLang="zh-CN" sz="1600" dirty="0" smtClean="0"/>
          </a:p>
          <a:p>
            <a:r>
              <a:rPr lang="en-US" altLang="zh-CN" sz="1400" dirty="0" smtClean="0"/>
              <a:t>Open review: </a:t>
            </a:r>
            <a:r>
              <a:rPr lang="en-US" altLang="zh-CN" sz="1600" dirty="0" smtClean="0">
                <a:hlinkClick r:id="rId4"/>
              </a:rPr>
              <a:t>https://openreview.net/</a:t>
            </a:r>
            <a:r>
              <a:rPr lang="en-US" altLang="zh-CN" sz="1600" dirty="0" smtClean="0"/>
              <a:t> </a:t>
            </a:r>
          </a:p>
          <a:p>
            <a:endParaRPr lang="zh-CN" altLang="en-US" dirty="0"/>
          </a:p>
        </p:txBody>
      </p:sp>
      <p:sp>
        <p:nvSpPr>
          <p:cNvPr id="8" name="圆角矩形 7">
            <a:hlinkClick r:id="rId5" action="ppaction://hlinksldjump"/>
          </p:cNvPr>
          <p:cNvSpPr/>
          <p:nvPr/>
        </p:nvSpPr>
        <p:spPr>
          <a:xfrm>
            <a:off x="11156328" y="6381345"/>
            <a:ext cx="856034" cy="340467"/>
          </a:xfrm>
          <a:prstGeom prst="roundRect">
            <a:avLst/>
          </a:prstGeom>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BACK</a:t>
            </a:r>
            <a:endParaRPr lang="zh-CN" altLang="en-US" dirty="0"/>
          </a:p>
        </p:txBody>
      </p:sp>
      <p:sp>
        <p:nvSpPr>
          <p:cNvPr id="9" name="标题 1"/>
          <p:cNvSpPr>
            <a:spLocks noGrp="1"/>
          </p:cNvSpPr>
          <p:nvPr>
            <p:ph type="title"/>
          </p:nvPr>
        </p:nvSpPr>
        <p:spPr>
          <a:xfrm>
            <a:off x="838200" y="365125"/>
            <a:ext cx="6985000" cy="1325563"/>
          </a:xfrm>
        </p:spPr>
        <p:txBody>
          <a:bodyPr/>
          <a:lstStyle/>
          <a:p>
            <a:r>
              <a:rPr lang="en-US" altLang="zh-CN" dirty="0" smtClean="0">
                <a:ln w="0"/>
                <a:effectLst>
                  <a:outerShdw blurRad="38100" dist="19050" dir="2700000" algn="tl" rotWithShape="0">
                    <a:schemeClr val="dk1">
                      <a:alpha val="40000"/>
                    </a:schemeClr>
                  </a:outerShdw>
                </a:effectLst>
              </a:rPr>
              <a:t>FROM PG TO DDPG  -  DDPG</a:t>
            </a:r>
            <a:endParaRPr lang="zh-CN" altLang="en-US"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1765015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5791200" cy="1325563"/>
          </a:xfrm>
        </p:spPr>
        <p:txBody>
          <a:bodyPr/>
          <a:lstStyle/>
          <a:p>
            <a:r>
              <a:rPr lang="en-US" altLang="zh-CN" dirty="0" smtClean="0">
                <a:ln w="0"/>
                <a:effectLst>
                  <a:outerShdw blurRad="38100" dist="19050" dir="2700000" algn="tl" rotWithShape="0">
                    <a:schemeClr val="dk1">
                      <a:alpha val="40000"/>
                    </a:schemeClr>
                  </a:outerShdw>
                </a:effectLst>
              </a:rPr>
              <a:t>FROM DDPG TO…</a:t>
            </a:r>
            <a:endParaRPr lang="zh-CN" altLang="en-US" dirty="0">
              <a:ln w="0"/>
              <a:effectLst>
                <a:outerShdw blurRad="38100" dist="19050" dir="2700000" algn="tl" rotWithShape="0">
                  <a:schemeClr val="dk1">
                    <a:alpha val="40000"/>
                  </a:schemeClr>
                </a:outerShdw>
              </a:effectLst>
            </a:endParaRPr>
          </a:p>
        </p:txBody>
      </p:sp>
      <p:sp>
        <p:nvSpPr>
          <p:cNvPr id="9" name="矩形 8"/>
          <p:cNvSpPr/>
          <p:nvPr/>
        </p:nvSpPr>
        <p:spPr>
          <a:xfrm>
            <a:off x="1134770" y="2902521"/>
            <a:ext cx="1113691" cy="615462"/>
          </a:xfrm>
          <a:prstGeom prst="rect">
            <a:avLst/>
          </a:prstGeom>
          <a:ln/>
          <a:effectLst>
            <a:outerShdw blurRad="50800" dist="38100" dir="2700000" algn="tl"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2800" dirty="0" smtClean="0">
                <a:ln w="0"/>
                <a:solidFill>
                  <a:schemeClr val="bg1"/>
                </a:solidFill>
                <a:effectLst>
                  <a:outerShdw blurRad="38100" dist="19050" dir="2700000" algn="tl" rotWithShape="0">
                    <a:schemeClr val="dk1">
                      <a:alpha val="40000"/>
                    </a:schemeClr>
                  </a:outerShdw>
                </a:effectLst>
              </a:rPr>
              <a:t>DDPG</a:t>
            </a:r>
            <a:endParaRPr lang="zh-CN" altLang="en-US" sz="2800" dirty="0">
              <a:ln w="0"/>
              <a:solidFill>
                <a:schemeClr val="bg1"/>
              </a:solidFill>
              <a:effectLst>
                <a:outerShdw blurRad="38100" dist="19050" dir="2700000" algn="tl" rotWithShape="0">
                  <a:schemeClr val="dk1">
                    <a:alpha val="40000"/>
                  </a:schemeClr>
                </a:outerShdw>
              </a:effectLst>
            </a:endParaRPr>
          </a:p>
        </p:txBody>
      </p:sp>
      <p:sp>
        <p:nvSpPr>
          <p:cNvPr id="6" name="右箭头 5"/>
          <p:cNvSpPr/>
          <p:nvPr/>
        </p:nvSpPr>
        <p:spPr>
          <a:xfrm>
            <a:off x="2335695" y="3020470"/>
            <a:ext cx="1411357" cy="457287"/>
          </a:xfrm>
          <a:prstGeom prst="rightArrow">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8" name="左大括号 7"/>
          <p:cNvSpPr/>
          <p:nvPr/>
        </p:nvSpPr>
        <p:spPr>
          <a:xfrm>
            <a:off x="3953556" y="2145189"/>
            <a:ext cx="996132" cy="2256182"/>
          </a:xfrm>
          <a:prstGeom prst="leftBrace">
            <a:avLst/>
          </a:prstGeom>
          <a:ln w="31750"/>
        </p:spPr>
        <p:style>
          <a:lnRef idx="3">
            <a:schemeClr val="accent5"/>
          </a:lnRef>
          <a:fillRef idx="0">
            <a:schemeClr val="accent5"/>
          </a:fillRef>
          <a:effectRef idx="2">
            <a:schemeClr val="accent5"/>
          </a:effectRef>
          <a:fontRef idx="minor">
            <a:schemeClr val="tx1"/>
          </a:fontRef>
        </p:style>
        <p:txBody>
          <a:bodyPr rtlCol="0" anchor="ctr"/>
          <a:lstStyle/>
          <a:p>
            <a:pPr algn="ctr"/>
            <a:endParaRPr lang="zh-CN" altLang="en-US"/>
          </a:p>
        </p:txBody>
      </p:sp>
      <p:sp>
        <p:nvSpPr>
          <p:cNvPr id="15" name="矩形 14">
            <a:hlinkClick r:id="rId3" action="ppaction://hlinksldjump"/>
          </p:cNvPr>
          <p:cNvSpPr/>
          <p:nvPr/>
        </p:nvSpPr>
        <p:spPr>
          <a:xfrm>
            <a:off x="4776601" y="2265292"/>
            <a:ext cx="7114512" cy="369332"/>
          </a:xfrm>
          <a:prstGeom prst="rect">
            <a:avLst/>
          </a:prstGeom>
        </p:spPr>
        <p:txBody>
          <a:bodyPr wrap="none">
            <a:spAutoFit/>
          </a:bodyPr>
          <a:lstStyle/>
          <a:p>
            <a:pPr marL="285750" indent="-285750">
              <a:buFont typeface="Arial" panose="020B0604020202020204" pitchFamily="34" charset="0"/>
              <a:buChar char="•"/>
            </a:pPr>
            <a:r>
              <a:rPr lang="en-US" altLang="zh-CN" b="1" dirty="0" smtClean="0">
                <a:solidFill>
                  <a:schemeClr val="accent1">
                    <a:lumMod val="75000"/>
                  </a:schemeClr>
                </a:solidFill>
                <a:ea typeface="Microsoft YaHei UI" panose="020B0503020204020204" pitchFamily="34" charset="-122"/>
              </a:rPr>
              <a:t>ICLR-2018</a:t>
            </a:r>
            <a:r>
              <a:rPr lang="en-US" altLang="zh-CN" b="1" dirty="0" smtClean="0">
                <a:ea typeface="Microsoft YaHei UI" panose="020B0503020204020204" pitchFamily="34" charset="-122"/>
              </a:rPr>
              <a:t>-</a:t>
            </a:r>
            <a:r>
              <a:rPr lang="zh-CN" altLang="zh-CN" b="1" dirty="0" smtClean="0">
                <a:ea typeface="Microsoft YaHei UI" panose="020B0503020204020204" pitchFamily="34" charset="-122"/>
              </a:rPr>
              <a:t>Distributed Distributional Deterministic Policy Gradients </a:t>
            </a:r>
            <a:endParaRPr lang="zh-CN" altLang="en-US" dirty="0"/>
          </a:p>
        </p:txBody>
      </p:sp>
      <p:sp>
        <p:nvSpPr>
          <p:cNvPr id="17" name="矩形 16">
            <a:hlinkClick r:id="rId4" action="ppaction://hlinksldjump"/>
          </p:cNvPr>
          <p:cNvSpPr/>
          <p:nvPr/>
        </p:nvSpPr>
        <p:spPr>
          <a:xfrm>
            <a:off x="4776601" y="2703388"/>
            <a:ext cx="6096000" cy="646331"/>
          </a:xfrm>
          <a:prstGeom prst="rect">
            <a:avLst/>
          </a:prstGeom>
        </p:spPr>
        <p:txBody>
          <a:bodyPr>
            <a:spAutoFit/>
          </a:bodyPr>
          <a:lstStyle/>
          <a:p>
            <a:pPr marL="285750" indent="-285750">
              <a:buFont typeface="Arial" panose="020B0604020202020204" pitchFamily="34" charset="0"/>
              <a:buChar char="•"/>
            </a:pPr>
            <a:r>
              <a:rPr lang="en-US" altLang="zh-CN" b="1" dirty="0" smtClean="0">
                <a:solidFill>
                  <a:schemeClr val="accent1">
                    <a:lumMod val="75000"/>
                  </a:schemeClr>
                </a:solidFill>
                <a:ea typeface="Microsoft YaHei UI" panose="020B0503020204020204" pitchFamily="34" charset="-122"/>
              </a:rPr>
              <a:t>ICML-2018</a:t>
            </a:r>
            <a:r>
              <a:rPr lang="en-US" altLang="zh-CN" dirty="0" smtClean="0">
                <a:solidFill>
                  <a:schemeClr val="accent1">
                    <a:lumMod val="75000"/>
                  </a:schemeClr>
                </a:solidFill>
              </a:rPr>
              <a:t>-</a:t>
            </a:r>
            <a:r>
              <a:rPr lang="zh-CN" altLang="zh-CN" b="1" dirty="0" smtClean="0">
                <a:solidFill>
                  <a:srgbClr val="000000"/>
                </a:solidFill>
                <a:ea typeface="Microsoft YaHei UI" panose="020B0503020204020204" pitchFamily="34" charset="-122"/>
              </a:rPr>
              <a:t>G</a:t>
            </a:r>
            <a:r>
              <a:rPr lang="zh-CN" altLang="zh-CN" b="1" dirty="0">
                <a:solidFill>
                  <a:srgbClr val="000000"/>
                </a:solidFill>
                <a:ea typeface="Microsoft YaHei UI" panose="020B0503020204020204" pitchFamily="34" charset="-122"/>
              </a:rPr>
              <a:t>EP-PG: Decoupling Exploration and Exploitation in Deep Reinforcement Learning Algorithm</a:t>
            </a:r>
            <a:r>
              <a:rPr lang="zh-CN" altLang="zh-CN" b="1" dirty="0" smtClean="0">
                <a:solidFill>
                  <a:srgbClr val="000000"/>
                </a:solidFill>
                <a:ea typeface="Microsoft YaHei UI" panose="020B0503020204020204" pitchFamily="34" charset="-122"/>
              </a:rPr>
              <a:t>s</a:t>
            </a:r>
            <a:endParaRPr lang="zh-CN" altLang="en-US" dirty="0">
              <a:solidFill>
                <a:schemeClr val="accent1">
                  <a:lumMod val="75000"/>
                </a:schemeClr>
              </a:solidFill>
            </a:endParaRPr>
          </a:p>
        </p:txBody>
      </p:sp>
      <p:sp>
        <p:nvSpPr>
          <p:cNvPr id="18" name="矩形 17">
            <a:hlinkClick r:id="rId5" action="ppaction://hlinksldjump"/>
          </p:cNvPr>
          <p:cNvSpPr/>
          <p:nvPr/>
        </p:nvSpPr>
        <p:spPr>
          <a:xfrm>
            <a:off x="4791549" y="3418483"/>
            <a:ext cx="5971186" cy="369332"/>
          </a:xfrm>
          <a:prstGeom prst="rect">
            <a:avLst/>
          </a:prstGeom>
        </p:spPr>
        <p:txBody>
          <a:bodyPr wrap="none">
            <a:spAutoFit/>
          </a:bodyPr>
          <a:lstStyle/>
          <a:p>
            <a:pPr marL="285750" indent="-285750">
              <a:buFont typeface="Arial" panose="020B0604020202020204" pitchFamily="34" charset="0"/>
              <a:buChar char="•"/>
            </a:pPr>
            <a:r>
              <a:rPr lang="en-US" altLang="zh-CN" b="1" dirty="0" smtClean="0">
                <a:solidFill>
                  <a:schemeClr val="accent1">
                    <a:lumMod val="75000"/>
                  </a:schemeClr>
                </a:solidFill>
                <a:ea typeface="Helvetica" panose="020B0604020202020204" pitchFamily="34" charset="0"/>
              </a:rPr>
              <a:t>ICML-2018</a:t>
            </a:r>
            <a:r>
              <a:rPr lang="en-US" altLang="zh-CN" b="1" dirty="0" smtClean="0">
                <a:ea typeface="Helvetica" panose="020B0604020202020204" pitchFamily="34" charset="0"/>
              </a:rPr>
              <a:t>-Learning </a:t>
            </a:r>
            <a:r>
              <a:rPr lang="en-US" altLang="zh-CN" b="1" dirty="0">
                <a:ea typeface="Helvetica" panose="020B0604020202020204" pitchFamily="34" charset="0"/>
              </a:rPr>
              <a:t>to Explore with Meta-Policy Gradient</a:t>
            </a:r>
            <a:endParaRPr lang="zh-CN" altLang="en-US" dirty="0">
              <a:solidFill>
                <a:schemeClr val="accent1">
                  <a:lumMod val="75000"/>
                </a:schemeClr>
              </a:solidFill>
            </a:endParaRPr>
          </a:p>
        </p:txBody>
      </p:sp>
      <p:sp>
        <p:nvSpPr>
          <p:cNvPr id="19" name="矩形 18">
            <a:hlinkClick r:id="rId6" action="ppaction://hlinksldjump"/>
          </p:cNvPr>
          <p:cNvSpPr/>
          <p:nvPr/>
        </p:nvSpPr>
        <p:spPr>
          <a:xfrm>
            <a:off x="4791549" y="3868892"/>
            <a:ext cx="5606599" cy="369332"/>
          </a:xfrm>
          <a:prstGeom prst="rect">
            <a:avLst/>
          </a:prstGeom>
        </p:spPr>
        <p:txBody>
          <a:bodyPr wrap="none">
            <a:spAutoFit/>
          </a:bodyPr>
          <a:lstStyle/>
          <a:p>
            <a:pPr marL="285750" indent="-285750">
              <a:buFont typeface="Arial" panose="020B0604020202020204" pitchFamily="34" charset="0"/>
              <a:buChar char="•"/>
            </a:pPr>
            <a:r>
              <a:rPr lang="en-US" altLang="zh-CN" b="1" dirty="0" smtClean="0">
                <a:solidFill>
                  <a:schemeClr val="accent1">
                    <a:lumMod val="75000"/>
                  </a:schemeClr>
                </a:solidFill>
                <a:ea typeface="Helvetica" panose="020B0604020202020204" pitchFamily="34" charset="0"/>
              </a:rPr>
              <a:t>IJCAI-201</a:t>
            </a:r>
            <a:r>
              <a:rPr lang="en-US" altLang="zh-CN" dirty="0" smtClean="0">
                <a:solidFill>
                  <a:schemeClr val="accent1">
                    <a:lumMod val="75000"/>
                  </a:schemeClr>
                </a:solidFill>
              </a:rPr>
              <a:t>8</a:t>
            </a:r>
            <a:r>
              <a:rPr lang="en-US" altLang="zh-CN" b="1" dirty="0" smtClean="0">
                <a:solidFill>
                  <a:schemeClr val="accent1">
                    <a:lumMod val="75000"/>
                  </a:schemeClr>
                </a:solidFill>
              </a:rPr>
              <a:t>-</a:t>
            </a:r>
            <a:r>
              <a:rPr lang="en-US" altLang="zh-CN" b="1" dirty="0" smtClean="0">
                <a:ea typeface="Helvetica" panose="020B0604020202020204" pitchFamily="34" charset="0"/>
              </a:rPr>
              <a:t>Self-Adaptive </a:t>
            </a:r>
            <a:r>
              <a:rPr lang="en-US" altLang="zh-CN" b="1" dirty="0">
                <a:ea typeface="Helvetica" panose="020B0604020202020204" pitchFamily="34" charset="0"/>
              </a:rPr>
              <a:t>Double Bootstrapped </a:t>
            </a:r>
            <a:r>
              <a:rPr lang="en-US" altLang="zh-CN" b="1" dirty="0" smtClean="0">
                <a:ea typeface="Helvetica" panose="020B0604020202020204" pitchFamily="34" charset="0"/>
              </a:rPr>
              <a:t>DDPG</a:t>
            </a:r>
            <a:endParaRPr lang="zh-CN" altLang="en-US" b="1" dirty="0">
              <a:solidFill>
                <a:schemeClr val="accent1">
                  <a:lumMod val="75000"/>
                </a:schemeClr>
              </a:solidFill>
              <a:ea typeface="Helvetica" panose="020B0604020202020204" pitchFamily="34" charset="0"/>
            </a:endParaRPr>
          </a:p>
        </p:txBody>
      </p:sp>
    </p:spTree>
    <p:extLst>
      <p:ext uri="{BB962C8B-B14F-4D97-AF65-F5344CB8AC3E}">
        <p14:creationId xmlns:p14="http://schemas.microsoft.com/office/powerpoint/2010/main" val="2106809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500" fill="hold"/>
                                        <p:tgtEl>
                                          <p:spTgt spid="17"/>
                                        </p:tgtEl>
                                        <p:attrNameLst>
                                          <p:attrName>ppt_w</p:attrName>
                                        </p:attrNameLst>
                                      </p:cBhvr>
                                      <p:tavLst>
                                        <p:tav tm="0">
                                          <p:val>
                                            <p:fltVal val="0"/>
                                          </p:val>
                                        </p:tav>
                                        <p:tav tm="100000">
                                          <p:val>
                                            <p:strVal val="#ppt_w"/>
                                          </p:val>
                                        </p:tav>
                                      </p:tavLst>
                                    </p:anim>
                                    <p:anim calcmode="lin" valueType="num">
                                      <p:cBhvr>
                                        <p:cTn id="13" dur="500" fill="hold"/>
                                        <p:tgtEl>
                                          <p:spTgt spid="17"/>
                                        </p:tgtEl>
                                        <p:attrNameLst>
                                          <p:attrName>ppt_h</p:attrName>
                                        </p:attrNameLst>
                                      </p:cBhvr>
                                      <p:tavLst>
                                        <p:tav tm="0">
                                          <p:val>
                                            <p:fltVal val="0"/>
                                          </p:val>
                                        </p:tav>
                                        <p:tav tm="100000">
                                          <p:val>
                                            <p:strVal val="#ppt_h"/>
                                          </p:val>
                                        </p:tav>
                                      </p:tavLst>
                                    </p:anim>
                                    <p:animEffect transition="in" filter="fade">
                                      <p:cBhvr>
                                        <p:cTn id="14" dur="500"/>
                                        <p:tgtEl>
                                          <p:spTgt spid="1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p:cTn id="17" dur="500" fill="hold"/>
                                        <p:tgtEl>
                                          <p:spTgt spid="18"/>
                                        </p:tgtEl>
                                        <p:attrNameLst>
                                          <p:attrName>ppt_w</p:attrName>
                                        </p:attrNameLst>
                                      </p:cBhvr>
                                      <p:tavLst>
                                        <p:tav tm="0">
                                          <p:val>
                                            <p:fltVal val="0"/>
                                          </p:val>
                                        </p:tav>
                                        <p:tav tm="100000">
                                          <p:val>
                                            <p:strVal val="#ppt_w"/>
                                          </p:val>
                                        </p:tav>
                                      </p:tavLst>
                                    </p:anim>
                                    <p:anim calcmode="lin" valueType="num">
                                      <p:cBhvr>
                                        <p:cTn id="18" dur="500" fill="hold"/>
                                        <p:tgtEl>
                                          <p:spTgt spid="18"/>
                                        </p:tgtEl>
                                        <p:attrNameLst>
                                          <p:attrName>ppt_h</p:attrName>
                                        </p:attrNameLst>
                                      </p:cBhvr>
                                      <p:tavLst>
                                        <p:tav tm="0">
                                          <p:val>
                                            <p:fltVal val="0"/>
                                          </p:val>
                                        </p:tav>
                                        <p:tav tm="100000">
                                          <p:val>
                                            <p:strVal val="#ppt_h"/>
                                          </p:val>
                                        </p:tav>
                                      </p:tavLst>
                                    </p:anim>
                                    <p:animEffect transition="in" filter="fade">
                                      <p:cBhvr>
                                        <p:cTn id="19" dur="500"/>
                                        <p:tgtEl>
                                          <p:spTgt spid="18"/>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p:cTn id="22" dur="500" fill="hold"/>
                                        <p:tgtEl>
                                          <p:spTgt spid="19"/>
                                        </p:tgtEl>
                                        <p:attrNameLst>
                                          <p:attrName>ppt_w</p:attrName>
                                        </p:attrNameLst>
                                      </p:cBhvr>
                                      <p:tavLst>
                                        <p:tav tm="0">
                                          <p:val>
                                            <p:fltVal val="0"/>
                                          </p:val>
                                        </p:tav>
                                        <p:tav tm="100000">
                                          <p:val>
                                            <p:strVal val="#ppt_w"/>
                                          </p:val>
                                        </p:tav>
                                      </p:tavLst>
                                    </p:anim>
                                    <p:anim calcmode="lin" valueType="num">
                                      <p:cBhvr>
                                        <p:cTn id="23" dur="500" fill="hold"/>
                                        <p:tgtEl>
                                          <p:spTgt spid="19"/>
                                        </p:tgtEl>
                                        <p:attrNameLst>
                                          <p:attrName>ppt_h</p:attrName>
                                        </p:attrNameLst>
                                      </p:cBhvr>
                                      <p:tavLst>
                                        <p:tav tm="0">
                                          <p:val>
                                            <p:fltVal val="0"/>
                                          </p:val>
                                        </p:tav>
                                        <p:tav tm="100000">
                                          <p:val>
                                            <p:strVal val="#ppt_h"/>
                                          </p:val>
                                        </p:tav>
                                      </p:tavLst>
                                    </p:anim>
                                    <p:animEffect transition="in" filter="fade">
                                      <p:cBhvr>
                                        <p:cTn id="2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18" grpId="0"/>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7132983" cy="1325563"/>
          </a:xfrm>
        </p:spPr>
        <p:txBody>
          <a:bodyPr/>
          <a:lstStyle/>
          <a:p>
            <a:r>
              <a:rPr lang="en-US" altLang="zh-CN" dirty="0" smtClean="0">
                <a:ln w="0"/>
                <a:effectLst>
                  <a:outerShdw blurRad="38100" dist="19050" dir="2700000" algn="tl" rotWithShape="0">
                    <a:schemeClr val="dk1">
                      <a:alpha val="40000"/>
                    </a:schemeClr>
                  </a:outerShdw>
                </a:effectLst>
              </a:rPr>
              <a:t>FROM </a:t>
            </a:r>
            <a:r>
              <a:rPr lang="en-US" altLang="zh-CN" dirty="0">
                <a:ln w="0"/>
                <a:effectLst>
                  <a:outerShdw blurRad="38100" dist="19050" dir="2700000" algn="tl" rotWithShape="0">
                    <a:schemeClr val="dk1">
                      <a:alpha val="40000"/>
                    </a:schemeClr>
                  </a:outerShdw>
                </a:effectLst>
              </a:rPr>
              <a:t>DDPG </a:t>
            </a:r>
            <a:r>
              <a:rPr lang="en-US" altLang="zh-CN" dirty="0" smtClean="0">
                <a:ln w="0"/>
                <a:effectLst>
                  <a:outerShdw blurRad="38100" dist="19050" dir="2700000" algn="tl" rotWithShape="0">
                    <a:schemeClr val="dk1">
                      <a:alpha val="40000"/>
                    </a:schemeClr>
                  </a:outerShdw>
                </a:effectLst>
              </a:rPr>
              <a:t>TO D4PG</a:t>
            </a:r>
            <a:endParaRPr lang="zh-CN" altLang="en-US" dirty="0">
              <a:ln w="0"/>
              <a:effectLst>
                <a:outerShdw blurRad="38100" dist="19050" dir="2700000" algn="tl" rotWithShape="0">
                  <a:schemeClr val="dk1">
                    <a:alpha val="40000"/>
                  </a:schemeClr>
                </a:outerShdw>
              </a:effectLst>
            </a:endParaRPr>
          </a:p>
        </p:txBody>
      </p:sp>
      <p:sp>
        <p:nvSpPr>
          <p:cNvPr id="14" name="矩形 13"/>
          <p:cNvSpPr/>
          <p:nvPr/>
        </p:nvSpPr>
        <p:spPr>
          <a:xfrm>
            <a:off x="7051816" y="1471790"/>
            <a:ext cx="4402167" cy="1200329"/>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dirty="0" smtClean="0"/>
              <a:t>Google </a:t>
            </a:r>
            <a:r>
              <a:rPr lang="en-US" altLang="zh-CN" sz="2400" dirty="0"/>
              <a:t>DeepMind, London, UK </a:t>
            </a:r>
          </a:p>
          <a:p>
            <a:pPr marL="285750" indent="-285750">
              <a:lnSpc>
                <a:spcPct val="150000"/>
              </a:lnSpc>
              <a:buFont typeface="Wingdings" panose="05000000000000000000" pitchFamily="2" charset="2"/>
              <a:buChar char="Ø"/>
            </a:pPr>
            <a:r>
              <a:rPr lang="en-US" altLang="zh-CN" sz="2400" dirty="0" smtClean="0"/>
              <a:t>Journal / Conference</a:t>
            </a:r>
            <a:r>
              <a:rPr lang="zh-CN" altLang="en-US" sz="2400" dirty="0" smtClean="0"/>
              <a:t>：</a:t>
            </a:r>
            <a:r>
              <a:rPr lang="en-US" altLang="zh-CN" sz="2400" dirty="0"/>
              <a:t> </a:t>
            </a:r>
            <a:r>
              <a:rPr lang="en-US" altLang="zh-CN" sz="2400" dirty="0" smtClean="0"/>
              <a:t>ICLR</a:t>
            </a:r>
          </a:p>
        </p:txBody>
      </p:sp>
      <p:sp>
        <p:nvSpPr>
          <p:cNvPr id="5" name="圆角矩形 4">
            <a:hlinkClick r:id="rId3" action="ppaction://hlinksldjump"/>
          </p:cNvPr>
          <p:cNvSpPr/>
          <p:nvPr/>
        </p:nvSpPr>
        <p:spPr>
          <a:xfrm>
            <a:off x="11156328" y="6381345"/>
            <a:ext cx="856034" cy="340467"/>
          </a:xfrm>
          <a:prstGeom prst="roundRect">
            <a:avLst/>
          </a:prstGeom>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BACK</a:t>
            </a:r>
            <a:endParaRPr lang="zh-CN" altLang="en-US" dirty="0"/>
          </a:p>
        </p:txBody>
      </p:sp>
      <p:sp>
        <p:nvSpPr>
          <p:cNvPr id="4" name="矩形 3"/>
          <p:cNvSpPr/>
          <p:nvPr/>
        </p:nvSpPr>
        <p:spPr>
          <a:xfrm>
            <a:off x="6498598" y="6488668"/>
            <a:ext cx="4226991" cy="369332"/>
          </a:xfrm>
          <a:prstGeom prst="rect">
            <a:avLst/>
          </a:prstGeom>
        </p:spPr>
        <p:txBody>
          <a:bodyPr wrap="none">
            <a:spAutoFit/>
          </a:bodyPr>
          <a:lstStyle/>
          <a:p>
            <a:r>
              <a:rPr lang="en-US" altLang="zh-CN" dirty="0">
                <a:solidFill>
                  <a:srgbClr val="6795B5"/>
                </a:solidFill>
                <a:latin typeface="Microsoft YaHei" panose="020B0503020204020204" pitchFamily="34" charset="-122"/>
                <a:ea typeface="Microsoft YaHei" panose="020B0503020204020204" pitchFamily="34" charset="-122"/>
                <a:hlinkClick r:id="rId4"/>
              </a:rPr>
              <a:t>https://arxiv.org/pdf/1804.08617.pdf</a:t>
            </a:r>
            <a:endParaRPr lang="zh-CN" altLang="en-US" dirty="0"/>
          </a:p>
        </p:txBody>
      </p:sp>
      <p:pic>
        <p:nvPicPr>
          <p:cNvPr id="6" name="图片 5"/>
          <p:cNvPicPr>
            <a:picLocks noChangeAspect="1"/>
          </p:cNvPicPr>
          <p:nvPr/>
        </p:nvPicPr>
        <p:blipFill>
          <a:blip r:embed="rId5"/>
          <a:stretch>
            <a:fillRect/>
          </a:stretch>
        </p:blipFill>
        <p:spPr>
          <a:xfrm>
            <a:off x="545889" y="1471790"/>
            <a:ext cx="6505927" cy="3055054"/>
          </a:xfrm>
          <a:prstGeom prst="rect">
            <a:avLst/>
          </a:prstGeom>
        </p:spPr>
      </p:pic>
      <p:sp>
        <p:nvSpPr>
          <p:cNvPr id="8" name="矩形 7"/>
          <p:cNvSpPr/>
          <p:nvPr/>
        </p:nvSpPr>
        <p:spPr>
          <a:xfrm>
            <a:off x="892967" y="4349429"/>
            <a:ext cx="7461790" cy="2369880"/>
          </a:xfrm>
          <a:prstGeom prst="rect">
            <a:avLst/>
          </a:prstGeom>
        </p:spPr>
        <p:txBody>
          <a:bodyPr wrap="square">
            <a:spAutoFit/>
          </a:bodyPr>
          <a:lstStyle/>
          <a:p>
            <a:r>
              <a:rPr lang="en-US" altLang="zh-CN" sz="4000" b="1" dirty="0" smtClean="0">
                <a:solidFill>
                  <a:schemeClr val="accent1">
                    <a:lumMod val="75000"/>
                  </a:schemeClr>
                </a:solidFill>
              </a:rPr>
              <a:t>How</a:t>
            </a:r>
            <a:r>
              <a:rPr lang="zh-CN" altLang="en-US" sz="4000" b="1" dirty="0" smtClean="0">
                <a:solidFill>
                  <a:schemeClr val="accent1">
                    <a:lumMod val="75000"/>
                  </a:schemeClr>
                </a:solidFill>
              </a:rPr>
              <a:t>？</a:t>
            </a:r>
            <a:endParaRPr lang="en-US" altLang="zh-CN" sz="4000" b="1" dirty="0">
              <a:solidFill>
                <a:schemeClr val="accent1">
                  <a:lumMod val="75000"/>
                </a:schemeClr>
              </a:solidFill>
            </a:endParaRPr>
          </a:p>
          <a:p>
            <a:pPr>
              <a:lnSpc>
                <a:spcPct val="150000"/>
              </a:lnSpc>
            </a:pPr>
            <a:r>
              <a:rPr lang="en-US" altLang="zh-CN" dirty="0"/>
              <a:t>Extend DDPG from two perspectives:</a:t>
            </a:r>
          </a:p>
          <a:p>
            <a:pPr marL="342900" indent="-342900">
              <a:lnSpc>
                <a:spcPct val="150000"/>
              </a:lnSpc>
              <a:buFont typeface="+mj-lt"/>
              <a:buAutoNum type="arabicPeriod"/>
            </a:pPr>
            <a:r>
              <a:rPr lang="en-US" altLang="zh-CN" dirty="0">
                <a:solidFill>
                  <a:schemeClr val="accent1">
                    <a:lumMod val="75000"/>
                  </a:schemeClr>
                </a:solidFill>
              </a:rPr>
              <a:t>Distributed: </a:t>
            </a:r>
            <a:r>
              <a:rPr lang="en-US" altLang="zh-CN" dirty="0"/>
              <a:t>For Actors, expand a single Actor to multiple, collect the experience in parallel, as shown in the Actor section of the algorithm</a:t>
            </a:r>
          </a:p>
          <a:p>
            <a:pPr marL="342900" indent="-342900">
              <a:lnSpc>
                <a:spcPct val="150000"/>
              </a:lnSpc>
              <a:buFont typeface="+mj-lt"/>
              <a:buAutoNum type="arabicPeriod"/>
            </a:pPr>
            <a:r>
              <a:rPr lang="en-US" altLang="zh-CN" dirty="0">
                <a:solidFill>
                  <a:schemeClr val="accent1">
                    <a:lumMod val="75000"/>
                  </a:schemeClr>
                </a:solidFill>
              </a:rPr>
              <a:t>Distributional</a:t>
            </a:r>
            <a:r>
              <a:rPr lang="en-US" altLang="zh-CN" dirty="0"/>
              <a:t>: For Critic, expand Critic from a function to a distribution</a:t>
            </a:r>
            <a:endParaRPr lang="en-US" altLang="zh-CN" dirty="0" smtClean="0"/>
          </a:p>
        </p:txBody>
      </p:sp>
      <p:pic>
        <p:nvPicPr>
          <p:cNvPr id="7" name="图片 6"/>
          <p:cNvPicPr>
            <a:picLocks noChangeAspect="1"/>
          </p:cNvPicPr>
          <p:nvPr/>
        </p:nvPicPr>
        <p:blipFill>
          <a:blip r:embed="rId6"/>
          <a:stretch>
            <a:fillRect/>
          </a:stretch>
        </p:blipFill>
        <p:spPr>
          <a:xfrm>
            <a:off x="892967" y="2215278"/>
            <a:ext cx="7279041" cy="2040962"/>
          </a:xfrm>
          <a:prstGeom prst="rect">
            <a:avLst/>
          </a:prstGeom>
        </p:spPr>
      </p:pic>
      <p:pic>
        <p:nvPicPr>
          <p:cNvPr id="10" name="图片 9"/>
          <p:cNvPicPr>
            <a:picLocks noChangeAspect="1"/>
          </p:cNvPicPr>
          <p:nvPr/>
        </p:nvPicPr>
        <p:blipFill>
          <a:blip r:embed="rId7"/>
          <a:stretch>
            <a:fillRect/>
          </a:stretch>
        </p:blipFill>
        <p:spPr>
          <a:xfrm>
            <a:off x="735356" y="2886804"/>
            <a:ext cx="9731583" cy="830652"/>
          </a:xfrm>
          <a:prstGeom prst="rect">
            <a:avLst/>
          </a:prstGeom>
        </p:spPr>
      </p:pic>
      <p:sp>
        <p:nvSpPr>
          <p:cNvPr id="12" name="矩形 11"/>
          <p:cNvSpPr/>
          <p:nvPr/>
        </p:nvSpPr>
        <p:spPr>
          <a:xfrm>
            <a:off x="0" y="1512748"/>
            <a:ext cx="2929667" cy="769441"/>
          </a:xfrm>
          <a:prstGeom prst="rect">
            <a:avLst/>
          </a:prstGeom>
          <a:noFill/>
        </p:spPr>
        <p:txBody>
          <a:bodyPr wrap="square" lIns="91440" tIns="45720" rIns="91440" bIns="45720">
            <a:spAutoFit/>
          </a:bodyPr>
          <a:lstStyle/>
          <a:p>
            <a:pPr lvl="1" algn="ctr"/>
            <a:r>
              <a:rPr lang="en-US" altLang="zh-CN" sz="4400" b="0" cap="none" spc="0" dirty="0" smtClean="0">
                <a:ln w="0"/>
                <a:solidFill>
                  <a:schemeClr val="accent1">
                    <a:lumMod val="75000"/>
                  </a:schemeClr>
                </a:solidFill>
                <a:effectLst>
                  <a:outerShdw blurRad="38100" dist="25400" dir="5400000" algn="ctr" rotWithShape="0">
                    <a:srgbClr val="6E747A">
                      <a:alpha val="43000"/>
                    </a:srgbClr>
                  </a:outerShdw>
                </a:effectLst>
              </a:rPr>
              <a:t>Why</a:t>
            </a:r>
            <a:r>
              <a:rPr lang="en-US" altLang="zh-CN" sz="4400" dirty="0">
                <a:ln w="0"/>
                <a:solidFill>
                  <a:schemeClr val="accent1">
                    <a:lumMod val="75000"/>
                  </a:schemeClr>
                </a:solidFill>
                <a:effectLst>
                  <a:outerShdw blurRad="38100" dist="25400" dir="5400000" algn="ctr" rotWithShape="0">
                    <a:srgbClr val="6E747A">
                      <a:alpha val="43000"/>
                    </a:srgbClr>
                  </a:outerShdw>
                </a:effectLst>
              </a:rPr>
              <a:t>?</a:t>
            </a:r>
            <a:endParaRPr lang="en-US" altLang="zh-CN" sz="4400" dirty="0" smtClean="0">
              <a:ln w="0"/>
              <a:solidFill>
                <a:schemeClr val="accent1">
                  <a:lumMod val="75000"/>
                </a:schemeClr>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170776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4"/>
                                        </p:tgtEl>
                                      </p:cBhvr>
                                    </p:animEffect>
                                    <p:set>
                                      <p:cBhvr>
                                        <p:cTn id="10" dur="1" fill="hold">
                                          <p:stCondLst>
                                            <p:cond delay="499"/>
                                          </p:stCondLst>
                                        </p:cTn>
                                        <p:tgtEl>
                                          <p:spTgt spid="1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7"/>
                                        </p:tgtEl>
                                      </p:cBhvr>
                                    </p:animEffect>
                                    <p:set>
                                      <p:cBhvr>
                                        <p:cTn id="25" dur="1" fill="hold">
                                          <p:stCondLst>
                                            <p:cond delay="499"/>
                                          </p:stCondLst>
                                        </p:cTn>
                                        <p:tgtEl>
                                          <p:spTgt spid="7"/>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8"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49785" y="1137874"/>
            <a:ext cx="7436164" cy="5720126"/>
          </a:xfrm>
          <a:prstGeom prst="rect">
            <a:avLst/>
          </a:prstGeom>
        </p:spPr>
      </p:pic>
      <p:sp>
        <p:nvSpPr>
          <p:cNvPr id="2" name="标题 1"/>
          <p:cNvSpPr>
            <a:spLocks noGrp="1"/>
          </p:cNvSpPr>
          <p:nvPr>
            <p:ph type="title"/>
          </p:nvPr>
        </p:nvSpPr>
        <p:spPr>
          <a:xfrm>
            <a:off x="838200" y="365125"/>
            <a:ext cx="7132983" cy="1325563"/>
          </a:xfrm>
        </p:spPr>
        <p:txBody>
          <a:bodyPr/>
          <a:lstStyle/>
          <a:p>
            <a:r>
              <a:rPr lang="en-US" altLang="zh-CN" dirty="0" smtClean="0">
                <a:ln w="0"/>
                <a:effectLst>
                  <a:outerShdw blurRad="38100" dist="19050" dir="2700000" algn="tl" rotWithShape="0">
                    <a:schemeClr val="dk1">
                      <a:alpha val="40000"/>
                    </a:schemeClr>
                  </a:outerShdw>
                </a:effectLst>
              </a:rPr>
              <a:t>FROM </a:t>
            </a:r>
            <a:r>
              <a:rPr lang="en-US" altLang="zh-CN" dirty="0">
                <a:ln w="0"/>
                <a:effectLst>
                  <a:outerShdw blurRad="38100" dist="19050" dir="2700000" algn="tl" rotWithShape="0">
                    <a:schemeClr val="dk1">
                      <a:alpha val="40000"/>
                    </a:schemeClr>
                  </a:outerShdw>
                </a:effectLst>
              </a:rPr>
              <a:t>DDPG </a:t>
            </a:r>
            <a:r>
              <a:rPr lang="en-US" altLang="zh-CN" dirty="0" smtClean="0">
                <a:ln w="0"/>
                <a:effectLst>
                  <a:outerShdw blurRad="38100" dist="19050" dir="2700000" algn="tl" rotWithShape="0">
                    <a:schemeClr val="dk1">
                      <a:alpha val="40000"/>
                    </a:schemeClr>
                  </a:outerShdw>
                </a:effectLst>
              </a:rPr>
              <a:t>TO GEP-PG</a:t>
            </a:r>
            <a:endParaRPr lang="zh-CN" altLang="en-US" dirty="0">
              <a:ln w="0"/>
              <a:effectLst>
                <a:outerShdw blurRad="38100" dist="19050" dir="2700000" algn="tl" rotWithShape="0">
                  <a:schemeClr val="dk1">
                    <a:alpha val="40000"/>
                  </a:schemeClr>
                </a:outerShdw>
              </a:effectLst>
            </a:endParaRPr>
          </a:p>
        </p:txBody>
      </p:sp>
      <p:sp>
        <p:nvSpPr>
          <p:cNvPr id="14" name="矩形 13"/>
          <p:cNvSpPr/>
          <p:nvPr/>
        </p:nvSpPr>
        <p:spPr>
          <a:xfrm>
            <a:off x="6667555" y="1690688"/>
            <a:ext cx="4077655" cy="1200329"/>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i="1" dirty="0" smtClean="0">
                <a:hlinkClick r:id="rId4" action="ppaction://hlinksldjump"/>
              </a:rPr>
              <a:t>Cedric Colas</a:t>
            </a:r>
            <a:endParaRPr lang="en-US" altLang="zh-CN" sz="2400" i="1" dirty="0" smtClean="0"/>
          </a:p>
          <a:p>
            <a:pPr marL="285750" indent="-285750">
              <a:lnSpc>
                <a:spcPct val="150000"/>
              </a:lnSpc>
              <a:buFont typeface="Wingdings" panose="05000000000000000000" pitchFamily="2" charset="2"/>
              <a:buChar char="Ø"/>
            </a:pPr>
            <a:r>
              <a:rPr lang="en-US" altLang="zh-CN" sz="2400" dirty="0" smtClean="0"/>
              <a:t>Journal </a:t>
            </a:r>
            <a:r>
              <a:rPr lang="en-US" altLang="zh-CN" sz="2400" dirty="0"/>
              <a:t>/ Conference</a:t>
            </a:r>
            <a:r>
              <a:rPr lang="zh-CN" altLang="en-US" sz="2400" dirty="0" smtClean="0"/>
              <a:t>：</a:t>
            </a:r>
            <a:r>
              <a:rPr lang="en-US" altLang="zh-CN" sz="2400" dirty="0" smtClean="0"/>
              <a:t> ICML</a:t>
            </a:r>
          </a:p>
        </p:txBody>
      </p:sp>
      <p:sp>
        <p:nvSpPr>
          <p:cNvPr id="5" name="圆角矩形 4">
            <a:hlinkClick r:id="rId5" action="ppaction://hlinksldjump"/>
          </p:cNvPr>
          <p:cNvSpPr/>
          <p:nvPr/>
        </p:nvSpPr>
        <p:spPr>
          <a:xfrm>
            <a:off x="11156328" y="6381345"/>
            <a:ext cx="856034" cy="340467"/>
          </a:xfrm>
          <a:prstGeom prst="roundRect">
            <a:avLst/>
          </a:prstGeom>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BACK</a:t>
            </a:r>
            <a:endParaRPr lang="zh-CN" altLang="en-US" dirty="0"/>
          </a:p>
        </p:txBody>
      </p:sp>
      <p:pic>
        <p:nvPicPr>
          <p:cNvPr id="3" name="图片 2"/>
          <p:cNvPicPr>
            <a:picLocks noChangeAspect="1"/>
          </p:cNvPicPr>
          <p:nvPr/>
        </p:nvPicPr>
        <p:blipFill>
          <a:blip r:embed="rId6"/>
          <a:stretch>
            <a:fillRect/>
          </a:stretch>
        </p:blipFill>
        <p:spPr>
          <a:xfrm>
            <a:off x="607701" y="2075408"/>
            <a:ext cx="5601185" cy="2187130"/>
          </a:xfrm>
          <a:prstGeom prst="rect">
            <a:avLst/>
          </a:prstGeom>
        </p:spPr>
      </p:pic>
      <p:sp>
        <p:nvSpPr>
          <p:cNvPr id="7" name="矩形 6"/>
          <p:cNvSpPr/>
          <p:nvPr/>
        </p:nvSpPr>
        <p:spPr>
          <a:xfrm>
            <a:off x="74932" y="1305967"/>
            <a:ext cx="2929667" cy="769441"/>
          </a:xfrm>
          <a:prstGeom prst="rect">
            <a:avLst/>
          </a:prstGeom>
          <a:noFill/>
        </p:spPr>
        <p:txBody>
          <a:bodyPr wrap="square" lIns="91440" tIns="45720" rIns="91440" bIns="45720">
            <a:spAutoFit/>
          </a:bodyPr>
          <a:lstStyle/>
          <a:p>
            <a:pPr lvl="1" algn="ctr"/>
            <a:r>
              <a:rPr lang="en-US" altLang="zh-CN" sz="4400" b="0" cap="none" spc="0" dirty="0" smtClean="0">
                <a:ln w="0"/>
                <a:solidFill>
                  <a:schemeClr val="accent1">
                    <a:lumMod val="75000"/>
                  </a:schemeClr>
                </a:solidFill>
                <a:effectLst>
                  <a:outerShdw blurRad="38100" dist="25400" dir="5400000" algn="ctr" rotWithShape="0">
                    <a:srgbClr val="6E747A">
                      <a:alpha val="43000"/>
                    </a:srgbClr>
                  </a:outerShdw>
                </a:effectLst>
              </a:rPr>
              <a:t>Why</a:t>
            </a:r>
            <a:r>
              <a:rPr lang="en-US" altLang="zh-CN" sz="4400" dirty="0">
                <a:ln w="0"/>
                <a:solidFill>
                  <a:schemeClr val="accent1">
                    <a:lumMod val="75000"/>
                  </a:schemeClr>
                </a:solidFill>
                <a:effectLst>
                  <a:outerShdw blurRad="38100" dist="25400" dir="5400000" algn="ctr" rotWithShape="0">
                    <a:srgbClr val="6E747A">
                      <a:alpha val="43000"/>
                    </a:srgbClr>
                  </a:outerShdw>
                </a:effectLst>
              </a:rPr>
              <a:t>?</a:t>
            </a:r>
            <a:endParaRPr lang="en-US" altLang="zh-CN" sz="4400" dirty="0" smtClean="0">
              <a:ln w="0"/>
              <a:solidFill>
                <a:schemeClr val="accent1">
                  <a:lumMod val="75000"/>
                </a:schemeClr>
              </a:solidFill>
              <a:effectLst>
                <a:outerShdw blurRad="38100" dist="25400" dir="5400000" algn="ctr" rotWithShape="0">
                  <a:srgbClr val="6E747A">
                    <a:alpha val="43000"/>
                  </a:srgbClr>
                </a:outerShdw>
              </a:effectLst>
            </a:endParaRPr>
          </a:p>
        </p:txBody>
      </p:sp>
      <p:sp>
        <p:nvSpPr>
          <p:cNvPr id="9" name="矩形 8"/>
          <p:cNvSpPr/>
          <p:nvPr/>
        </p:nvSpPr>
        <p:spPr>
          <a:xfrm>
            <a:off x="74932" y="4275338"/>
            <a:ext cx="2929667" cy="769441"/>
          </a:xfrm>
          <a:prstGeom prst="rect">
            <a:avLst/>
          </a:prstGeom>
          <a:noFill/>
        </p:spPr>
        <p:txBody>
          <a:bodyPr wrap="square" lIns="91440" tIns="45720" rIns="91440" bIns="45720">
            <a:spAutoFit/>
          </a:bodyPr>
          <a:lstStyle/>
          <a:p>
            <a:pPr lvl="1" algn="ctr"/>
            <a:r>
              <a:rPr lang="en-US" altLang="zh-CN" sz="4400" dirty="0" smtClean="0">
                <a:ln w="0"/>
                <a:solidFill>
                  <a:schemeClr val="accent1">
                    <a:lumMod val="75000"/>
                  </a:schemeClr>
                </a:solidFill>
                <a:effectLst>
                  <a:outerShdw blurRad="38100" dist="25400" dir="5400000" algn="ctr" rotWithShape="0">
                    <a:srgbClr val="6E747A">
                      <a:alpha val="43000"/>
                    </a:srgbClr>
                  </a:outerShdw>
                </a:effectLst>
              </a:rPr>
              <a:t>How?</a:t>
            </a:r>
          </a:p>
        </p:txBody>
      </p:sp>
      <p:sp>
        <p:nvSpPr>
          <p:cNvPr id="8" name="矩形 7"/>
          <p:cNvSpPr/>
          <p:nvPr/>
        </p:nvSpPr>
        <p:spPr>
          <a:xfrm>
            <a:off x="735106" y="4940365"/>
            <a:ext cx="11356490" cy="1754326"/>
          </a:xfrm>
          <a:prstGeom prst="rect">
            <a:avLst/>
          </a:prstGeom>
        </p:spPr>
        <p:txBody>
          <a:bodyPr wrap="square">
            <a:spAutoFit/>
          </a:bodyPr>
          <a:lstStyle/>
          <a:p>
            <a:r>
              <a:rPr lang="zh-CN" altLang="en-US" dirty="0"/>
              <a:t>Combined wi</a:t>
            </a:r>
            <a:r>
              <a:rPr lang="zh-CN" altLang="en-US" dirty="0" smtClean="0"/>
              <a:t>t</a:t>
            </a:r>
            <a:r>
              <a:rPr lang="en-US" altLang="zh-CN" dirty="0"/>
              <a:t>a Goal </a:t>
            </a:r>
            <a:r>
              <a:rPr lang="en-US" altLang="zh-CN" dirty="0" smtClean="0"/>
              <a:t>Exploration Process </a:t>
            </a:r>
            <a:r>
              <a:rPr lang="zh-CN" altLang="en-US" dirty="0" smtClean="0"/>
              <a:t>a</a:t>
            </a:r>
            <a:r>
              <a:rPr lang="zh-CN" altLang="en-US" dirty="0"/>
              <a:t>nd DDPG.</a:t>
            </a:r>
          </a:p>
          <a:p>
            <a:r>
              <a:rPr lang="zh-CN" altLang="en-US" dirty="0"/>
              <a:t>Two-stage approach:</a:t>
            </a:r>
          </a:p>
          <a:p>
            <a:pPr marL="285750" indent="-285750">
              <a:buFont typeface="Arial" panose="020B0604020202020204" pitchFamily="34" charset="0"/>
              <a:buChar char="•"/>
            </a:pPr>
            <a:r>
              <a:rPr lang="zh-CN" altLang="en-US" dirty="0"/>
              <a:t>The first stage of exploration discovered a series of simple strategies to maximize the diversity of behavior, ignore the reward function;</a:t>
            </a:r>
          </a:p>
          <a:p>
            <a:pPr marL="285750" indent="-285750">
              <a:buFont typeface="Arial" panose="020B0604020202020204" pitchFamily="34" charset="0"/>
              <a:buChar char="•"/>
            </a:pPr>
            <a:r>
              <a:rPr lang="zh-CN" altLang="en-US" dirty="0"/>
              <a:t>The second is a more standard deep RL phase for fine-tuning, where DDPG uses a replay buffer, which is populated with examples of GEP generation.</a:t>
            </a:r>
          </a:p>
        </p:txBody>
      </p:sp>
    </p:spTree>
    <p:extLst>
      <p:ext uri="{BB962C8B-B14F-4D97-AF65-F5344CB8AC3E}">
        <p14:creationId xmlns:p14="http://schemas.microsoft.com/office/powerpoint/2010/main" val="2433168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4"/>
                                        </p:tgtEl>
                                      </p:cBhvr>
                                    </p:animEffect>
                                    <p:set>
                                      <p:cBhvr>
                                        <p:cTn id="10" dur="1" fill="hold">
                                          <p:stCondLst>
                                            <p:cond delay="499"/>
                                          </p:stCondLst>
                                        </p:cTn>
                                        <p:tgtEl>
                                          <p:spTgt spid="1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7" grpId="0"/>
      <p:bldP spid="9"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956552" y="6139586"/>
            <a:ext cx="4959628" cy="307777"/>
          </a:xfrm>
          <a:prstGeom prst="rect">
            <a:avLst/>
          </a:prstGeom>
        </p:spPr>
        <p:txBody>
          <a:bodyPr wrap="square">
            <a:spAutoFit/>
          </a:bodyPr>
          <a:lstStyle/>
          <a:p>
            <a:r>
              <a:rPr lang="en-US" altLang="zh-CN" sz="1400" dirty="0">
                <a:hlinkClick r:id="rId3"/>
              </a:rPr>
              <a:t>https://dblp.org/pers/hd/c/Colas:C=eacute=dric</a:t>
            </a:r>
            <a:endParaRPr lang="zh-CN" altLang="en-US" sz="1400" dirty="0"/>
          </a:p>
        </p:txBody>
      </p:sp>
      <p:sp>
        <p:nvSpPr>
          <p:cNvPr id="7" name="圆角矩形 6">
            <a:hlinkClick r:id="rId4" action="ppaction://hlinksldjump"/>
          </p:cNvPr>
          <p:cNvSpPr/>
          <p:nvPr/>
        </p:nvSpPr>
        <p:spPr>
          <a:xfrm>
            <a:off x="11156328" y="6293475"/>
            <a:ext cx="856034" cy="340467"/>
          </a:xfrm>
          <a:prstGeom prst="roundRect">
            <a:avLst/>
          </a:prstGeom>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BACK</a:t>
            </a:r>
            <a:endParaRPr lang="zh-CN" altLang="en-US" dirty="0"/>
          </a:p>
        </p:txBody>
      </p:sp>
      <p:sp>
        <p:nvSpPr>
          <p:cNvPr id="8" name="标题 1"/>
          <p:cNvSpPr txBox="1">
            <a:spLocks/>
          </p:cNvSpPr>
          <p:nvPr/>
        </p:nvSpPr>
        <p:spPr>
          <a:xfrm>
            <a:off x="838200" y="365125"/>
            <a:ext cx="6527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smtClean="0">
                <a:ln w="0"/>
                <a:effectLst>
                  <a:outerShdw blurRad="38100" dist="19050" dir="2700000" algn="tl" rotWithShape="0">
                    <a:schemeClr val="dk1">
                      <a:alpha val="40000"/>
                    </a:schemeClr>
                  </a:outerShdw>
                </a:effectLst>
              </a:rPr>
              <a:t>FROM DDPG TO GEP-PG </a:t>
            </a:r>
            <a:endParaRPr lang="zh-CN" altLang="en-US" dirty="0">
              <a:ln w="0"/>
              <a:effectLst>
                <a:outerShdw blurRad="38100" dist="19050" dir="2700000" algn="tl" rotWithShape="0">
                  <a:schemeClr val="dk1">
                    <a:alpha val="40000"/>
                  </a:schemeClr>
                </a:outerShdw>
              </a:effectLst>
            </a:endParaRPr>
          </a:p>
        </p:txBody>
      </p:sp>
      <p:pic>
        <p:nvPicPr>
          <p:cNvPr id="5" name="图片 4"/>
          <p:cNvPicPr>
            <a:picLocks noChangeAspect="1"/>
          </p:cNvPicPr>
          <p:nvPr/>
        </p:nvPicPr>
        <p:blipFill>
          <a:blip r:embed="rId5"/>
          <a:stretch>
            <a:fillRect/>
          </a:stretch>
        </p:blipFill>
        <p:spPr>
          <a:xfrm>
            <a:off x="838200" y="1493520"/>
            <a:ext cx="7089580" cy="4452560"/>
          </a:xfrm>
          <a:prstGeom prst="rect">
            <a:avLst/>
          </a:prstGeom>
        </p:spPr>
      </p:pic>
    </p:spTree>
    <p:extLst>
      <p:ext uri="{BB962C8B-B14F-4D97-AF65-F5344CB8AC3E}">
        <p14:creationId xmlns:p14="http://schemas.microsoft.com/office/powerpoint/2010/main" val="14075833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7132983" cy="1325563"/>
          </a:xfrm>
        </p:spPr>
        <p:txBody>
          <a:bodyPr/>
          <a:lstStyle/>
          <a:p>
            <a:r>
              <a:rPr lang="en-US" altLang="zh-CN" dirty="0" smtClean="0">
                <a:ln w="0"/>
                <a:effectLst>
                  <a:outerShdw blurRad="38100" dist="19050" dir="2700000" algn="tl" rotWithShape="0">
                    <a:schemeClr val="dk1">
                      <a:alpha val="40000"/>
                    </a:schemeClr>
                  </a:outerShdw>
                </a:effectLst>
              </a:rPr>
              <a:t>FROM </a:t>
            </a:r>
            <a:r>
              <a:rPr lang="en-US" altLang="zh-CN" dirty="0">
                <a:ln w="0"/>
                <a:effectLst>
                  <a:outerShdw blurRad="38100" dist="19050" dir="2700000" algn="tl" rotWithShape="0">
                    <a:schemeClr val="dk1">
                      <a:alpha val="40000"/>
                    </a:schemeClr>
                  </a:outerShdw>
                </a:effectLst>
              </a:rPr>
              <a:t>DDPG </a:t>
            </a:r>
            <a:r>
              <a:rPr lang="en-US" altLang="zh-CN" dirty="0" smtClean="0">
                <a:ln w="0"/>
                <a:effectLst>
                  <a:outerShdw blurRad="38100" dist="19050" dir="2700000" algn="tl" rotWithShape="0">
                    <a:schemeClr val="dk1">
                      <a:alpha val="40000"/>
                    </a:schemeClr>
                  </a:outerShdw>
                </a:effectLst>
              </a:rPr>
              <a:t>TO DBDDPG</a:t>
            </a:r>
            <a:endParaRPr lang="zh-CN" altLang="en-US" dirty="0">
              <a:ln w="0"/>
              <a:effectLst>
                <a:outerShdw blurRad="38100" dist="19050" dir="2700000" algn="tl" rotWithShape="0">
                  <a:schemeClr val="dk1">
                    <a:alpha val="40000"/>
                  </a:schemeClr>
                </a:outerShdw>
              </a:effectLst>
            </a:endParaRPr>
          </a:p>
        </p:txBody>
      </p:sp>
      <p:sp>
        <p:nvSpPr>
          <p:cNvPr id="14" name="矩形 13"/>
          <p:cNvSpPr/>
          <p:nvPr/>
        </p:nvSpPr>
        <p:spPr>
          <a:xfrm>
            <a:off x="7128058" y="1263931"/>
            <a:ext cx="4467805" cy="1754326"/>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altLang="zh-CN" sz="2400" i="1" dirty="0" err="1" smtClean="0"/>
              <a:t>Zhuobin</a:t>
            </a:r>
            <a:r>
              <a:rPr lang="en-US" altLang="zh-CN" sz="2400" i="1" dirty="0" smtClean="0"/>
              <a:t> Zheng</a:t>
            </a:r>
            <a:r>
              <a:rPr lang="zh-CN" altLang="en-US" sz="2400" i="1" dirty="0" smtClean="0"/>
              <a:t>郑卓彬（清华大学）</a:t>
            </a:r>
            <a:endParaRPr lang="en-US" altLang="zh-CN" sz="2400" i="1" dirty="0"/>
          </a:p>
          <a:p>
            <a:pPr marL="285750" indent="-285750">
              <a:lnSpc>
                <a:spcPct val="150000"/>
              </a:lnSpc>
              <a:buFont typeface="Wingdings" panose="05000000000000000000" pitchFamily="2" charset="2"/>
              <a:buChar char="Ø"/>
            </a:pPr>
            <a:r>
              <a:rPr lang="en-US" altLang="zh-CN" sz="2400" dirty="0" smtClean="0"/>
              <a:t>Journal </a:t>
            </a:r>
            <a:r>
              <a:rPr lang="en-US" altLang="zh-CN" sz="2400" dirty="0"/>
              <a:t>/ Conference</a:t>
            </a:r>
            <a:r>
              <a:rPr lang="zh-CN" altLang="en-US" sz="2400" dirty="0" smtClean="0"/>
              <a:t>：</a:t>
            </a:r>
            <a:r>
              <a:rPr lang="en-US" altLang="zh-CN" sz="2400" dirty="0" smtClean="0">
                <a:hlinkClick r:id="rId3" action="ppaction://hlinksldjump"/>
              </a:rPr>
              <a:t>IJCAI</a:t>
            </a:r>
            <a:endParaRPr lang="en-US" altLang="zh-CN" sz="2400" dirty="0" smtClean="0"/>
          </a:p>
        </p:txBody>
      </p:sp>
      <p:grpSp>
        <p:nvGrpSpPr>
          <p:cNvPr id="4" name="组合 3"/>
          <p:cNvGrpSpPr/>
          <p:nvPr/>
        </p:nvGrpSpPr>
        <p:grpSpPr>
          <a:xfrm>
            <a:off x="723137" y="1263931"/>
            <a:ext cx="6027942" cy="1781146"/>
            <a:chOff x="723137" y="1263931"/>
            <a:chExt cx="6027942" cy="1781146"/>
          </a:xfrm>
        </p:grpSpPr>
        <p:pic>
          <p:nvPicPr>
            <p:cNvPr id="6" name="图片 5"/>
            <p:cNvPicPr>
              <a:picLocks noChangeAspect="1"/>
            </p:cNvPicPr>
            <p:nvPr/>
          </p:nvPicPr>
          <p:blipFill>
            <a:blip r:embed="rId4"/>
            <a:stretch>
              <a:fillRect/>
            </a:stretch>
          </p:blipFill>
          <p:spPr>
            <a:xfrm>
              <a:off x="723137" y="1543807"/>
              <a:ext cx="6027942" cy="1501270"/>
            </a:xfrm>
            <a:prstGeom prst="rect">
              <a:avLst/>
            </a:prstGeom>
          </p:spPr>
        </p:pic>
        <p:pic>
          <p:nvPicPr>
            <p:cNvPr id="5" name="图片 4"/>
            <p:cNvPicPr>
              <a:picLocks noChangeAspect="1"/>
            </p:cNvPicPr>
            <p:nvPr/>
          </p:nvPicPr>
          <p:blipFill>
            <a:blip r:embed="rId5"/>
            <a:stretch>
              <a:fillRect/>
            </a:stretch>
          </p:blipFill>
          <p:spPr>
            <a:xfrm>
              <a:off x="1215179" y="1263931"/>
              <a:ext cx="4976291" cy="426757"/>
            </a:xfrm>
            <a:prstGeom prst="rect">
              <a:avLst/>
            </a:prstGeom>
          </p:spPr>
        </p:pic>
      </p:grpSp>
      <p:pic>
        <p:nvPicPr>
          <p:cNvPr id="3" name="图片 2"/>
          <p:cNvPicPr>
            <a:picLocks noChangeAspect="1"/>
          </p:cNvPicPr>
          <p:nvPr/>
        </p:nvPicPr>
        <p:blipFill>
          <a:blip r:embed="rId6"/>
          <a:stretch>
            <a:fillRect/>
          </a:stretch>
        </p:blipFill>
        <p:spPr>
          <a:xfrm>
            <a:off x="6291767" y="3574998"/>
            <a:ext cx="4679085" cy="2270957"/>
          </a:xfrm>
          <a:prstGeom prst="rect">
            <a:avLst/>
          </a:prstGeom>
        </p:spPr>
      </p:pic>
      <p:sp>
        <p:nvSpPr>
          <p:cNvPr id="8" name="矩形 7"/>
          <p:cNvSpPr/>
          <p:nvPr/>
        </p:nvSpPr>
        <p:spPr>
          <a:xfrm>
            <a:off x="838200" y="3941035"/>
            <a:ext cx="2929667" cy="769441"/>
          </a:xfrm>
          <a:prstGeom prst="rect">
            <a:avLst/>
          </a:prstGeom>
          <a:noFill/>
        </p:spPr>
        <p:txBody>
          <a:bodyPr wrap="square" lIns="91440" tIns="45720" rIns="91440" bIns="45720">
            <a:spAutoFit/>
          </a:bodyPr>
          <a:lstStyle/>
          <a:p>
            <a:pPr lvl="1" algn="ctr"/>
            <a:r>
              <a:rPr lang="en-US" altLang="zh-CN" sz="4400" b="0" cap="none" spc="0" dirty="0" smtClean="0">
                <a:ln w="0"/>
                <a:solidFill>
                  <a:schemeClr val="accent1">
                    <a:lumMod val="75000"/>
                  </a:schemeClr>
                </a:solidFill>
                <a:effectLst>
                  <a:outerShdw blurRad="38100" dist="25400" dir="5400000" algn="ctr" rotWithShape="0">
                    <a:srgbClr val="6E747A">
                      <a:alpha val="43000"/>
                    </a:srgbClr>
                  </a:outerShdw>
                </a:effectLst>
              </a:rPr>
              <a:t>Why</a:t>
            </a:r>
            <a:r>
              <a:rPr lang="en-US" altLang="zh-CN" sz="4400" dirty="0">
                <a:ln w="0"/>
                <a:solidFill>
                  <a:schemeClr val="accent1">
                    <a:lumMod val="75000"/>
                  </a:schemeClr>
                </a:solidFill>
                <a:effectLst>
                  <a:outerShdw blurRad="38100" dist="25400" dir="5400000" algn="ctr" rotWithShape="0">
                    <a:srgbClr val="6E747A">
                      <a:alpha val="43000"/>
                    </a:srgbClr>
                  </a:outerShdw>
                </a:effectLst>
              </a:rPr>
              <a:t>?</a:t>
            </a:r>
            <a:endParaRPr lang="en-US" altLang="zh-CN" sz="4400" dirty="0" smtClean="0">
              <a:ln w="0"/>
              <a:solidFill>
                <a:schemeClr val="accent1">
                  <a:lumMod val="75000"/>
                </a:schemeClr>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436842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6019800" cy="1325563"/>
          </a:xfrm>
        </p:spPr>
        <p:txBody>
          <a:bodyPr/>
          <a:lstStyle/>
          <a:p>
            <a:r>
              <a:rPr lang="en-US" altLang="zh-CN" dirty="0" smtClean="0">
                <a:ln w="0"/>
                <a:effectLst>
                  <a:outerShdw blurRad="38100" dist="19050" dir="2700000" algn="tl" rotWithShape="0">
                    <a:schemeClr val="dk1">
                      <a:alpha val="40000"/>
                    </a:schemeClr>
                  </a:outerShdw>
                </a:effectLst>
              </a:rPr>
              <a:t>FROM DDPG TO </a:t>
            </a:r>
            <a:r>
              <a:rPr lang="en-US" altLang="zh-CN" dirty="0">
                <a:ln w="0"/>
                <a:effectLst>
                  <a:outerShdw blurRad="38100" dist="19050" dir="2700000" algn="tl" rotWithShape="0">
                    <a:schemeClr val="dk1">
                      <a:alpha val="40000"/>
                    </a:schemeClr>
                  </a:outerShdw>
                </a:effectLst>
              </a:rPr>
              <a:t>DBDDPG</a:t>
            </a:r>
            <a:endParaRPr lang="zh-CN" altLang="en-US" dirty="0">
              <a:ln w="0"/>
              <a:effectLst>
                <a:outerShdw blurRad="38100" dist="19050" dir="2700000" algn="tl" rotWithShape="0">
                  <a:schemeClr val="dk1">
                    <a:alpha val="40000"/>
                  </a:schemeClr>
                </a:outerShdw>
              </a:effectLst>
            </a:endParaRPr>
          </a:p>
        </p:txBody>
      </p:sp>
      <p:sp>
        <p:nvSpPr>
          <p:cNvPr id="7" name="矩形 6"/>
          <p:cNvSpPr/>
          <p:nvPr/>
        </p:nvSpPr>
        <p:spPr>
          <a:xfrm>
            <a:off x="291010" y="1533115"/>
            <a:ext cx="2929667" cy="769441"/>
          </a:xfrm>
          <a:prstGeom prst="rect">
            <a:avLst/>
          </a:prstGeom>
          <a:noFill/>
        </p:spPr>
        <p:txBody>
          <a:bodyPr wrap="square" lIns="91440" tIns="45720" rIns="91440" bIns="45720">
            <a:spAutoFit/>
          </a:bodyPr>
          <a:lstStyle/>
          <a:p>
            <a:pPr lvl="1" algn="ctr"/>
            <a:r>
              <a:rPr lang="en-US" altLang="zh-CN" sz="4400" b="0" cap="none" spc="0" dirty="0" smtClean="0">
                <a:ln w="0"/>
                <a:solidFill>
                  <a:schemeClr val="accent1">
                    <a:lumMod val="75000"/>
                  </a:schemeClr>
                </a:solidFill>
                <a:effectLst>
                  <a:outerShdw blurRad="38100" dist="25400" dir="5400000" algn="ctr" rotWithShape="0">
                    <a:srgbClr val="6E747A">
                      <a:alpha val="43000"/>
                    </a:srgbClr>
                  </a:outerShdw>
                </a:effectLst>
              </a:rPr>
              <a:t>How</a:t>
            </a:r>
            <a:r>
              <a:rPr lang="en-US" altLang="zh-CN" sz="4400" dirty="0" smtClean="0">
                <a:ln w="0"/>
                <a:solidFill>
                  <a:schemeClr val="accent1">
                    <a:lumMod val="75000"/>
                  </a:schemeClr>
                </a:solidFill>
                <a:effectLst>
                  <a:outerShdw blurRad="38100" dist="25400" dir="5400000" algn="ctr" rotWithShape="0">
                    <a:srgbClr val="6E747A">
                      <a:alpha val="43000"/>
                    </a:srgbClr>
                  </a:outerShdw>
                </a:effectLst>
              </a:rPr>
              <a:t>?</a:t>
            </a:r>
          </a:p>
        </p:txBody>
      </p:sp>
      <p:pic>
        <p:nvPicPr>
          <p:cNvPr id="5" name="图片 4"/>
          <p:cNvPicPr>
            <a:picLocks noChangeAspect="1"/>
          </p:cNvPicPr>
          <p:nvPr/>
        </p:nvPicPr>
        <p:blipFill>
          <a:blip r:embed="rId3"/>
          <a:stretch>
            <a:fillRect/>
          </a:stretch>
        </p:blipFill>
        <p:spPr>
          <a:xfrm>
            <a:off x="1083082" y="2619844"/>
            <a:ext cx="4275190" cy="3833192"/>
          </a:xfrm>
          <a:prstGeom prst="rect">
            <a:avLst/>
          </a:prstGeom>
        </p:spPr>
      </p:pic>
    </p:spTree>
    <p:extLst>
      <p:ext uri="{BB962C8B-B14F-4D97-AF65-F5344CB8AC3E}">
        <p14:creationId xmlns:p14="http://schemas.microsoft.com/office/powerpoint/2010/main" val="3874221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5085945" cy="1325563"/>
          </a:xfrm>
        </p:spPr>
        <p:txBody>
          <a:bodyPr/>
          <a:lstStyle/>
          <a:p>
            <a:r>
              <a:rPr lang="en-US" altLang="zh-CN" dirty="0" smtClean="0">
                <a:ln w="0"/>
                <a:effectLst>
                  <a:outerShdw blurRad="38100" dist="19050" dir="2700000" algn="tl" rotWithShape="0">
                    <a:schemeClr val="dk1">
                      <a:alpha val="40000"/>
                    </a:schemeClr>
                  </a:outerShdw>
                </a:effectLst>
              </a:rPr>
              <a:t>FROM PG TO DDPG</a:t>
            </a:r>
            <a:endParaRPr lang="zh-CN" altLang="en-US" dirty="0">
              <a:ln w="0"/>
              <a:effectLst>
                <a:outerShdw blurRad="38100" dist="19050" dir="2700000" algn="tl" rotWithShape="0">
                  <a:schemeClr val="dk1">
                    <a:alpha val="40000"/>
                  </a:schemeClr>
                </a:outerShdw>
              </a:effectLst>
            </a:endParaRPr>
          </a:p>
        </p:txBody>
      </p:sp>
      <p:sp>
        <p:nvSpPr>
          <p:cNvPr id="3" name="内容占位符 2"/>
          <p:cNvSpPr>
            <a:spLocks noGrp="1"/>
          </p:cNvSpPr>
          <p:nvPr>
            <p:ph idx="1"/>
          </p:nvPr>
        </p:nvSpPr>
        <p:spPr>
          <a:xfrm>
            <a:off x="838200" y="1825625"/>
            <a:ext cx="7620000" cy="377488"/>
          </a:xfrm>
        </p:spPr>
        <p:txBody>
          <a:bodyPr>
            <a:normAutofit fontScale="92500" lnSpcReduction="20000"/>
          </a:bodyPr>
          <a:lstStyle/>
          <a:p>
            <a:pPr marL="0" indent="0">
              <a:buNone/>
            </a:pPr>
            <a:r>
              <a:rPr lang="en-US" altLang="zh-CN" dirty="0"/>
              <a:t>First let’s </a:t>
            </a:r>
            <a:r>
              <a:rPr lang="en-US" altLang="zh-CN" dirty="0" smtClean="0"/>
              <a:t>review :</a:t>
            </a:r>
          </a:p>
          <a:p>
            <a:pPr marL="0" indent="0">
              <a:buNone/>
            </a:pPr>
            <a:endParaRPr lang="en-US" altLang="zh-CN" dirty="0" smtClean="0"/>
          </a:p>
        </p:txBody>
      </p:sp>
      <p:sp>
        <p:nvSpPr>
          <p:cNvPr id="4" name="矩形 3"/>
          <p:cNvSpPr/>
          <p:nvPr/>
        </p:nvSpPr>
        <p:spPr>
          <a:xfrm>
            <a:off x="517187" y="2380975"/>
            <a:ext cx="1113691" cy="615462"/>
          </a:xfrm>
          <a:prstGeom prst="rect">
            <a:avLst/>
          </a:prstGeom>
          <a:ln/>
          <a:effectLst>
            <a:outerShdw blurRad="50800" dist="38100" dir="2700000" algn="tl"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2800" dirty="0" smtClean="0">
                <a:ln w="0"/>
                <a:solidFill>
                  <a:schemeClr val="bg1"/>
                </a:solidFill>
                <a:effectLst>
                  <a:outerShdw blurRad="38100" dist="19050" dir="2700000" algn="tl" rotWithShape="0">
                    <a:schemeClr val="dk1">
                      <a:alpha val="40000"/>
                    </a:schemeClr>
                  </a:outerShdw>
                </a:effectLst>
              </a:rPr>
              <a:t>MDP</a:t>
            </a:r>
            <a:endParaRPr lang="zh-CN" altLang="en-US" sz="2800" dirty="0">
              <a:ln w="0"/>
              <a:solidFill>
                <a:schemeClr val="bg1"/>
              </a:solidFill>
              <a:effectLst>
                <a:outerShdw blurRad="38100" dist="19050" dir="2700000" algn="tl" rotWithShape="0">
                  <a:schemeClr val="dk1">
                    <a:alpha val="40000"/>
                  </a:schemeClr>
                </a:outerShdw>
              </a:effectLst>
            </a:endParaRPr>
          </a:p>
        </p:txBody>
      </p:sp>
      <p:sp>
        <p:nvSpPr>
          <p:cNvPr id="9" name="矩形 8"/>
          <p:cNvSpPr/>
          <p:nvPr/>
        </p:nvSpPr>
        <p:spPr>
          <a:xfrm>
            <a:off x="5524448" y="5842974"/>
            <a:ext cx="1113691" cy="615462"/>
          </a:xfrm>
          <a:prstGeom prst="rect">
            <a:avLst/>
          </a:prstGeom>
          <a:ln/>
          <a:effectLst>
            <a:outerShdw blurRad="50800" dist="38100" dir="2700000" algn="tl"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2800" dirty="0" smtClean="0">
                <a:ln w="0"/>
                <a:solidFill>
                  <a:schemeClr val="bg1"/>
                </a:solidFill>
                <a:effectLst>
                  <a:outerShdw blurRad="38100" dist="19050" dir="2700000" algn="tl" rotWithShape="0">
                    <a:schemeClr val="dk1">
                      <a:alpha val="40000"/>
                    </a:schemeClr>
                  </a:outerShdw>
                </a:effectLst>
              </a:rPr>
              <a:t>DDPG</a:t>
            </a:r>
            <a:endParaRPr lang="zh-CN" altLang="en-US" sz="2800" dirty="0">
              <a:ln w="0"/>
              <a:solidFill>
                <a:schemeClr val="bg1"/>
              </a:solidFill>
              <a:effectLst>
                <a:outerShdw blurRad="38100" dist="19050" dir="2700000" algn="tl" rotWithShape="0">
                  <a:schemeClr val="dk1">
                    <a:alpha val="40000"/>
                  </a:schemeClr>
                </a:outerShdw>
              </a:effectLst>
            </a:endParaRPr>
          </a:p>
        </p:txBody>
      </p:sp>
      <p:sp>
        <p:nvSpPr>
          <p:cNvPr id="10" name="矩形 9"/>
          <p:cNvSpPr/>
          <p:nvPr/>
        </p:nvSpPr>
        <p:spPr>
          <a:xfrm>
            <a:off x="5785031" y="4742167"/>
            <a:ext cx="1828800" cy="615462"/>
          </a:xfrm>
          <a:prstGeom prst="rect">
            <a:avLst/>
          </a:prstGeom>
          <a:ln/>
          <a:effectLst>
            <a:outerShdw blurRad="50800" dist="38100" dir="2700000" algn="tl"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2800" dirty="0" smtClean="0">
                <a:ln w="0"/>
                <a:solidFill>
                  <a:schemeClr val="bg1"/>
                </a:solidFill>
                <a:effectLst>
                  <a:outerShdw blurRad="38100" dist="19050" dir="2700000" algn="tl" rotWithShape="0">
                    <a:schemeClr val="dk1">
                      <a:alpha val="40000"/>
                    </a:schemeClr>
                  </a:outerShdw>
                </a:effectLst>
              </a:rPr>
              <a:t>Actor-Critic</a:t>
            </a:r>
            <a:endParaRPr lang="zh-CN" altLang="en-US" sz="2800" dirty="0">
              <a:ln w="0"/>
              <a:solidFill>
                <a:schemeClr val="bg1"/>
              </a:solidFill>
              <a:effectLst>
                <a:outerShdw blurRad="38100" dist="19050" dir="2700000" algn="tl" rotWithShape="0">
                  <a:schemeClr val="dk1">
                    <a:alpha val="40000"/>
                  </a:schemeClr>
                </a:outerShdw>
              </a:effectLst>
            </a:endParaRPr>
          </a:p>
        </p:txBody>
      </p:sp>
      <p:sp>
        <p:nvSpPr>
          <p:cNvPr id="11" name="矩形 10"/>
          <p:cNvSpPr/>
          <p:nvPr/>
        </p:nvSpPr>
        <p:spPr>
          <a:xfrm>
            <a:off x="6142586" y="3579859"/>
            <a:ext cx="1113691" cy="615462"/>
          </a:xfrm>
          <a:prstGeom prst="rect">
            <a:avLst/>
          </a:prstGeom>
          <a:ln/>
          <a:effectLst>
            <a:outerShdw blurRad="50800" dist="38100" dir="2700000" algn="tl"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2800" dirty="0" smtClean="0">
                <a:ln w="0"/>
                <a:solidFill>
                  <a:schemeClr val="bg1"/>
                </a:solidFill>
                <a:effectLst>
                  <a:outerShdw blurRad="38100" dist="19050" dir="2700000" algn="tl" rotWithShape="0">
                    <a:schemeClr val="dk1">
                      <a:alpha val="40000"/>
                    </a:schemeClr>
                  </a:outerShdw>
                </a:effectLst>
              </a:rPr>
              <a:t>PG</a:t>
            </a:r>
            <a:endParaRPr lang="zh-CN" altLang="en-US" sz="2800" dirty="0">
              <a:ln w="0"/>
              <a:solidFill>
                <a:schemeClr val="bg1"/>
              </a:solidFill>
              <a:effectLst>
                <a:outerShdw blurRad="38100" dist="19050" dir="2700000" algn="tl" rotWithShape="0">
                  <a:schemeClr val="dk1">
                    <a:alpha val="40000"/>
                  </a:schemeClr>
                </a:outerShdw>
              </a:effectLst>
            </a:endParaRPr>
          </a:p>
        </p:txBody>
      </p:sp>
      <p:sp>
        <p:nvSpPr>
          <p:cNvPr id="12" name="矩形 11"/>
          <p:cNvSpPr/>
          <p:nvPr/>
        </p:nvSpPr>
        <p:spPr>
          <a:xfrm>
            <a:off x="6142586" y="2372697"/>
            <a:ext cx="1113691" cy="615462"/>
          </a:xfrm>
          <a:prstGeom prst="rect">
            <a:avLst/>
          </a:prstGeom>
          <a:ln/>
          <a:effectLst>
            <a:outerShdw blurRad="50800" dist="38100" dir="2700000" algn="tl"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2800" dirty="0" smtClean="0">
                <a:ln w="0"/>
                <a:solidFill>
                  <a:schemeClr val="bg1"/>
                </a:solidFill>
                <a:effectLst>
                  <a:outerShdw blurRad="38100" dist="19050" dir="2700000" algn="tl" rotWithShape="0">
                    <a:schemeClr val="dk1">
                      <a:alpha val="40000"/>
                    </a:schemeClr>
                  </a:outerShdw>
                </a:effectLst>
              </a:rPr>
              <a:t>TD</a:t>
            </a:r>
            <a:endParaRPr lang="zh-CN" altLang="en-US" sz="2800" dirty="0">
              <a:ln w="0"/>
              <a:solidFill>
                <a:schemeClr val="bg1"/>
              </a:solidFill>
              <a:effectLst>
                <a:outerShdw blurRad="38100" dist="19050" dir="2700000" algn="tl" rotWithShape="0">
                  <a:schemeClr val="dk1">
                    <a:alpha val="40000"/>
                  </a:schemeClr>
                </a:outerShdw>
              </a:effectLst>
            </a:endParaRPr>
          </a:p>
        </p:txBody>
      </p:sp>
      <p:sp>
        <p:nvSpPr>
          <p:cNvPr id="13" name="矩形 12"/>
          <p:cNvSpPr/>
          <p:nvPr/>
        </p:nvSpPr>
        <p:spPr>
          <a:xfrm>
            <a:off x="4228303" y="2380975"/>
            <a:ext cx="1113691" cy="615462"/>
          </a:xfrm>
          <a:prstGeom prst="rect">
            <a:avLst/>
          </a:prstGeom>
          <a:ln/>
          <a:effectLst>
            <a:outerShdw blurRad="50800" dist="38100" dir="2700000" algn="tl"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2800" dirty="0" smtClean="0">
                <a:ln w="0"/>
                <a:solidFill>
                  <a:schemeClr val="bg1"/>
                </a:solidFill>
                <a:effectLst>
                  <a:outerShdw blurRad="38100" dist="19050" dir="2700000" algn="tl" rotWithShape="0">
                    <a:schemeClr val="dk1">
                      <a:alpha val="40000"/>
                    </a:schemeClr>
                  </a:outerShdw>
                </a:effectLst>
              </a:rPr>
              <a:t>MC</a:t>
            </a:r>
            <a:endParaRPr lang="zh-CN" altLang="en-US" sz="2800" dirty="0">
              <a:ln w="0"/>
              <a:solidFill>
                <a:schemeClr val="bg1"/>
              </a:solidFill>
              <a:effectLst>
                <a:outerShdw blurRad="38100" dist="19050" dir="2700000" algn="tl" rotWithShape="0">
                  <a:schemeClr val="dk1">
                    <a:alpha val="40000"/>
                  </a:schemeClr>
                </a:outerShdw>
              </a:effectLst>
            </a:endParaRPr>
          </a:p>
        </p:txBody>
      </p:sp>
      <p:sp>
        <p:nvSpPr>
          <p:cNvPr id="14" name="矩形 13"/>
          <p:cNvSpPr/>
          <p:nvPr/>
        </p:nvSpPr>
        <p:spPr>
          <a:xfrm>
            <a:off x="2438855" y="2387519"/>
            <a:ext cx="1113691" cy="615462"/>
          </a:xfrm>
          <a:prstGeom prst="rect">
            <a:avLst/>
          </a:prstGeom>
          <a:ln/>
          <a:effectLst>
            <a:outerShdw blurRad="50800" dist="38100" dir="2700000" algn="tl"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2800" dirty="0" smtClean="0">
                <a:ln w="0"/>
                <a:solidFill>
                  <a:schemeClr val="bg1"/>
                </a:solidFill>
                <a:effectLst>
                  <a:outerShdw blurRad="38100" dist="19050" dir="2700000" algn="tl" rotWithShape="0">
                    <a:schemeClr val="dk1">
                      <a:alpha val="40000"/>
                    </a:schemeClr>
                  </a:outerShdw>
                </a:effectLst>
              </a:rPr>
              <a:t>DP</a:t>
            </a:r>
            <a:endParaRPr lang="zh-CN" altLang="en-US" sz="2800" dirty="0">
              <a:ln w="0"/>
              <a:solidFill>
                <a:schemeClr val="bg1"/>
              </a:solidFill>
              <a:effectLst>
                <a:outerShdw blurRad="38100" dist="19050" dir="2700000" algn="tl" rotWithShape="0">
                  <a:schemeClr val="dk1">
                    <a:alpha val="40000"/>
                  </a:schemeClr>
                </a:outerShdw>
              </a:effectLst>
            </a:endParaRPr>
          </a:p>
        </p:txBody>
      </p:sp>
      <p:sp>
        <p:nvSpPr>
          <p:cNvPr id="15" name="矩形 14"/>
          <p:cNvSpPr/>
          <p:nvPr/>
        </p:nvSpPr>
        <p:spPr>
          <a:xfrm>
            <a:off x="7050293" y="5920609"/>
            <a:ext cx="1113691" cy="615462"/>
          </a:xfrm>
          <a:prstGeom prst="rect">
            <a:avLst/>
          </a:prstGeom>
          <a:ln/>
          <a:effectLst>
            <a:outerShdw blurRad="50800" dist="38100" dir="2700000" algn="tl"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2800" dirty="0" smtClean="0">
                <a:ln w="0"/>
                <a:solidFill>
                  <a:schemeClr val="bg1"/>
                </a:solidFill>
                <a:effectLst>
                  <a:outerShdw blurRad="38100" dist="19050" dir="2700000" algn="tl" rotWithShape="0">
                    <a:schemeClr val="dk1">
                      <a:alpha val="40000"/>
                    </a:schemeClr>
                  </a:outerShdw>
                </a:effectLst>
              </a:rPr>
              <a:t>A3C</a:t>
            </a:r>
            <a:endParaRPr lang="zh-CN" altLang="en-US" sz="2800" dirty="0">
              <a:ln w="0"/>
              <a:solidFill>
                <a:schemeClr val="bg1"/>
              </a:solidFill>
              <a:effectLst>
                <a:outerShdw blurRad="38100" dist="19050" dir="2700000" algn="tl" rotWithShape="0">
                  <a:schemeClr val="dk1">
                    <a:alpha val="40000"/>
                  </a:schemeClr>
                </a:outerShdw>
              </a:effectLst>
            </a:endParaRPr>
          </a:p>
        </p:txBody>
      </p:sp>
      <p:cxnSp>
        <p:nvCxnSpPr>
          <p:cNvPr id="17" name="直接箭头连接符 16"/>
          <p:cNvCxnSpPr>
            <a:stCxn id="4" idx="3"/>
            <a:endCxn id="14" idx="1"/>
          </p:cNvCxnSpPr>
          <p:nvPr/>
        </p:nvCxnSpPr>
        <p:spPr>
          <a:xfrm>
            <a:off x="1630878" y="2688706"/>
            <a:ext cx="807977" cy="6544"/>
          </a:xfrm>
          <a:prstGeom prst="straightConnector1">
            <a:avLst/>
          </a:prstGeom>
          <a:ln w="25400">
            <a:tailEnd type="triangle"/>
          </a:ln>
        </p:spPr>
        <p:style>
          <a:lnRef idx="3">
            <a:schemeClr val="accent5"/>
          </a:lnRef>
          <a:fillRef idx="0">
            <a:schemeClr val="accent5"/>
          </a:fillRef>
          <a:effectRef idx="2">
            <a:schemeClr val="accent5"/>
          </a:effectRef>
          <a:fontRef idx="minor">
            <a:schemeClr val="tx1"/>
          </a:fontRef>
        </p:style>
      </p:cxnSp>
      <p:cxnSp>
        <p:nvCxnSpPr>
          <p:cNvPr id="18" name="直接箭头连接符 17"/>
          <p:cNvCxnSpPr>
            <a:stCxn id="12" idx="2"/>
            <a:endCxn id="11" idx="0"/>
          </p:cNvCxnSpPr>
          <p:nvPr/>
        </p:nvCxnSpPr>
        <p:spPr>
          <a:xfrm>
            <a:off x="6699432" y="2988159"/>
            <a:ext cx="0" cy="591700"/>
          </a:xfrm>
          <a:prstGeom prst="straightConnector1">
            <a:avLst/>
          </a:prstGeom>
          <a:ln w="25400">
            <a:tailEnd type="triangle"/>
          </a:ln>
        </p:spPr>
        <p:style>
          <a:lnRef idx="3">
            <a:schemeClr val="accent5"/>
          </a:lnRef>
          <a:fillRef idx="0">
            <a:schemeClr val="accent5"/>
          </a:fillRef>
          <a:effectRef idx="2">
            <a:schemeClr val="accent5"/>
          </a:effectRef>
          <a:fontRef idx="minor">
            <a:schemeClr val="tx1"/>
          </a:fontRef>
        </p:style>
      </p:cxnSp>
      <p:cxnSp>
        <p:nvCxnSpPr>
          <p:cNvPr id="19" name="直接箭头连接符 18"/>
          <p:cNvCxnSpPr>
            <a:stCxn id="14" idx="3"/>
            <a:endCxn id="13" idx="1"/>
          </p:cNvCxnSpPr>
          <p:nvPr/>
        </p:nvCxnSpPr>
        <p:spPr>
          <a:xfrm flipV="1">
            <a:off x="3552546" y="2688706"/>
            <a:ext cx="675757" cy="6544"/>
          </a:xfrm>
          <a:prstGeom prst="straightConnector1">
            <a:avLst/>
          </a:prstGeom>
          <a:ln w="25400">
            <a:tailEnd type="triangle"/>
          </a:ln>
        </p:spPr>
        <p:style>
          <a:lnRef idx="3">
            <a:schemeClr val="accent5"/>
          </a:lnRef>
          <a:fillRef idx="0">
            <a:schemeClr val="accent5"/>
          </a:fillRef>
          <a:effectRef idx="2">
            <a:schemeClr val="accent5"/>
          </a:effectRef>
          <a:fontRef idx="minor">
            <a:schemeClr val="tx1"/>
          </a:fontRef>
        </p:style>
      </p:cxnSp>
      <p:cxnSp>
        <p:nvCxnSpPr>
          <p:cNvPr id="20" name="直接箭头连接符 19"/>
          <p:cNvCxnSpPr>
            <a:stCxn id="13" idx="3"/>
            <a:endCxn id="12" idx="1"/>
          </p:cNvCxnSpPr>
          <p:nvPr/>
        </p:nvCxnSpPr>
        <p:spPr>
          <a:xfrm flipV="1">
            <a:off x="5341994" y="2680428"/>
            <a:ext cx="800592" cy="8278"/>
          </a:xfrm>
          <a:prstGeom prst="straightConnector1">
            <a:avLst/>
          </a:prstGeom>
          <a:ln w="25400">
            <a:tailEnd type="triangle"/>
          </a:ln>
        </p:spPr>
        <p:style>
          <a:lnRef idx="3">
            <a:schemeClr val="accent5"/>
          </a:lnRef>
          <a:fillRef idx="0">
            <a:schemeClr val="accent5"/>
          </a:fillRef>
          <a:effectRef idx="2">
            <a:schemeClr val="accent5"/>
          </a:effectRef>
          <a:fontRef idx="minor">
            <a:schemeClr val="tx1"/>
          </a:fontRef>
        </p:style>
      </p:cxnSp>
      <p:cxnSp>
        <p:nvCxnSpPr>
          <p:cNvPr id="21" name="直接箭头连接符 20"/>
          <p:cNvCxnSpPr>
            <a:stCxn id="11" idx="2"/>
            <a:endCxn id="10" idx="0"/>
          </p:cNvCxnSpPr>
          <p:nvPr/>
        </p:nvCxnSpPr>
        <p:spPr>
          <a:xfrm flipH="1">
            <a:off x="6699431" y="4195321"/>
            <a:ext cx="1" cy="546846"/>
          </a:xfrm>
          <a:prstGeom prst="straightConnector1">
            <a:avLst/>
          </a:prstGeom>
          <a:ln w="25400">
            <a:tailEnd type="triangle"/>
          </a:ln>
        </p:spPr>
        <p:style>
          <a:lnRef idx="3">
            <a:schemeClr val="accent5"/>
          </a:lnRef>
          <a:fillRef idx="0">
            <a:schemeClr val="accent5"/>
          </a:fillRef>
          <a:effectRef idx="2">
            <a:schemeClr val="accent5"/>
          </a:effectRef>
          <a:fontRef idx="minor">
            <a:schemeClr val="tx1"/>
          </a:fontRef>
        </p:style>
      </p:cxnSp>
      <p:cxnSp>
        <p:nvCxnSpPr>
          <p:cNvPr id="22" name="直接箭头连接符 21"/>
          <p:cNvCxnSpPr>
            <a:stCxn id="10" idx="2"/>
            <a:endCxn id="9" idx="0"/>
          </p:cNvCxnSpPr>
          <p:nvPr/>
        </p:nvCxnSpPr>
        <p:spPr>
          <a:xfrm flipH="1">
            <a:off x="6081294" y="5357629"/>
            <a:ext cx="618137" cy="485345"/>
          </a:xfrm>
          <a:prstGeom prst="straightConnector1">
            <a:avLst/>
          </a:prstGeom>
          <a:ln w="25400">
            <a:tailEnd type="triangle"/>
          </a:ln>
        </p:spPr>
        <p:style>
          <a:lnRef idx="3">
            <a:schemeClr val="accent5"/>
          </a:lnRef>
          <a:fillRef idx="0">
            <a:schemeClr val="accent5"/>
          </a:fillRef>
          <a:effectRef idx="2">
            <a:schemeClr val="accent5"/>
          </a:effectRef>
          <a:fontRef idx="minor">
            <a:schemeClr val="tx1"/>
          </a:fontRef>
        </p:style>
      </p:cxnSp>
      <p:cxnSp>
        <p:nvCxnSpPr>
          <p:cNvPr id="46" name="直接箭头连接符 45"/>
          <p:cNvCxnSpPr>
            <a:stCxn id="10" idx="2"/>
            <a:endCxn id="15" idx="0"/>
          </p:cNvCxnSpPr>
          <p:nvPr/>
        </p:nvCxnSpPr>
        <p:spPr>
          <a:xfrm>
            <a:off x="6699431" y="5357629"/>
            <a:ext cx="907708" cy="562980"/>
          </a:xfrm>
          <a:prstGeom prst="straightConnector1">
            <a:avLst/>
          </a:prstGeom>
          <a:ln w="25400">
            <a:tailEnd type="triangle"/>
          </a:ln>
        </p:spPr>
        <p:style>
          <a:lnRef idx="3">
            <a:schemeClr val="accent5"/>
          </a:lnRef>
          <a:fillRef idx="0">
            <a:schemeClr val="accent5"/>
          </a:fillRef>
          <a:effectRef idx="2">
            <a:schemeClr val="accent5"/>
          </a:effectRef>
          <a:fontRef idx="minor">
            <a:schemeClr val="tx1"/>
          </a:fontRef>
        </p:style>
      </p:cxnSp>
      <p:sp>
        <p:nvSpPr>
          <p:cNvPr id="50" name="左大括号 49"/>
          <p:cNvSpPr/>
          <p:nvPr/>
        </p:nvSpPr>
        <p:spPr>
          <a:xfrm>
            <a:off x="7402266" y="1690688"/>
            <a:ext cx="423130" cy="1782086"/>
          </a:xfrm>
          <a:prstGeom prst="leftBrace">
            <a:avLst>
              <a:gd name="adj1" fmla="val 22308"/>
              <a:gd name="adj2" fmla="val 50000"/>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6" name="矩形 65"/>
          <p:cNvSpPr/>
          <p:nvPr/>
        </p:nvSpPr>
        <p:spPr>
          <a:xfrm>
            <a:off x="7824529" y="1758349"/>
            <a:ext cx="1394085" cy="615462"/>
          </a:xfrm>
          <a:prstGeom prst="rect">
            <a:avLst/>
          </a:prstGeom>
          <a:ln/>
          <a:effectLst>
            <a:outerShdw blurRad="50800" dist="38100" dir="2700000" algn="tl"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2800" dirty="0" smtClean="0">
                <a:ln w="0"/>
                <a:solidFill>
                  <a:schemeClr val="bg1"/>
                </a:solidFill>
                <a:effectLst>
                  <a:outerShdw blurRad="38100" dist="19050" dir="2700000" algn="tl" rotWithShape="0">
                    <a:schemeClr val="dk1">
                      <a:alpha val="40000"/>
                    </a:schemeClr>
                  </a:outerShdw>
                </a:effectLst>
              </a:rPr>
              <a:t>Off-line</a:t>
            </a:r>
            <a:endParaRPr lang="zh-CN" altLang="en-US" sz="2800" dirty="0">
              <a:ln w="0"/>
              <a:solidFill>
                <a:schemeClr val="bg1"/>
              </a:solidFill>
              <a:effectLst>
                <a:outerShdw blurRad="38100" dist="19050" dir="2700000" algn="tl" rotWithShape="0">
                  <a:schemeClr val="dk1">
                    <a:alpha val="40000"/>
                  </a:schemeClr>
                </a:outerShdw>
              </a:effectLst>
            </a:endParaRPr>
          </a:p>
        </p:txBody>
      </p:sp>
      <p:sp>
        <p:nvSpPr>
          <p:cNvPr id="67" name="矩形 66"/>
          <p:cNvSpPr/>
          <p:nvPr/>
        </p:nvSpPr>
        <p:spPr>
          <a:xfrm>
            <a:off x="7797785" y="2756400"/>
            <a:ext cx="1388139" cy="615462"/>
          </a:xfrm>
          <a:prstGeom prst="rect">
            <a:avLst/>
          </a:prstGeom>
          <a:ln/>
          <a:effectLst>
            <a:outerShdw blurRad="50800" dist="38100" dir="2700000" algn="tl"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2800" dirty="0" smtClean="0">
                <a:ln w="0"/>
                <a:solidFill>
                  <a:schemeClr val="bg1"/>
                </a:solidFill>
                <a:effectLst>
                  <a:outerShdw blurRad="38100" dist="19050" dir="2700000" algn="tl" rotWithShape="0">
                    <a:schemeClr val="dk1">
                      <a:alpha val="40000"/>
                    </a:schemeClr>
                  </a:outerShdw>
                </a:effectLst>
              </a:rPr>
              <a:t>On-line</a:t>
            </a:r>
            <a:endParaRPr lang="zh-CN" altLang="en-US" sz="2800" dirty="0">
              <a:ln w="0"/>
              <a:solidFill>
                <a:schemeClr val="bg1"/>
              </a:solidFill>
              <a:effectLst>
                <a:outerShdw blurRad="38100" dist="19050" dir="2700000" algn="tl" rotWithShape="0">
                  <a:schemeClr val="dk1">
                    <a:alpha val="40000"/>
                  </a:schemeClr>
                </a:outerShdw>
              </a:effectLst>
            </a:endParaRPr>
          </a:p>
        </p:txBody>
      </p:sp>
      <p:sp>
        <p:nvSpPr>
          <p:cNvPr id="68" name="矩形 67"/>
          <p:cNvSpPr/>
          <p:nvPr/>
        </p:nvSpPr>
        <p:spPr>
          <a:xfrm>
            <a:off x="7501893" y="904067"/>
            <a:ext cx="2039353" cy="615462"/>
          </a:xfrm>
          <a:prstGeom prst="rect">
            <a:avLst/>
          </a:prstGeom>
          <a:ln/>
          <a:effectLst>
            <a:outerShdw blurRad="50800" dist="38100" dir="2700000" algn="tl"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2800" dirty="0" smtClean="0">
                <a:ln w="0"/>
                <a:solidFill>
                  <a:schemeClr val="bg1"/>
                </a:solidFill>
                <a:effectLst>
                  <a:outerShdw blurRad="38100" dist="19050" dir="2700000" algn="tl" rotWithShape="0">
                    <a:schemeClr val="dk1">
                      <a:alpha val="40000"/>
                    </a:schemeClr>
                  </a:outerShdw>
                </a:effectLst>
              </a:rPr>
              <a:t>Q-Learning</a:t>
            </a:r>
            <a:endParaRPr lang="zh-CN" altLang="en-US" sz="2800" dirty="0">
              <a:ln w="0"/>
              <a:solidFill>
                <a:schemeClr val="bg1"/>
              </a:solidFill>
              <a:effectLst>
                <a:outerShdw blurRad="38100" dist="19050" dir="2700000" algn="tl" rotWithShape="0">
                  <a:schemeClr val="dk1">
                    <a:alpha val="40000"/>
                  </a:schemeClr>
                </a:outerShdw>
              </a:effectLst>
            </a:endParaRPr>
          </a:p>
        </p:txBody>
      </p:sp>
      <p:sp>
        <p:nvSpPr>
          <p:cNvPr id="69" name="矩形 68"/>
          <p:cNvSpPr/>
          <p:nvPr/>
        </p:nvSpPr>
        <p:spPr>
          <a:xfrm>
            <a:off x="7791839" y="3731388"/>
            <a:ext cx="1394085" cy="615462"/>
          </a:xfrm>
          <a:prstGeom prst="rect">
            <a:avLst/>
          </a:prstGeom>
          <a:ln/>
          <a:effectLst>
            <a:outerShdw blurRad="50800" dist="38100" dir="2700000" algn="tl"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2800" dirty="0" smtClean="0">
                <a:ln w="0"/>
                <a:solidFill>
                  <a:schemeClr val="bg1"/>
                </a:solidFill>
                <a:effectLst>
                  <a:outerShdw blurRad="38100" dist="19050" dir="2700000" algn="tl" rotWithShape="0">
                    <a:schemeClr val="dk1">
                      <a:alpha val="40000"/>
                    </a:schemeClr>
                  </a:outerShdw>
                </a:effectLst>
              </a:rPr>
              <a:t>SARSA</a:t>
            </a:r>
            <a:endParaRPr lang="zh-CN" altLang="en-US" sz="2800" dirty="0">
              <a:ln w="0"/>
              <a:solidFill>
                <a:schemeClr val="bg1"/>
              </a:solidFill>
              <a:effectLst>
                <a:outerShdw blurRad="38100" dist="19050" dir="2700000" algn="tl" rotWithShape="0">
                  <a:schemeClr val="dk1">
                    <a:alpha val="40000"/>
                  </a:schemeClr>
                </a:outerShdw>
              </a:effectLst>
            </a:endParaRPr>
          </a:p>
        </p:txBody>
      </p:sp>
      <p:cxnSp>
        <p:nvCxnSpPr>
          <p:cNvPr id="70" name="直接箭头连接符 69"/>
          <p:cNvCxnSpPr>
            <a:stCxn id="66" idx="0"/>
            <a:endCxn id="68" idx="2"/>
          </p:cNvCxnSpPr>
          <p:nvPr/>
        </p:nvCxnSpPr>
        <p:spPr>
          <a:xfrm flipH="1" flipV="1">
            <a:off x="8521570" y="1519529"/>
            <a:ext cx="2" cy="238820"/>
          </a:xfrm>
          <a:prstGeom prst="straightConnector1">
            <a:avLst/>
          </a:prstGeom>
          <a:ln w="25400">
            <a:tailEnd type="triangle"/>
          </a:ln>
        </p:spPr>
        <p:style>
          <a:lnRef idx="3">
            <a:schemeClr val="accent5"/>
          </a:lnRef>
          <a:fillRef idx="0">
            <a:schemeClr val="accent5"/>
          </a:fillRef>
          <a:effectRef idx="2">
            <a:schemeClr val="accent5"/>
          </a:effectRef>
          <a:fontRef idx="minor">
            <a:schemeClr val="tx1"/>
          </a:fontRef>
        </p:style>
      </p:cxnSp>
      <p:cxnSp>
        <p:nvCxnSpPr>
          <p:cNvPr id="74" name="直接箭头连接符 73"/>
          <p:cNvCxnSpPr>
            <a:stCxn id="67" idx="2"/>
            <a:endCxn id="69" idx="0"/>
          </p:cNvCxnSpPr>
          <p:nvPr/>
        </p:nvCxnSpPr>
        <p:spPr>
          <a:xfrm flipH="1">
            <a:off x="8488882" y="3371862"/>
            <a:ext cx="2973" cy="359526"/>
          </a:xfrm>
          <a:prstGeom prst="straightConnector1">
            <a:avLst/>
          </a:prstGeom>
          <a:ln w="25400">
            <a:tailEnd type="triangle"/>
          </a:ln>
        </p:spPr>
        <p:style>
          <a:lnRef idx="3">
            <a:schemeClr val="accent5"/>
          </a:lnRef>
          <a:fillRef idx="0">
            <a:schemeClr val="accent5"/>
          </a:fillRef>
          <a:effectRef idx="2">
            <a:schemeClr val="accent5"/>
          </a:effectRef>
          <a:fontRef idx="minor">
            <a:schemeClr val="tx1"/>
          </a:fontRef>
        </p:style>
      </p:cxnSp>
      <p:sp>
        <p:nvSpPr>
          <p:cNvPr id="96" name="矩形 95"/>
          <p:cNvSpPr/>
          <p:nvPr/>
        </p:nvSpPr>
        <p:spPr>
          <a:xfrm>
            <a:off x="9739897" y="904067"/>
            <a:ext cx="1073301" cy="615462"/>
          </a:xfrm>
          <a:prstGeom prst="rect">
            <a:avLst/>
          </a:prstGeom>
          <a:ln/>
          <a:effectLst>
            <a:outerShdw blurRad="50800" dist="38100" dir="2700000" algn="tl"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2800" dirty="0" smtClean="0">
                <a:ln w="0"/>
                <a:solidFill>
                  <a:schemeClr val="bg1"/>
                </a:solidFill>
                <a:effectLst>
                  <a:outerShdw blurRad="38100" dist="19050" dir="2700000" algn="tl" rotWithShape="0">
                    <a:schemeClr val="dk1">
                      <a:alpha val="40000"/>
                    </a:schemeClr>
                  </a:outerShdw>
                </a:effectLst>
              </a:rPr>
              <a:t>DQN</a:t>
            </a:r>
            <a:endParaRPr lang="zh-CN" altLang="en-US" sz="2800" dirty="0">
              <a:ln w="0"/>
              <a:solidFill>
                <a:schemeClr val="bg1"/>
              </a:solidFill>
              <a:effectLst>
                <a:outerShdw blurRad="38100" dist="19050" dir="2700000" algn="tl" rotWithShape="0">
                  <a:schemeClr val="dk1">
                    <a:alpha val="40000"/>
                  </a:schemeClr>
                </a:outerShdw>
              </a:effectLst>
            </a:endParaRPr>
          </a:p>
        </p:txBody>
      </p:sp>
      <p:cxnSp>
        <p:nvCxnSpPr>
          <p:cNvPr id="97" name="直接箭头连接符 96"/>
          <p:cNvCxnSpPr>
            <a:stCxn id="68" idx="3"/>
            <a:endCxn id="96" idx="1"/>
          </p:cNvCxnSpPr>
          <p:nvPr/>
        </p:nvCxnSpPr>
        <p:spPr>
          <a:xfrm>
            <a:off x="9541246" y="1211798"/>
            <a:ext cx="198651" cy="0"/>
          </a:xfrm>
          <a:prstGeom prst="straightConnector1">
            <a:avLst/>
          </a:prstGeom>
          <a:ln w="25400">
            <a:tailEnd type="triangle"/>
          </a:ln>
        </p:spPr>
        <p:style>
          <a:lnRef idx="3">
            <a:schemeClr val="accent5"/>
          </a:lnRef>
          <a:fillRef idx="0">
            <a:schemeClr val="accent5"/>
          </a:fillRef>
          <a:effectRef idx="2">
            <a:schemeClr val="accent5"/>
          </a:effectRef>
          <a:fontRef idx="minor">
            <a:schemeClr val="tx1"/>
          </a:fontRef>
        </p:style>
      </p:cxnSp>
      <p:sp>
        <p:nvSpPr>
          <p:cNvPr id="101" name="左大括号 100"/>
          <p:cNvSpPr/>
          <p:nvPr/>
        </p:nvSpPr>
        <p:spPr>
          <a:xfrm>
            <a:off x="10813198" y="320755"/>
            <a:ext cx="315985" cy="1782086"/>
          </a:xfrm>
          <a:prstGeom prst="leftBrace">
            <a:avLst>
              <a:gd name="adj1" fmla="val 22308"/>
              <a:gd name="adj2" fmla="val 50000"/>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2" name="文本框 101"/>
          <p:cNvSpPr txBox="1"/>
          <p:nvPr/>
        </p:nvSpPr>
        <p:spPr>
          <a:xfrm>
            <a:off x="10971190" y="365125"/>
            <a:ext cx="1344572" cy="369332"/>
          </a:xfrm>
          <a:prstGeom prst="rect">
            <a:avLst/>
          </a:prstGeom>
          <a:noFill/>
        </p:spPr>
        <p:txBody>
          <a:bodyPr wrap="square" rtlCol="0">
            <a:spAutoFit/>
          </a:bodyPr>
          <a:lstStyle/>
          <a:p>
            <a:r>
              <a:rPr lang="en-US" altLang="zh-CN" dirty="0" smtClean="0"/>
              <a:t>Nature DQN </a:t>
            </a:r>
            <a:endParaRPr lang="zh-CN" altLang="en-US" dirty="0"/>
          </a:p>
        </p:txBody>
      </p:sp>
      <p:sp>
        <p:nvSpPr>
          <p:cNvPr id="103" name="文本框 102"/>
          <p:cNvSpPr txBox="1"/>
          <p:nvPr/>
        </p:nvSpPr>
        <p:spPr>
          <a:xfrm>
            <a:off x="11042958" y="836082"/>
            <a:ext cx="819078" cy="369332"/>
          </a:xfrm>
          <a:prstGeom prst="rect">
            <a:avLst/>
          </a:prstGeom>
          <a:noFill/>
        </p:spPr>
        <p:txBody>
          <a:bodyPr wrap="square" rtlCol="0">
            <a:spAutoFit/>
          </a:bodyPr>
          <a:lstStyle/>
          <a:p>
            <a:r>
              <a:rPr lang="en-US" altLang="zh-CN" dirty="0" smtClean="0"/>
              <a:t>DDQN </a:t>
            </a:r>
            <a:endParaRPr lang="zh-CN" altLang="en-US" dirty="0"/>
          </a:p>
        </p:txBody>
      </p:sp>
      <p:sp>
        <p:nvSpPr>
          <p:cNvPr id="104" name="文本框 103"/>
          <p:cNvSpPr txBox="1"/>
          <p:nvPr/>
        </p:nvSpPr>
        <p:spPr>
          <a:xfrm>
            <a:off x="11087169" y="1211798"/>
            <a:ext cx="1327090" cy="923330"/>
          </a:xfrm>
          <a:prstGeom prst="rect">
            <a:avLst/>
          </a:prstGeom>
          <a:noFill/>
        </p:spPr>
        <p:txBody>
          <a:bodyPr wrap="square" rtlCol="0">
            <a:spAutoFit/>
          </a:bodyPr>
          <a:lstStyle/>
          <a:p>
            <a:r>
              <a:rPr lang="en-US" altLang="zh-CN" dirty="0" smtClean="0"/>
              <a:t>Dueling DQN </a:t>
            </a:r>
          </a:p>
          <a:p>
            <a:r>
              <a:rPr lang="en-US" altLang="zh-CN" dirty="0" smtClean="0"/>
              <a:t>……</a:t>
            </a:r>
            <a:endParaRPr lang="zh-CN" altLang="en-US" dirty="0"/>
          </a:p>
        </p:txBody>
      </p:sp>
      <p:sp>
        <p:nvSpPr>
          <p:cNvPr id="107" name="文本框 106"/>
          <p:cNvSpPr txBox="1"/>
          <p:nvPr/>
        </p:nvSpPr>
        <p:spPr>
          <a:xfrm>
            <a:off x="520357" y="3103543"/>
            <a:ext cx="1150956" cy="923330"/>
          </a:xfrm>
          <a:prstGeom prst="rect">
            <a:avLst/>
          </a:prstGeom>
          <a:noFill/>
        </p:spPr>
        <p:txBody>
          <a:bodyPr wrap="none" rtlCol="0">
            <a:spAutoFit/>
          </a:bodyPr>
          <a:lstStyle/>
          <a:p>
            <a:r>
              <a:rPr lang="en-US" altLang="zh-CN" dirty="0">
                <a:solidFill>
                  <a:srgbClr val="E2AC00"/>
                </a:solidFill>
              </a:rPr>
              <a:t>Simplify </a:t>
            </a:r>
            <a:endParaRPr lang="en-US" altLang="zh-CN" dirty="0" smtClean="0">
              <a:solidFill>
                <a:srgbClr val="E2AC00"/>
              </a:solidFill>
            </a:endParaRPr>
          </a:p>
          <a:p>
            <a:r>
              <a:rPr lang="en-US" altLang="zh-CN" dirty="0" smtClean="0">
                <a:solidFill>
                  <a:srgbClr val="E2AC00"/>
                </a:solidFill>
              </a:rPr>
              <a:t>real-world</a:t>
            </a:r>
          </a:p>
          <a:p>
            <a:r>
              <a:rPr lang="en-US" altLang="zh-CN" dirty="0" smtClean="0">
                <a:solidFill>
                  <a:srgbClr val="E2AC00"/>
                </a:solidFill>
              </a:rPr>
              <a:t>problems</a:t>
            </a:r>
            <a:endParaRPr lang="zh-CN" altLang="en-US" dirty="0">
              <a:solidFill>
                <a:srgbClr val="E2AC00"/>
              </a:solidFill>
            </a:endParaRPr>
          </a:p>
        </p:txBody>
      </p:sp>
      <p:sp>
        <p:nvSpPr>
          <p:cNvPr id="108" name="文本框 107"/>
          <p:cNvSpPr txBox="1"/>
          <p:nvPr/>
        </p:nvSpPr>
        <p:spPr>
          <a:xfrm>
            <a:off x="2444550" y="3064131"/>
            <a:ext cx="1298432" cy="646331"/>
          </a:xfrm>
          <a:prstGeom prst="rect">
            <a:avLst/>
          </a:prstGeom>
          <a:noFill/>
        </p:spPr>
        <p:txBody>
          <a:bodyPr wrap="none" rtlCol="0">
            <a:spAutoFit/>
          </a:bodyPr>
          <a:lstStyle/>
          <a:p>
            <a:r>
              <a:rPr lang="en-US" altLang="zh-CN" dirty="0" smtClean="0">
                <a:solidFill>
                  <a:srgbClr val="E2AC00"/>
                </a:solidFill>
              </a:rPr>
              <a:t>Recursive</a:t>
            </a:r>
          </a:p>
          <a:p>
            <a:r>
              <a:rPr lang="en-US" altLang="zh-CN" dirty="0" smtClean="0">
                <a:solidFill>
                  <a:srgbClr val="E2AC00"/>
                </a:solidFill>
              </a:rPr>
              <a:t>relationship</a:t>
            </a:r>
            <a:endParaRPr lang="zh-CN" altLang="en-US" dirty="0">
              <a:solidFill>
                <a:srgbClr val="E2AC00"/>
              </a:solidFill>
            </a:endParaRPr>
          </a:p>
        </p:txBody>
      </p:sp>
      <p:sp>
        <p:nvSpPr>
          <p:cNvPr id="109" name="文本框 108"/>
          <p:cNvSpPr txBox="1"/>
          <p:nvPr/>
        </p:nvSpPr>
        <p:spPr>
          <a:xfrm>
            <a:off x="4040680" y="1810882"/>
            <a:ext cx="1596527" cy="646331"/>
          </a:xfrm>
          <a:prstGeom prst="rect">
            <a:avLst/>
          </a:prstGeom>
          <a:noFill/>
        </p:spPr>
        <p:txBody>
          <a:bodyPr wrap="none" rtlCol="0">
            <a:spAutoFit/>
          </a:bodyPr>
          <a:lstStyle/>
          <a:p>
            <a:r>
              <a:rPr lang="en-US" altLang="zh-CN" dirty="0">
                <a:solidFill>
                  <a:srgbClr val="E2AC00"/>
                </a:solidFill>
              </a:rPr>
              <a:t>Complete </a:t>
            </a:r>
            <a:endParaRPr lang="en-US" altLang="zh-CN" dirty="0" smtClean="0">
              <a:solidFill>
                <a:srgbClr val="E2AC00"/>
              </a:solidFill>
            </a:endParaRPr>
          </a:p>
          <a:p>
            <a:r>
              <a:rPr lang="en-US" altLang="zh-CN" dirty="0" smtClean="0">
                <a:solidFill>
                  <a:srgbClr val="E2AC00"/>
                </a:solidFill>
              </a:rPr>
              <a:t>state </a:t>
            </a:r>
            <a:r>
              <a:rPr lang="en-US" altLang="zh-CN" dirty="0">
                <a:solidFill>
                  <a:srgbClr val="E2AC00"/>
                </a:solidFill>
              </a:rPr>
              <a:t>sequence</a:t>
            </a:r>
            <a:endParaRPr lang="zh-CN" altLang="en-US" dirty="0">
              <a:solidFill>
                <a:srgbClr val="E2AC00"/>
              </a:solidFill>
            </a:endParaRPr>
          </a:p>
        </p:txBody>
      </p:sp>
      <p:sp>
        <p:nvSpPr>
          <p:cNvPr id="110" name="文本框 109"/>
          <p:cNvSpPr txBox="1"/>
          <p:nvPr/>
        </p:nvSpPr>
        <p:spPr>
          <a:xfrm>
            <a:off x="5935803" y="1788063"/>
            <a:ext cx="1649426" cy="646331"/>
          </a:xfrm>
          <a:prstGeom prst="rect">
            <a:avLst/>
          </a:prstGeom>
          <a:noFill/>
        </p:spPr>
        <p:txBody>
          <a:bodyPr wrap="none" rtlCol="0">
            <a:spAutoFit/>
          </a:bodyPr>
          <a:lstStyle/>
          <a:p>
            <a:r>
              <a:rPr lang="en-US" altLang="zh-CN" dirty="0" smtClean="0">
                <a:solidFill>
                  <a:srgbClr val="E2AC00"/>
                </a:solidFill>
              </a:rPr>
              <a:t>Partial</a:t>
            </a:r>
          </a:p>
          <a:p>
            <a:r>
              <a:rPr lang="en-US" altLang="zh-CN" dirty="0" smtClean="0">
                <a:solidFill>
                  <a:srgbClr val="E2AC00"/>
                </a:solidFill>
              </a:rPr>
              <a:t>state </a:t>
            </a:r>
            <a:r>
              <a:rPr lang="en-US" altLang="zh-CN" dirty="0">
                <a:solidFill>
                  <a:srgbClr val="E2AC00"/>
                </a:solidFill>
              </a:rPr>
              <a:t>sequence</a:t>
            </a:r>
            <a:endParaRPr lang="zh-CN" altLang="en-US" dirty="0">
              <a:solidFill>
                <a:srgbClr val="E2AC00"/>
              </a:solidFill>
            </a:endParaRPr>
          </a:p>
        </p:txBody>
      </p:sp>
      <p:sp>
        <p:nvSpPr>
          <p:cNvPr id="111" name="文本框 110"/>
          <p:cNvSpPr txBox="1"/>
          <p:nvPr/>
        </p:nvSpPr>
        <p:spPr>
          <a:xfrm>
            <a:off x="4278544" y="3602810"/>
            <a:ext cx="1936043" cy="646331"/>
          </a:xfrm>
          <a:prstGeom prst="rect">
            <a:avLst/>
          </a:prstGeom>
          <a:noFill/>
        </p:spPr>
        <p:txBody>
          <a:bodyPr wrap="none" rtlCol="0">
            <a:spAutoFit/>
          </a:bodyPr>
          <a:lstStyle/>
          <a:p>
            <a:r>
              <a:rPr lang="en-US" altLang="zh-CN" dirty="0">
                <a:solidFill>
                  <a:srgbClr val="E2AC00"/>
                </a:solidFill>
              </a:rPr>
              <a:t>Continuous </a:t>
            </a:r>
            <a:r>
              <a:rPr lang="en-US" altLang="zh-CN" dirty="0" smtClean="0">
                <a:solidFill>
                  <a:srgbClr val="E2AC00"/>
                </a:solidFill>
              </a:rPr>
              <a:t>action</a:t>
            </a:r>
          </a:p>
          <a:p>
            <a:r>
              <a:rPr lang="en-US" altLang="zh-CN" dirty="0">
                <a:solidFill>
                  <a:srgbClr val="E2AC00"/>
                </a:solidFill>
              </a:rPr>
              <a:t>Stochastic strategy</a:t>
            </a:r>
            <a:endParaRPr lang="zh-CN" altLang="en-US" dirty="0">
              <a:solidFill>
                <a:srgbClr val="E2AC00"/>
              </a:solidFill>
            </a:endParaRPr>
          </a:p>
        </p:txBody>
      </p:sp>
      <p:sp>
        <p:nvSpPr>
          <p:cNvPr id="112" name="文本框 111"/>
          <p:cNvSpPr txBox="1"/>
          <p:nvPr/>
        </p:nvSpPr>
        <p:spPr>
          <a:xfrm>
            <a:off x="9252034" y="456038"/>
            <a:ext cx="1769139" cy="369332"/>
          </a:xfrm>
          <a:prstGeom prst="rect">
            <a:avLst/>
          </a:prstGeom>
          <a:noFill/>
        </p:spPr>
        <p:txBody>
          <a:bodyPr wrap="none" rtlCol="0">
            <a:spAutoFit/>
          </a:bodyPr>
          <a:lstStyle/>
          <a:p>
            <a:r>
              <a:rPr lang="en-US" altLang="zh-CN" dirty="0">
                <a:solidFill>
                  <a:srgbClr val="E2AC00"/>
                </a:solidFill>
              </a:rPr>
              <a:t>Continuous state</a:t>
            </a:r>
            <a:endParaRPr lang="en-US" altLang="zh-CN" dirty="0" smtClean="0">
              <a:solidFill>
                <a:srgbClr val="E2AC00"/>
              </a:solidFill>
            </a:endParaRPr>
          </a:p>
        </p:txBody>
      </p:sp>
      <p:sp>
        <p:nvSpPr>
          <p:cNvPr id="113" name="文本框 112"/>
          <p:cNvSpPr txBox="1"/>
          <p:nvPr/>
        </p:nvSpPr>
        <p:spPr>
          <a:xfrm>
            <a:off x="7478895" y="4861867"/>
            <a:ext cx="3501087" cy="369332"/>
          </a:xfrm>
          <a:prstGeom prst="rect">
            <a:avLst/>
          </a:prstGeom>
          <a:noFill/>
        </p:spPr>
        <p:txBody>
          <a:bodyPr wrap="none" rtlCol="0">
            <a:spAutoFit/>
          </a:bodyPr>
          <a:lstStyle/>
          <a:p>
            <a:r>
              <a:rPr lang="zh-CN" altLang="en-US" dirty="0" smtClean="0">
                <a:solidFill>
                  <a:srgbClr val="E2AC00"/>
                </a:solidFill>
              </a:rPr>
              <a:t>“</a:t>
            </a:r>
            <a:r>
              <a:rPr lang="en-US" altLang="zh-CN" dirty="0" smtClean="0">
                <a:solidFill>
                  <a:srgbClr val="E2AC00"/>
                </a:solidFill>
              </a:rPr>
              <a:t>value based</a:t>
            </a:r>
            <a:r>
              <a:rPr lang="zh-CN" altLang="en-US" dirty="0" smtClean="0">
                <a:solidFill>
                  <a:srgbClr val="E2AC00"/>
                </a:solidFill>
              </a:rPr>
              <a:t>”</a:t>
            </a:r>
            <a:r>
              <a:rPr lang="en-US" altLang="zh-CN" dirty="0" smtClean="0">
                <a:solidFill>
                  <a:srgbClr val="E2AC00"/>
                </a:solidFill>
              </a:rPr>
              <a:t>+</a:t>
            </a:r>
            <a:r>
              <a:rPr lang="zh-CN" altLang="en-US" dirty="0" smtClean="0">
                <a:solidFill>
                  <a:srgbClr val="E2AC00"/>
                </a:solidFill>
              </a:rPr>
              <a:t>“</a:t>
            </a:r>
            <a:r>
              <a:rPr lang="en-US" altLang="zh-CN" dirty="0" smtClean="0">
                <a:solidFill>
                  <a:srgbClr val="E2AC00"/>
                </a:solidFill>
              </a:rPr>
              <a:t>policy based</a:t>
            </a:r>
            <a:r>
              <a:rPr lang="zh-CN" altLang="en-US" dirty="0" smtClean="0">
                <a:solidFill>
                  <a:srgbClr val="E2AC00"/>
                </a:solidFill>
              </a:rPr>
              <a:t>”</a:t>
            </a:r>
            <a:endParaRPr lang="zh-CN" altLang="en-US" dirty="0">
              <a:solidFill>
                <a:srgbClr val="E2AC00"/>
              </a:solidFill>
            </a:endParaRPr>
          </a:p>
        </p:txBody>
      </p:sp>
      <p:sp>
        <p:nvSpPr>
          <p:cNvPr id="114" name="文本框 113"/>
          <p:cNvSpPr txBox="1"/>
          <p:nvPr/>
        </p:nvSpPr>
        <p:spPr>
          <a:xfrm>
            <a:off x="2853086" y="5920609"/>
            <a:ext cx="2750433" cy="369332"/>
          </a:xfrm>
          <a:prstGeom prst="rect">
            <a:avLst/>
          </a:prstGeom>
          <a:noFill/>
        </p:spPr>
        <p:txBody>
          <a:bodyPr wrap="none" rtlCol="0">
            <a:spAutoFit/>
          </a:bodyPr>
          <a:lstStyle/>
          <a:p>
            <a:r>
              <a:rPr lang="en-US" altLang="zh-CN" dirty="0" smtClean="0">
                <a:solidFill>
                  <a:srgbClr val="E2AC00"/>
                </a:solidFill>
              </a:rPr>
              <a:t>Double </a:t>
            </a:r>
            <a:r>
              <a:rPr lang="en-US" altLang="zh-CN" dirty="0" err="1" smtClean="0">
                <a:solidFill>
                  <a:srgbClr val="E2AC00"/>
                </a:solidFill>
              </a:rPr>
              <a:t>Actor+Double</a:t>
            </a:r>
            <a:r>
              <a:rPr lang="en-US" altLang="zh-CN" dirty="0" smtClean="0">
                <a:solidFill>
                  <a:srgbClr val="E2AC00"/>
                </a:solidFill>
              </a:rPr>
              <a:t> Critic</a:t>
            </a:r>
            <a:endParaRPr lang="zh-CN" altLang="en-US" dirty="0">
              <a:solidFill>
                <a:srgbClr val="E2AC00"/>
              </a:solidFill>
            </a:endParaRPr>
          </a:p>
        </p:txBody>
      </p:sp>
      <p:sp>
        <p:nvSpPr>
          <p:cNvPr id="117" name="文本框 116"/>
          <p:cNvSpPr txBox="1"/>
          <p:nvPr/>
        </p:nvSpPr>
        <p:spPr>
          <a:xfrm>
            <a:off x="8308761" y="5968561"/>
            <a:ext cx="1593898" cy="369332"/>
          </a:xfrm>
          <a:prstGeom prst="rect">
            <a:avLst/>
          </a:prstGeom>
          <a:noFill/>
        </p:spPr>
        <p:txBody>
          <a:bodyPr wrap="none" rtlCol="0">
            <a:spAutoFit/>
          </a:bodyPr>
          <a:lstStyle/>
          <a:p>
            <a:r>
              <a:rPr lang="en-US" altLang="zh-CN" dirty="0">
                <a:solidFill>
                  <a:srgbClr val="E2AC00"/>
                </a:solidFill>
              </a:rPr>
              <a:t>Multithreading</a:t>
            </a:r>
            <a:endParaRPr lang="zh-CN" altLang="en-US" dirty="0">
              <a:solidFill>
                <a:srgbClr val="E2AC00"/>
              </a:solidFill>
            </a:endParaRPr>
          </a:p>
        </p:txBody>
      </p:sp>
    </p:spTree>
    <p:extLst>
      <p:ext uri="{BB962C8B-B14F-4D97-AF65-F5344CB8AC3E}">
        <p14:creationId xmlns:p14="http://schemas.microsoft.com/office/powerpoint/2010/main" val="3311570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50"/>
                                        </p:tgtEl>
                                        <p:attrNameLst>
                                          <p:attrName>style.visibility</p:attrName>
                                        </p:attrNameLst>
                                      </p:cBhvr>
                                      <p:to>
                                        <p:strVal val="visible"/>
                                      </p:to>
                                    </p:set>
                                    <p:animEffect transition="in" filter="fade">
                                      <p:cBhvr>
                                        <p:cTn id="40" dur="500"/>
                                        <p:tgtEl>
                                          <p:spTgt spid="5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6"/>
                                        </p:tgtEl>
                                        <p:attrNameLst>
                                          <p:attrName>style.visibility</p:attrName>
                                        </p:attrNameLst>
                                      </p:cBhvr>
                                      <p:to>
                                        <p:strVal val="visible"/>
                                      </p:to>
                                    </p:set>
                                    <p:animEffect transition="in" filter="fade">
                                      <p:cBhvr>
                                        <p:cTn id="43" dur="500"/>
                                        <p:tgtEl>
                                          <p:spTgt spid="6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7"/>
                                        </p:tgtEl>
                                        <p:attrNameLst>
                                          <p:attrName>style.visibility</p:attrName>
                                        </p:attrNameLst>
                                      </p:cBhvr>
                                      <p:to>
                                        <p:strVal val="visible"/>
                                      </p:to>
                                    </p:set>
                                    <p:animEffect transition="in" filter="fade">
                                      <p:cBhvr>
                                        <p:cTn id="46" dur="500"/>
                                        <p:tgtEl>
                                          <p:spTgt spid="67"/>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74"/>
                                        </p:tgtEl>
                                        <p:attrNameLst>
                                          <p:attrName>style.visibility</p:attrName>
                                        </p:attrNameLst>
                                      </p:cBhvr>
                                      <p:to>
                                        <p:strVal val="visible"/>
                                      </p:to>
                                    </p:set>
                                    <p:animEffect transition="in" filter="fade">
                                      <p:cBhvr>
                                        <p:cTn id="51" dur="500"/>
                                        <p:tgtEl>
                                          <p:spTgt spid="7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69"/>
                                        </p:tgtEl>
                                        <p:attrNameLst>
                                          <p:attrName>style.visibility</p:attrName>
                                        </p:attrNameLst>
                                      </p:cBhvr>
                                      <p:to>
                                        <p:strVal val="visible"/>
                                      </p:to>
                                    </p:set>
                                    <p:animEffect transition="in" filter="fade">
                                      <p:cBhvr>
                                        <p:cTn id="54" dur="500"/>
                                        <p:tgtEl>
                                          <p:spTgt spid="69"/>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70"/>
                                        </p:tgtEl>
                                        <p:attrNameLst>
                                          <p:attrName>style.visibility</p:attrName>
                                        </p:attrNameLst>
                                      </p:cBhvr>
                                      <p:to>
                                        <p:strVal val="visible"/>
                                      </p:to>
                                    </p:set>
                                    <p:animEffect transition="in" filter="fade">
                                      <p:cBhvr>
                                        <p:cTn id="59" dur="500"/>
                                        <p:tgtEl>
                                          <p:spTgt spid="70"/>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68"/>
                                        </p:tgtEl>
                                        <p:attrNameLst>
                                          <p:attrName>style.visibility</p:attrName>
                                        </p:attrNameLst>
                                      </p:cBhvr>
                                      <p:to>
                                        <p:strVal val="visible"/>
                                      </p:to>
                                    </p:set>
                                    <p:animEffect transition="in" filter="fade">
                                      <p:cBhvr>
                                        <p:cTn id="62" dur="500"/>
                                        <p:tgtEl>
                                          <p:spTgt spid="68"/>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97"/>
                                        </p:tgtEl>
                                        <p:attrNameLst>
                                          <p:attrName>style.visibility</p:attrName>
                                        </p:attrNameLst>
                                      </p:cBhvr>
                                      <p:to>
                                        <p:strVal val="visible"/>
                                      </p:to>
                                    </p:set>
                                    <p:animEffect transition="in" filter="fade">
                                      <p:cBhvr>
                                        <p:cTn id="67" dur="500"/>
                                        <p:tgtEl>
                                          <p:spTgt spid="97"/>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96"/>
                                        </p:tgtEl>
                                        <p:attrNameLst>
                                          <p:attrName>style.visibility</p:attrName>
                                        </p:attrNameLst>
                                      </p:cBhvr>
                                      <p:to>
                                        <p:strVal val="visible"/>
                                      </p:to>
                                    </p:set>
                                    <p:animEffect transition="in" filter="fade">
                                      <p:cBhvr>
                                        <p:cTn id="70" dur="500"/>
                                        <p:tgtEl>
                                          <p:spTgt spid="96"/>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01"/>
                                        </p:tgtEl>
                                        <p:attrNameLst>
                                          <p:attrName>style.visibility</p:attrName>
                                        </p:attrNameLst>
                                      </p:cBhvr>
                                      <p:to>
                                        <p:strVal val="visible"/>
                                      </p:to>
                                    </p:set>
                                    <p:animEffect transition="in" filter="fade">
                                      <p:cBhvr>
                                        <p:cTn id="75" dur="500"/>
                                        <p:tgtEl>
                                          <p:spTgt spid="101"/>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02"/>
                                        </p:tgtEl>
                                        <p:attrNameLst>
                                          <p:attrName>style.visibility</p:attrName>
                                        </p:attrNameLst>
                                      </p:cBhvr>
                                      <p:to>
                                        <p:strVal val="visible"/>
                                      </p:to>
                                    </p:set>
                                    <p:animEffect transition="in" filter="fade">
                                      <p:cBhvr>
                                        <p:cTn id="78" dur="500"/>
                                        <p:tgtEl>
                                          <p:spTgt spid="102"/>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03"/>
                                        </p:tgtEl>
                                        <p:attrNameLst>
                                          <p:attrName>style.visibility</p:attrName>
                                        </p:attrNameLst>
                                      </p:cBhvr>
                                      <p:to>
                                        <p:strVal val="visible"/>
                                      </p:to>
                                    </p:set>
                                    <p:animEffect transition="in" filter="fade">
                                      <p:cBhvr>
                                        <p:cTn id="81" dur="500"/>
                                        <p:tgtEl>
                                          <p:spTgt spid="103"/>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104"/>
                                        </p:tgtEl>
                                        <p:attrNameLst>
                                          <p:attrName>style.visibility</p:attrName>
                                        </p:attrNameLst>
                                      </p:cBhvr>
                                      <p:to>
                                        <p:strVal val="visible"/>
                                      </p:to>
                                    </p:set>
                                    <p:animEffect transition="in" filter="fade">
                                      <p:cBhvr>
                                        <p:cTn id="84" dur="500"/>
                                        <p:tgtEl>
                                          <p:spTgt spid="104"/>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nodeType="clickEffect">
                                  <p:stCondLst>
                                    <p:cond delay="0"/>
                                  </p:stCondLst>
                                  <p:childTnLst>
                                    <p:set>
                                      <p:cBhvr>
                                        <p:cTn id="88" dur="1" fill="hold">
                                          <p:stCondLst>
                                            <p:cond delay="0"/>
                                          </p:stCondLst>
                                        </p:cTn>
                                        <p:tgtEl>
                                          <p:spTgt spid="18"/>
                                        </p:tgtEl>
                                        <p:attrNameLst>
                                          <p:attrName>style.visibility</p:attrName>
                                        </p:attrNameLst>
                                      </p:cBhvr>
                                      <p:to>
                                        <p:strVal val="visible"/>
                                      </p:to>
                                    </p:set>
                                    <p:animEffect transition="in" filter="fade">
                                      <p:cBhvr>
                                        <p:cTn id="89" dur="500"/>
                                        <p:tgtEl>
                                          <p:spTgt spid="18"/>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11"/>
                                        </p:tgtEl>
                                        <p:attrNameLst>
                                          <p:attrName>style.visibility</p:attrName>
                                        </p:attrNameLst>
                                      </p:cBhvr>
                                      <p:to>
                                        <p:strVal val="visible"/>
                                      </p:to>
                                    </p:set>
                                    <p:animEffect transition="in" filter="fade">
                                      <p:cBhvr>
                                        <p:cTn id="92" dur="500"/>
                                        <p:tgtEl>
                                          <p:spTgt spid="11"/>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21"/>
                                        </p:tgtEl>
                                        <p:attrNameLst>
                                          <p:attrName>style.visibility</p:attrName>
                                        </p:attrNameLst>
                                      </p:cBhvr>
                                      <p:to>
                                        <p:strVal val="visible"/>
                                      </p:to>
                                    </p:set>
                                    <p:animEffect transition="in" filter="fade">
                                      <p:cBhvr>
                                        <p:cTn id="97" dur="500"/>
                                        <p:tgtEl>
                                          <p:spTgt spid="21"/>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0"/>
                                        </p:tgtEl>
                                        <p:attrNameLst>
                                          <p:attrName>style.visibility</p:attrName>
                                        </p:attrNameLst>
                                      </p:cBhvr>
                                      <p:to>
                                        <p:strVal val="visible"/>
                                      </p:to>
                                    </p:set>
                                    <p:animEffect transition="in" filter="fade">
                                      <p:cBhvr>
                                        <p:cTn id="100" dur="500"/>
                                        <p:tgtEl>
                                          <p:spTgt spid="10"/>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nodeType="clickEffect">
                                  <p:stCondLst>
                                    <p:cond delay="0"/>
                                  </p:stCondLst>
                                  <p:childTnLst>
                                    <p:set>
                                      <p:cBhvr>
                                        <p:cTn id="104" dur="1" fill="hold">
                                          <p:stCondLst>
                                            <p:cond delay="0"/>
                                          </p:stCondLst>
                                        </p:cTn>
                                        <p:tgtEl>
                                          <p:spTgt spid="22"/>
                                        </p:tgtEl>
                                        <p:attrNameLst>
                                          <p:attrName>style.visibility</p:attrName>
                                        </p:attrNameLst>
                                      </p:cBhvr>
                                      <p:to>
                                        <p:strVal val="visible"/>
                                      </p:to>
                                    </p:set>
                                    <p:animEffect transition="in" filter="fade">
                                      <p:cBhvr>
                                        <p:cTn id="105" dur="500"/>
                                        <p:tgtEl>
                                          <p:spTgt spid="22"/>
                                        </p:tgtEl>
                                      </p:cBhvr>
                                    </p:animEffect>
                                  </p:childTnLst>
                                </p:cTn>
                              </p:par>
                              <p:par>
                                <p:cTn id="106" presetID="10" presetClass="entr" presetSubtype="0" fill="hold" nodeType="withEffect">
                                  <p:stCondLst>
                                    <p:cond delay="0"/>
                                  </p:stCondLst>
                                  <p:childTnLst>
                                    <p:set>
                                      <p:cBhvr>
                                        <p:cTn id="107" dur="1" fill="hold">
                                          <p:stCondLst>
                                            <p:cond delay="0"/>
                                          </p:stCondLst>
                                        </p:cTn>
                                        <p:tgtEl>
                                          <p:spTgt spid="46"/>
                                        </p:tgtEl>
                                        <p:attrNameLst>
                                          <p:attrName>style.visibility</p:attrName>
                                        </p:attrNameLst>
                                      </p:cBhvr>
                                      <p:to>
                                        <p:strVal val="visible"/>
                                      </p:to>
                                    </p:set>
                                    <p:animEffect transition="in" filter="fade">
                                      <p:cBhvr>
                                        <p:cTn id="108" dur="500"/>
                                        <p:tgtEl>
                                          <p:spTgt spid="46"/>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9"/>
                                        </p:tgtEl>
                                        <p:attrNameLst>
                                          <p:attrName>style.visibility</p:attrName>
                                        </p:attrNameLst>
                                      </p:cBhvr>
                                      <p:to>
                                        <p:strVal val="visible"/>
                                      </p:to>
                                    </p:set>
                                    <p:animEffect transition="in" filter="fade">
                                      <p:cBhvr>
                                        <p:cTn id="111" dur="500"/>
                                        <p:tgtEl>
                                          <p:spTgt spid="9"/>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15"/>
                                        </p:tgtEl>
                                        <p:attrNameLst>
                                          <p:attrName>style.visibility</p:attrName>
                                        </p:attrNameLst>
                                      </p:cBhvr>
                                      <p:to>
                                        <p:strVal val="visible"/>
                                      </p:to>
                                    </p:set>
                                    <p:animEffect transition="in" filter="fade">
                                      <p:cBhvr>
                                        <p:cTn id="114" dur="500"/>
                                        <p:tgtEl>
                                          <p:spTgt spid="15"/>
                                        </p:tgtEl>
                                      </p:cBhvr>
                                    </p:animEffect>
                                  </p:childTnLst>
                                </p:cTn>
                              </p:par>
                            </p:childTnLst>
                          </p:cTn>
                        </p:par>
                      </p:childTnLst>
                    </p:cTn>
                  </p:par>
                  <p:par>
                    <p:cTn id="115" fill="hold">
                      <p:stCondLst>
                        <p:cond delay="indefinite"/>
                      </p:stCondLst>
                      <p:childTnLst>
                        <p:par>
                          <p:cTn id="116" fill="hold">
                            <p:stCondLst>
                              <p:cond delay="0"/>
                            </p:stCondLst>
                            <p:childTnLst>
                              <p:par>
                                <p:cTn id="117" presetID="2" presetClass="entr" presetSubtype="4" fill="hold" grpId="0" nodeType="clickEffect">
                                  <p:stCondLst>
                                    <p:cond delay="0"/>
                                  </p:stCondLst>
                                  <p:childTnLst>
                                    <p:set>
                                      <p:cBhvr>
                                        <p:cTn id="118" dur="1" fill="hold">
                                          <p:stCondLst>
                                            <p:cond delay="0"/>
                                          </p:stCondLst>
                                        </p:cTn>
                                        <p:tgtEl>
                                          <p:spTgt spid="107"/>
                                        </p:tgtEl>
                                        <p:attrNameLst>
                                          <p:attrName>style.visibility</p:attrName>
                                        </p:attrNameLst>
                                      </p:cBhvr>
                                      <p:to>
                                        <p:strVal val="visible"/>
                                      </p:to>
                                    </p:set>
                                    <p:anim calcmode="lin" valueType="num">
                                      <p:cBhvr additive="base">
                                        <p:cTn id="119" dur="500" fill="hold"/>
                                        <p:tgtEl>
                                          <p:spTgt spid="107"/>
                                        </p:tgtEl>
                                        <p:attrNameLst>
                                          <p:attrName>ppt_x</p:attrName>
                                        </p:attrNameLst>
                                      </p:cBhvr>
                                      <p:tavLst>
                                        <p:tav tm="0">
                                          <p:val>
                                            <p:strVal val="#ppt_x"/>
                                          </p:val>
                                        </p:tav>
                                        <p:tav tm="100000">
                                          <p:val>
                                            <p:strVal val="#ppt_x"/>
                                          </p:val>
                                        </p:tav>
                                      </p:tavLst>
                                    </p:anim>
                                    <p:anim calcmode="lin" valueType="num">
                                      <p:cBhvr additive="base">
                                        <p:cTn id="120" dur="500" fill="hold"/>
                                        <p:tgtEl>
                                          <p:spTgt spid="107"/>
                                        </p:tgtEl>
                                        <p:attrNameLst>
                                          <p:attrName>ppt_y</p:attrName>
                                        </p:attrNameLst>
                                      </p:cBhvr>
                                      <p:tavLst>
                                        <p:tav tm="0">
                                          <p:val>
                                            <p:strVal val="1+#ppt_h/2"/>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2" presetClass="entr" presetSubtype="4" fill="hold" grpId="0" nodeType="clickEffect">
                                  <p:stCondLst>
                                    <p:cond delay="0"/>
                                  </p:stCondLst>
                                  <p:childTnLst>
                                    <p:set>
                                      <p:cBhvr>
                                        <p:cTn id="124" dur="1" fill="hold">
                                          <p:stCondLst>
                                            <p:cond delay="0"/>
                                          </p:stCondLst>
                                        </p:cTn>
                                        <p:tgtEl>
                                          <p:spTgt spid="108"/>
                                        </p:tgtEl>
                                        <p:attrNameLst>
                                          <p:attrName>style.visibility</p:attrName>
                                        </p:attrNameLst>
                                      </p:cBhvr>
                                      <p:to>
                                        <p:strVal val="visible"/>
                                      </p:to>
                                    </p:set>
                                    <p:anim calcmode="lin" valueType="num">
                                      <p:cBhvr additive="base">
                                        <p:cTn id="125" dur="500" fill="hold"/>
                                        <p:tgtEl>
                                          <p:spTgt spid="108"/>
                                        </p:tgtEl>
                                        <p:attrNameLst>
                                          <p:attrName>ppt_x</p:attrName>
                                        </p:attrNameLst>
                                      </p:cBhvr>
                                      <p:tavLst>
                                        <p:tav tm="0">
                                          <p:val>
                                            <p:strVal val="#ppt_x"/>
                                          </p:val>
                                        </p:tav>
                                        <p:tav tm="100000">
                                          <p:val>
                                            <p:strVal val="#ppt_x"/>
                                          </p:val>
                                        </p:tav>
                                      </p:tavLst>
                                    </p:anim>
                                    <p:anim calcmode="lin" valueType="num">
                                      <p:cBhvr additive="base">
                                        <p:cTn id="126" dur="500" fill="hold"/>
                                        <p:tgtEl>
                                          <p:spTgt spid="108"/>
                                        </p:tgtEl>
                                        <p:attrNameLst>
                                          <p:attrName>ppt_y</p:attrName>
                                        </p:attrNameLst>
                                      </p:cBhvr>
                                      <p:tavLst>
                                        <p:tav tm="0">
                                          <p:val>
                                            <p:strVal val="1+#ppt_h/2"/>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 presetClass="entr" presetSubtype="4" fill="hold" grpId="0" nodeType="clickEffect">
                                  <p:stCondLst>
                                    <p:cond delay="0"/>
                                  </p:stCondLst>
                                  <p:childTnLst>
                                    <p:set>
                                      <p:cBhvr>
                                        <p:cTn id="130" dur="1" fill="hold">
                                          <p:stCondLst>
                                            <p:cond delay="0"/>
                                          </p:stCondLst>
                                        </p:cTn>
                                        <p:tgtEl>
                                          <p:spTgt spid="109"/>
                                        </p:tgtEl>
                                        <p:attrNameLst>
                                          <p:attrName>style.visibility</p:attrName>
                                        </p:attrNameLst>
                                      </p:cBhvr>
                                      <p:to>
                                        <p:strVal val="visible"/>
                                      </p:to>
                                    </p:set>
                                    <p:anim calcmode="lin" valueType="num">
                                      <p:cBhvr additive="base">
                                        <p:cTn id="131" dur="500" fill="hold"/>
                                        <p:tgtEl>
                                          <p:spTgt spid="109"/>
                                        </p:tgtEl>
                                        <p:attrNameLst>
                                          <p:attrName>ppt_x</p:attrName>
                                        </p:attrNameLst>
                                      </p:cBhvr>
                                      <p:tavLst>
                                        <p:tav tm="0">
                                          <p:val>
                                            <p:strVal val="#ppt_x"/>
                                          </p:val>
                                        </p:tav>
                                        <p:tav tm="100000">
                                          <p:val>
                                            <p:strVal val="#ppt_x"/>
                                          </p:val>
                                        </p:tav>
                                      </p:tavLst>
                                    </p:anim>
                                    <p:anim calcmode="lin" valueType="num">
                                      <p:cBhvr additive="base">
                                        <p:cTn id="132" dur="500" fill="hold"/>
                                        <p:tgtEl>
                                          <p:spTgt spid="109"/>
                                        </p:tgtEl>
                                        <p:attrNameLst>
                                          <p:attrName>ppt_y</p:attrName>
                                        </p:attrNameLst>
                                      </p:cBhvr>
                                      <p:tavLst>
                                        <p:tav tm="0">
                                          <p:val>
                                            <p:strVal val="1+#ppt_h/2"/>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2" presetClass="entr" presetSubtype="4" fill="hold" grpId="0" nodeType="clickEffect">
                                  <p:stCondLst>
                                    <p:cond delay="0"/>
                                  </p:stCondLst>
                                  <p:childTnLst>
                                    <p:set>
                                      <p:cBhvr>
                                        <p:cTn id="136" dur="1" fill="hold">
                                          <p:stCondLst>
                                            <p:cond delay="0"/>
                                          </p:stCondLst>
                                        </p:cTn>
                                        <p:tgtEl>
                                          <p:spTgt spid="110"/>
                                        </p:tgtEl>
                                        <p:attrNameLst>
                                          <p:attrName>style.visibility</p:attrName>
                                        </p:attrNameLst>
                                      </p:cBhvr>
                                      <p:to>
                                        <p:strVal val="visible"/>
                                      </p:to>
                                    </p:set>
                                    <p:anim calcmode="lin" valueType="num">
                                      <p:cBhvr additive="base">
                                        <p:cTn id="137" dur="500" fill="hold"/>
                                        <p:tgtEl>
                                          <p:spTgt spid="110"/>
                                        </p:tgtEl>
                                        <p:attrNameLst>
                                          <p:attrName>ppt_x</p:attrName>
                                        </p:attrNameLst>
                                      </p:cBhvr>
                                      <p:tavLst>
                                        <p:tav tm="0">
                                          <p:val>
                                            <p:strVal val="#ppt_x"/>
                                          </p:val>
                                        </p:tav>
                                        <p:tav tm="100000">
                                          <p:val>
                                            <p:strVal val="#ppt_x"/>
                                          </p:val>
                                        </p:tav>
                                      </p:tavLst>
                                    </p:anim>
                                    <p:anim calcmode="lin" valueType="num">
                                      <p:cBhvr additive="base">
                                        <p:cTn id="138" dur="500" fill="hold"/>
                                        <p:tgtEl>
                                          <p:spTgt spid="110"/>
                                        </p:tgtEl>
                                        <p:attrNameLst>
                                          <p:attrName>ppt_y</p:attrName>
                                        </p:attrNameLst>
                                      </p:cBhvr>
                                      <p:tavLst>
                                        <p:tav tm="0">
                                          <p:val>
                                            <p:strVal val="1+#ppt_h/2"/>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2" presetClass="entr" presetSubtype="4" fill="hold" grpId="0" nodeType="clickEffect">
                                  <p:stCondLst>
                                    <p:cond delay="0"/>
                                  </p:stCondLst>
                                  <p:childTnLst>
                                    <p:set>
                                      <p:cBhvr>
                                        <p:cTn id="142" dur="1" fill="hold">
                                          <p:stCondLst>
                                            <p:cond delay="0"/>
                                          </p:stCondLst>
                                        </p:cTn>
                                        <p:tgtEl>
                                          <p:spTgt spid="112"/>
                                        </p:tgtEl>
                                        <p:attrNameLst>
                                          <p:attrName>style.visibility</p:attrName>
                                        </p:attrNameLst>
                                      </p:cBhvr>
                                      <p:to>
                                        <p:strVal val="visible"/>
                                      </p:to>
                                    </p:set>
                                    <p:anim calcmode="lin" valueType="num">
                                      <p:cBhvr additive="base">
                                        <p:cTn id="143" dur="500" fill="hold"/>
                                        <p:tgtEl>
                                          <p:spTgt spid="112"/>
                                        </p:tgtEl>
                                        <p:attrNameLst>
                                          <p:attrName>ppt_x</p:attrName>
                                        </p:attrNameLst>
                                      </p:cBhvr>
                                      <p:tavLst>
                                        <p:tav tm="0">
                                          <p:val>
                                            <p:strVal val="#ppt_x"/>
                                          </p:val>
                                        </p:tav>
                                        <p:tav tm="100000">
                                          <p:val>
                                            <p:strVal val="#ppt_x"/>
                                          </p:val>
                                        </p:tav>
                                      </p:tavLst>
                                    </p:anim>
                                    <p:anim calcmode="lin" valueType="num">
                                      <p:cBhvr additive="base">
                                        <p:cTn id="144" dur="500" fill="hold"/>
                                        <p:tgtEl>
                                          <p:spTgt spid="112"/>
                                        </p:tgtEl>
                                        <p:attrNameLst>
                                          <p:attrName>ppt_y</p:attrName>
                                        </p:attrNameLst>
                                      </p:cBhvr>
                                      <p:tavLst>
                                        <p:tav tm="0">
                                          <p:val>
                                            <p:strVal val="1+#ppt_h/2"/>
                                          </p:val>
                                        </p:tav>
                                        <p:tav tm="100000">
                                          <p:val>
                                            <p:strVal val="#ppt_y"/>
                                          </p:val>
                                        </p:tav>
                                      </p:tavLst>
                                    </p:anim>
                                  </p:childTnLst>
                                </p:cTn>
                              </p:par>
                            </p:childTnLst>
                          </p:cTn>
                        </p:par>
                      </p:childTnLst>
                    </p:cTn>
                  </p:par>
                  <p:par>
                    <p:cTn id="145" fill="hold">
                      <p:stCondLst>
                        <p:cond delay="indefinite"/>
                      </p:stCondLst>
                      <p:childTnLst>
                        <p:par>
                          <p:cTn id="146" fill="hold">
                            <p:stCondLst>
                              <p:cond delay="0"/>
                            </p:stCondLst>
                            <p:childTnLst>
                              <p:par>
                                <p:cTn id="147" presetID="2" presetClass="entr" presetSubtype="4" fill="hold" grpId="0" nodeType="clickEffect">
                                  <p:stCondLst>
                                    <p:cond delay="0"/>
                                  </p:stCondLst>
                                  <p:childTnLst>
                                    <p:set>
                                      <p:cBhvr>
                                        <p:cTn id="148" dur="1" fill="hold">
                                          <p:stCondLst>
                                            <p:cond delay="0"/>
                                          </p:stCondLst>
                                        </p:cTn>
                                        <p:tgtEl>
                                          <p:spTgt spid="111"/>
                                        </p:tgtEl>
                                        <p:attrNameLst>
                                          <p:attrName>style.visibility</p:attrName>
                                        </p:attrNameLst>
                                      </p:cBhvr>
                                      <p:to>
                                        <p:strVal val="visible"/>
                                      </p:to>
                                    </p:set>
                                    <p:anim calcmode="lin" valueType="num">
                                      <p:cBhvr additive="base">
                                        <p:cTn id="149" dur="500" fill="hold"/>
                                        <p:tgtEl>
                                          <p:spTgt spid="111"/>
                                        </p:tgtEl>
                                        <p:attrNameLst>
                                          <p:attrName>ppt_x</p:attrName>
                                        </p:attrNameLst>
                                      </p:cBhvr>
                                      <p:tavLst>
                                        <p:tav tm="0">
                                          <p:val>
                                            <p:strVal val="#ppt_x"/>
                                          </p:val>
                                        </p:tav>
                                        <p:tav tm="100000">
                                          <p:val>
                                            <p:strVal val="#ppt_x"/>
                                          </p:val>
                                        </p:tav>
                                      </p:tavLst>
                                    </p:anim>
                                    <p:anim calcmode="lin" valueType="num">
                                      <p:cBhvr additive="base">
                                        <p:cTn id="150" dur="500" fill="hold"/>
                                        <p:tgtEl>
                                          <p:spTgt spid="111"/>
                                        </p:tgtEl>
                                        <p:attrNameLst>
                                          <p:attrName>ppt_y</p:attrName>
                                        </p:attrNameLst>
                                      </p:cBhvr>
                                      <p:tavLst>
                                        <p:tav tm="0">
                                          <p:val>
                                            <p:strVal val="1+#ppt_h/2"/>
                                          </p:val>
                                        </p:tav>
                                        <p:tav tm="100000">
                                          <p:val>
                                            <p:strVal val="#ppt_y"/>
                                          </p:val>
                                        </p:tav>
                                      </p:tavLst>
                                    </p:anim>
                                  </p:childTnLst>
                                </p:cTn>
                              </p:par>
                            </p:childTnLst>
                          </p:cTn>
                        </p:par>
                      </p:childTnLst>
                    </p:cTn>
                  </p:par>
                  <p:par>
                    <p:cTn id="151" fill="hold">
                      <p:stCondLst>
                        <p:cond delay="indefinite"/>
                      </p:stCondLst>
                      <p:childTnLst>
                        <p:par>
                          <p:cTn id="152" fill="hold">
                            <p:stCondLst>
                              <p:cond delay="0"/>
                            </p:stCondLst>
                            <p:childTnLst>
                              <p:par>
                                <p:cTn id="153" presetID="2" presetClass="entr" presetSubtype="4" fill="hold" grpId="0" nodeType="clickEffect">
                                  <p:stCondLst>
                                    <p:cond delay="0"/>
                                  </p:stCondLst>
                                  <p:childTnLst>
                                    <p:set>
                                      <p:cBhvr>
                                        <p:cTn id="154" dur="1" fill="hold">
                                          <p:stCondLst>
                                            <p:cond delay="0"/>
                                          </p:stCondLst>
                                        </p:cTn>
                                        <p:tgtEl>
                                          <p:spTgt spid="113"/>
                                        </p:tgtEl>
                                        <p:attrNameLst>
                                          <p:attrName>style.visibility</p:attrName>
                                        </p:attrNameLst>
                                      </p:cBhvr>
                                      <p:to>
                                        <p:strVal val="visible"/>
                                      </p:to>
                                    </p:set>
                                    <p:anim calcmode="lin" valueType="num">
                                      <p:cBhvr additive="base">
                                        <p:cTn id="155" dur="500" fill="hold"/>
                                        <p:tgtEl>
                                          <p:spTgt spid="113"/>
                                        </p:tgtEl>
                                        <p:attrNameLst>
                                          <p:attrName>ppt_x</p:attrName>
                                        </p:attrNameLst>
                                      </p:cBhvr>
                                      <p:tavLst>
                                        <p:tav tm="0">
                                          <p:val>
                                            <p:strVal val="#ppt_x"/>
                                          </p:val>
                                        </p:tav>
                                        <p:tav tm="100000">
                                          <p:val>
                                            <p:strVal val="#ppt_x"/>
                                          </p:val>
                                        </p:tav>
                                      </p:tavLst>
                                    </p:anim>
                                    <p:anim calcmode="lin" valueType="num">
                                      <p:cBhvr additive="base">
                                        <p:cTn id="156" dur="500" fill="hold"/>
                                        <p:tgtEl>
                                          <p:spTgt spid="113"/>
                                        </p:tgtEl>
                                        <p:attrNameLst>
                                          <p:attrName>ppt_y</p:attrName>
                                        </p:attrNameLst>
                                      </p:cBhvr>
                                      <p:tavLst>
                                        <p:tav tm="0">
                                          <p:val>
                                            <p:strVal val="1+#ppt_h/2"/>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2" presetClass="entr" presetSubtype="4" fill="hold" grpId="0" nodeType="clickEffect">
                                  <p:stCondLst>
                                    <p:cond delay="0"/>
                                  </p:stCondLst>
                                  <p:childTnLst>
                                    <p:set>
                                      <p:cBhvr>
                                        <p:cTn id="160" dur="1" fill="hold">
                                          <p:stCondLst>
                                            <p:cond delay="0"/>
                                          </p:stCondLst>
                                        </p:cTn>
                                        <p:tgtEl>
                                          <p:spTgt spid="114"/>
                                        </p:tgtEl>
                                        <p:attrNameLst>
                                          <p:attrName>style.visibility</p:attrName>
                                        </p:attrNameLst>
                                      </p:cBhvr>
                                      <p:to>
                                        <p:strVal val="visible"/>
                                      </p:to>
                                    </p:set>
                                    <p:anim calcmode="lin" valueType="num">
                                      <p:cBhvr additive="base">
                                        <p:cTn id="161" dur="500" fill="hold"/>
                                        <p:tgtEl>
                                          <p:spTgt spid="114"/>
                                        </p:tgtEl>
                                        <p:attrNameLst>
                                          <p:attrName>ppt_x</p:attrName>
                                        </p:attrNameLst>
                                      </p:cBhvr>
                                      <p:tavLst>
                                        <p:tav tm="0">
                                          <p:val>
                                            <p:strVal val="#ppt_x"/>
                                          </p:val>
                                        </p:tav>
                                        <p:tav tm="100000">
                                          <p:val>
                                            <p:strVal val="#ppt_x"/>
                                          </p:val>
                                        </p:tav>
                                      </p:tavLst>
                                    </p:anim>
                                    <p:anim calcmode="lin" valueType="num">
                                      <p:cBhvr additive="base">
                                        <p:cTn id="162" dur="500" fill="hold"/>
                                        <p:tgtEl>
                                          <p:spTgt spid="114"/>
                                        </p:tgtEl>
                                        <p:attrNameLst>
                                          <p:attrName>ppt_y</p:attrName>
                                        </p:attrNameLst>
                                      </p:cBhvr>
                                      <p:tavLst>
                                        <p:tav tm="0">
                                          <p:val>
                                            <p:strVal val="1+#ppt_h/2"/>
                                          </p:val>
                                        </p:tav>
                                        <p:tav tm="100000">
                                          <p:val>
                                            <p:strVal val="#ppt_y"/>
                                          </p:val>
                                        </p:tav>
                                      </p:tavLst>
                                    </p:anim>
                                  </p:childTnLst>
                                </p:cTn>
                              </p:par>
                            </p:childTnLst>
                          </p:cTn>
                        </p:par>
                      </p:childTnLst>
                    </p:cTn>
                  </p:par>
                  <p:par>
                    <p:cTn id="163" fill="hold">
                      <p:stCondLst>
                        <p:cond delay="indefinite"/>
                      </p:stCondLst>
                      <p:childTnLst>
                        <p:par>
                          <p:cTn id="164" fill="hold">
                            <p:stCondLst>
                              <p:cond delay="0"/>
                            </p:stCondLst>
                            <p:childTnLst>
                              <p:par>
                                <p:cTn id="165" presetID="2" presetClass="entr" presetSubtype="4" fill="hold" grpId="0" nodeType="clickEffect">
                                  <p:stCondLst>
                                    <p:cond delay="0"/>
                                  </p:stCondLst>
                                  <p:childTnLst>
                                    <p:set>
                                      <p:cBhvr>
                                        <p:cTn id="166" dur="1" fill="hold">
                                          <p:stCondLst>
                                            <p:cond delay="0"/>
                                          </p:stCondLst>
                                        </p:cTn>
                                        <p:tgtEl>
                                          <p:spTgt spid="117"/>
                                        </p:tgtEl>
                                        <p:attrNameLst>
                                          <p:attrName>style.visibility</p:attrName>
                                        </p:attrNameLst>
                                      </p:cBhvr>
                                      <p:to>
                                        <p:strVal val="visible"/>
                                      </p:to>
                                    </p:set>
                                    <p:anim calcmode="lin" valueType="num">
                                      <p:cBhvr additive="base">
                                        <p:cTn id="167" dur="500" fill="hold"/>
                                        <p:tgtEl>
                                          <p:spTgt spid="117"/>
                                        </p:tgtEl>
                                        <p:attrNameLst>
                                          <p:attrName>ppt_x</p:attrName>
                                        </p:attrNameLst>
                                      </p:cBhvr>
                                      <p:tavLst>
                                        <p:tav tm="0">
                                          <p:val>
                                            <p:strVal val="#ppt_x"/>
                                          </p:val>
                                        </p:tav>
                                        <p:tav tm="100000">
                                          <p:val>
                                            <p:strVal val="#ppt_x"/>
                                          </p:val>
                                        </p:tav>
                                      </p:tavLst>
                                    </p:anim>
                                    <p:anim calcmode="lin" valueType="num">
                                      <p:cBhvr additive="base">
                                        <p:cTn id="168" dur="500" fill="hold"/>
                                        <p:tgtEl>
                                          <p:spTgt spid="1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animBg="1"/>
      <p:bldP spid="11" grpId="0" animBg="1"/>
      <p:bldP spid="12" grpId="0" animBg="1"/>
      <p:bldP spid="13" grpId="0" animBg="1"/>
      <p:bldP spid="14" grpId="0" animBg="1"/>
      <p:bldP spid="15" grpId="0" animBg="1"/>
      <p:bldP spid="50" grpId="0" animBg="1"/>
      <p:bldP spid="66" grpId="0" animBg="1"/>
      <p:bldP spid="67" grpId="0" animBg="1"/>
      <p:bldP spid="68" grpId="0" animBg="1"/>
      <p:bldP spid="69" grpId="0" animBg="1"/>
      <p:bldP spid="96" grpId="0" animBg="1"/>
      <p:bldP spid="101" grpId="0" animBg="1"/>
      <p:bldP spid="102" grpId="0"/>
      <p:bldP spid="103" grpId="0"/>
      <p:bldP spid="104" grpId="0"/>
      <p:bldP spid="107" grpId="0"/>
      <p:bldP spid="108" grpId="0"/>
      <p:bldP spid="109" grpId="0"/>
      <p:bldP spid="110" grpId="0"/>
      <p:bldP spid="111" grpId="0"/>
      <p:bldP spid="112" grpId="0"/>
      <p:bldP spid="113" grpId="0"/>
      <p:bldP spid="114" grpId="0"/>
      <p:bldP spid="11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6019800" cy="1325563"/>
          </a:xfrm>
        </p:spPr>
        <p:txBody>
          <a:bodyPr/>
          <a:lstStyle/>
          <a:p>
            <a:r>
              <a:rPr lang="en-US" altLang="zh-CN" dirty="0" smtClean="0">
                <a:ln w="0"/>
                <a:effectLst>
                  <a:outerShdw blurRad="38100" dist="19050" dir="2700000" algn="tl" rotWithShape="0">
                    <a:schemeClr val="dk1">
                      <a:alpha val="40000"/>
                    </a:schemeClr>
                  </a:outerShdw>
                </a:effectLst>
              </a:rPr>
              <a:t>FROM DDPG TO </a:t>
            </a:r>
            <a:r>
              <a:rPr lang="en-US" altLang="zh-CN" dirty="0">
                <a:ln w="0"/>
                <a:effectLst>
                  <a:outerShdw blurRad="38100" dist="19050" dir="2700000" algn="tl" rotWithShape="0">
                    <a:schemeClr val="dk1">
                      <a:alpha val="40000"/>
                    </a:schemeClr>
                  </a:outerShdw>
                </a:effectLst>
              </a:rPr>
              <a:t>DBDDPG</a:t>
            </a:r>
            <a:endParaRPr lang="zh-CN" altLang="en-US" dirty="0">
              <a:ln w="0"/>
              <a:effectLst>
                <a:outerShdw blurRad="38100" dist="19050" dir="2700000" algn="tl" rotWithShape="0">
                  <a:schemeClr val="dk1">
                    <a:alpha val="40000"/>
                  </a:schemeClr>
                </a:outerShdw>
              </a:effectLst>
            </a:endParaRPr>
          </a:p>
        </p:txBody>
      </p:sp>
      <p:sp>
        <p:nvSpPr>
          <p:cNvPr id="5" name="矩形 4"/>
          <p:cNvSpPr/>
          <p:nvPr/>
        </p:nvSpPr>
        <p:spPr>
          <a:xfrm>
            <a:off x="1020633" y="1690688"/>
            <a:ext cx="10135695" cy="2862322"/>
          </a:xfrm>
          <a:prstGeom prst="rect">
            <a:avLst/>
          </a:prstGeom>
        </p:spPr>
        <p:txBody>
          <a:bodyPr wrap="square">
            <a:spAutoFit/>
          </a:bodyPr>
          <a:lstStyle/>
          <a:p>
            <a:r>
              <a:rPr lang="en-US" altLang="zh-CN" sz="3600" b="1" dirty="0">
                <a:solidFill>
                  <a:schemeClr val="accent1">
                    <a:lumMod val="75000"/>
                  </a:schemeClr>
                </a:solidFill>
              </a:rPr>
              <a:t>IJCAI</a:t>
            </a:r>
            <a:r>
              <a:rPr lang="en-US" altLang="zh-CN" sz="2800" dirty="0" smtClean="0"/>
              <a:t> (</a:t>
            </a:r>
            <a:r>
              <a:rPr lang="en-US" altLang="zh-CN" sz="2800" i="1" dirty="0" smtClean="0"/>
              <a:t>International </a:t>
            </a:r>
            <a:r>
              <a:rPr lang="en-US" altLang="zh-CN" sz="2800" i="1" dirty="0"/>
              <a:t>Joint Conference </a:t>
            </a:r>
            <a:r>
              <a:rPr lang="en-US" altLang="zh-CN" sz="2800" i="1" dirty="0" smtClean="0"/>
              <a:t>on Artificial </a:t>
            </a:r>
            <a:r>
              <a:rPr lang="en-US" altLang="zh-CN" sz="2800" i="1" dirty="0"/>
              <a:t>Intelligence</a:t>
            </a:r>
            <a:r>
              <a:rPr lang="en-US" altLang="zh-CN" sz="2800" dirty="0" smtClean="0"/>
              <a:t>) </a:t>
            </a:r>
            <a:endParaRPr lang="en-US" altLang="zh-CN" sz="2800" dirty="0"/>
          </a:p>
          <a:p>
            <a:pPr marL="457200" indent="-457200">
              <a:lnSpc>
                <a:spcPct val="150000"/>
              </a:lnSpc>
              <a:buFont typeface="Wingdings" panose="05000000000000000000" pitchFamily="2" charset="2"/>
              <a:buChar char="Ø"/>
            </a:pPr>
            <a:r>
              <a:rPr lang="en-US" altLang="zh-CN" sz="2400" dirty="0" smtClean="0">
                <a:solidFill>
                  <a:schemeClr val="accent1">
                    <a:lumMod val="75000"/>
                  </a:schemeClr>
                </a:solidFill>
              </a:rPr>
              <a:t>About</a:t>
            </a:r>
            <a:r>
              <a:rPr lang="zh-CN" altLang="en-US" sz="2400" dirty="0" smtClean="0">
                <a:solidFill>
                  <a:schemeClr val="accent1">
                    <a:lumMod val="75000"/>
                  </a:schemeClr>
                </a:solidFill>
              </a:rPr>
              <a:t>：</a:t>
            </a:r>
            <a:r>
              <a:rPr lang="en-US" altLang="zh-CN" sz="2400" dirty="0" smtClean="0"/>
              <a:t>Artificial </a:t>
            </a:r>
            <a:r>
              <a:rPr lang="en-US" altLang="zh-CN" sz="2400" dirty="0"/>
              <a:t>intelligence </a:t>
            </a:r>
            <a:endParaRPr lang="en-US" altLang="zh-CN" sz="2400" dirty="0" smtClean="0"/>
          </a:p>
          <a:p>
            <a:pPr marL="457200" indent="-457200">
              <a:lnSpc>
                <a:spcPct val="150000"/>
              </a:lnSpc>
              <a:buFont typeface="Wingdings" panose="05000000000000000000" pitchFamily="2" charset="2"/>
              <a:buChar char="Ø"/>
            </a:pPr>
            <a:r>
              <a:rPr lang="en-US" altLang="zh-CN" sz="2400" dirty="0" smtClean="0">
                <a:solidFill>
                  <a:schemeClr val="accent1">
                    <a:lumMod val="75000"/>
                  </a:schemeClr>
                </a:solidFill>
              </a:rPr>
              <a:t>Time</a:t>
            </a:r>
            <a:r>
              <a:rPr lang="zh-CN" altLang="en-US" sz="2400" dirty="0" smtClean="0">
                <a:solidFill>
                  <a:schemeClr val="accent1">
                    <a:lumMod val="75000"/>
                  </a:schemeClr>
                </a:solidFill>
              </a:rPr>
              <a:t>：</a:t>
            </a:r>
            <a:r>
              <a:rPr lang="zh-CN" altLang="en-US" dirty="0"/>
              <a:t> </a:t>
            </a:r>
            <a:r>
              <a:rPr lang="en-US" altLang="zh-CN" sz="2400" dirty="0"/>
              <a:t>Every year</a:t>
            </a:r>
          </a:p>
          <a:p>
            <a:pPr marL="457200" indent="-457200">
              <a:lnSpc>
                <a:spcPct val="150000"/>
              </a:lnSpc>
              <a:buFont typeface="Wingdings" panose="05000000000000000000" pitchFamily="2" charset="2"/>
              <a:buChar char="Ø"/>
            </a:pPr>
            <a:r>
              <a:rPr lang="en-US" altLang="zh-CN" sz="2400" dirty="0">
                <a:solidFill>
                  <a:schemeClr val="accent1">
                    <a:lumMod val="75000"/>
                  </a:schemeClr>
                </a:solidFill>
              </a:rPr>
              <a:t>Level</a:t>
            </a:r>
            <a:r>
              <a:rPr lang="zh-CN" altLang="en-US" sz="2400" dirty="0">
                <a:solidFill>
                  <a:schemeClr val="accent1">
                    <a:lumMod val="75000"/>
                  </a:schemeClr>
                </a:solidFill>
              </a:rPr>
              <a:t>：</a:t>
            </a:r>
            <a:r>
              <a:rPr lang="en-US" altLang="zh-CN" sz="2400" dirty="0" smtClean="0"/>
              <a:t>Top </a:t>
            </a:r>
            <a:r>
              <a:rPr lang="en-US" altLang="zh-CN" sz="2400" dirty="0"/>
              <a:t>conference about</a:t>
            </a:r>
            <a:r>
              <a:rPr lang="en-US" altLang="zh-CN" sz="2400" dirty="0" smtClean="0"/>
              <a:t> artificial </a:t>
            </a:r>
            <a:r>
              <a:rPr lang="en-US" altLang="zh-CN" sz="2400" dirty="0"/>
              <a:t>intelligence </a:t>
            </a:r>
            <a:endParaRPr lang="en-US" altLang="zh-CN" sz="2400" dirty="0" smtClean="0"/>
          </a:p>
          <a:p>
            <a:pPr marL="457200" indent="-457200">
              <a:lnSpc>
                <a:spcPct val="150000"/>
              </a:lnSpc>
              <a:buFont typeface="Wingdings" panose="05000000000000000000" pitchFamily="2" charset="2"/>
              <a:buChar char="Ø"/>
            </a:pPr>
            <a:r>
              <a:rPr lang="en-US" altLang="zh-CN" sz="2400" dirty="0" smtClean="0">
                <a:solidFill>
                  <a:schemeClr val="accent1">
                    <a:lumMod val="75000"/>
                  </a:schemeClr>
                </a:solidFill>
              </a:rPr>
              <a:t>CCF International Conference Rankings</a:t>
            </a:r>
            <a:r>
              <a:rPr lang="zh-CN" altLang="en-US" sz="2400" dirty="0" smtClean="0">
                <a:solidFill>
                  <a:schemeClr val="accent1">
                    <a:lumMod val="75000"/>
                  </a:schemeClr>
                </a:solidFill>
              </a:rPr>
              <a:t>：</a:t>
            </a:r>
            <a:r>
              <a:rPr lang="en-US" altLang="zh-CN" sz="2400" dirty="0" smtClean="0"/>
              <a:t>Class A in Artificial intelligence field</a:t>
            </a:r>
          </a:p>
        </p:txBody>
      </p:sp>
      <p:sp>
        <p:nvSpPr>
          <p:cNvPr id="7" name="矩形 6"/>
          <p:cNvSpPr/>
          <p:nvPr/>
        </p:nvSpPr>
        <p:spPr>
          <a:xfrm>
            <a:off x="1109479" y="5666522"/>
            <a:ext cx="4718666" cy="338554"/>
          </a:xfrm>
          <a:prstGeom prst="rect">
            <a:avLst/>
          </a:prstGeom>
        </p:spPr>
        <p:txBody>
          <a:bodyPr wrap="square">
            <a:spAutoFit/>
          </a:bodyPr>
          <a:lstStyle/>
          <a:p>
            <a:r>
              <a:rPr lang="en-US" altLang="zh-CN" sz="1600" dirty="0" smtClean="0"/>
              <a:t>http</a:t>
            </a:r>
            <a:r>
              <a:rPr lang="en-US" altLang="zh-CN" sz="1600" dirty="0"/>
              <a:t>://dblp.uni-trier.de/db/conf/ijcai</a:t>
            </a:r>
            <a:r>
              <a:rPr lang="en-US" altLang="zh-CN" sz="1600" dirty="0" smtClean="0"/>
              <a:t>/</a:t>
            </a:r>
          </a:p>
        </p:txBody>
      </p:sp>
    </p:spTree>
    <p:extLst>
      <p:ext uri="{BB962C8B-B14F-4D97-AF65-F5344CB8AC3E}">
        <p14:creationId xmlns:p14="http://schemas.microsoft.com/office/powerpoint/2010/main" val="25438573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599440" y="1534160"/>
            <a:ext cx="8018310" cy="5064196"/>
          </a:xfrm>
          <a:prstGeom prst="rect">
            <a:avLst/>
          </a:prstGeom>
        </p:spPr>
      </p:pic>
      <p:sp>
        <p:nvSpPr>
          <p:cNvPr id="2" name="标题 1"/>
          <p:cNvSpPr>
            <a:spLocks noGrp="1"/>
          </p:cNvSpPr>
          <p:nvPr>
            <p:ph type="title"/>
          </p:nvPr>
        </p:nvSpPr>
        <p:spPr>
          <a:xfrm>
            <a:off x="838200" y="365125"/>
            <a:ext cx="7132983" cy="1325563"/>
          </a:xfrm>
        </p:spPr>
        <p:txBody>
          <a:bodyPr/>
          <a:lstStyle/>
          <a:p>
            <a:r>
              <a:rPr lang="en-US" altLang="zh-CN" dirty="0" smtClean="0">
                <a:ln w="0"/>
                <a:effectLst>
                  <a:outerShdw blurRad="38100" dist="19050" dir="2700000" algn="tl" rotWithShape="0">
                    <a:schemeClr val="dk1">
                      <a:alpha val="40000"/>
                    </a:schemeClr>
                  </a:outerShdw>
                </a:effectLst>
              </a:rPr>
              <a:t>FROM </a:t>
            </a:r>
            <a:r>
              <a:rPr lang="en-US" altLang="zh-CN" dirty="0">
                <a:ln w="0"/>
                <a:effectLst>
                  <a:outerShdw blurRad="38100" dist="19050" dir="2700000" algn="tl" rotWithShape="0">
                    <a:schemeClr val="dk1">
                      <a:alpha val="40000"/>
                    </a:schemeClr>
                  </a:outerShdw>
                </a:effectLst>
              </a:rPr>
              <a:t>DDPG </a:t>
            </a:r>
            <a:r>
              <a:rPr lang="en-US" altLang="zh-CN" dirty="0" smtClean="0">
                <a:ln w="0"/>
                <a:effectLst>
                  <a:outerShdw blurRad="38100" dist="19050" dir="2700000" algn="tl" rotWithShape="0">
                    <a:schemeClr val="dk1">
                      <a:alpha val="40000"/>
                    </a:schemeClr>
                  </a:outerShdw>
                </a:effectLst>
              </a:rPr>
              <a:t>TO Meta-DDPG </a:t>
            </a:r>
            <a:endParaRPr lang="zh-CN" altLang="en-US" dirty="0">
              <a:ln w="0"/>
              <a:effectLst>
                <a:outerShdw blurRad="38100" dist="19050" dir="2700000" algn="tl" rotWithShape="0">
                  <a:schemeClr val="dk1">
                    <a:alpha val="40000"/>
                  </a:schemeClr>
                </a:outerShdw>
              </a:effectLst>
            </a:endParaRPr>
          </a:p>
        </p:txBody>
      </p:sp>
      <p:sp>
        <p:nvSpPr>
          <p:cNvPr id="14" name="矩形 13"/>
          <p:cNvSpPr/>
          <p:nvPr/>
        </p:nvSpPr>
        <p:spPr>
          <a:xfrm>
            <a:off x="7544557" y="1690687"/>
            <a:ext cx="4467805" cy="1754326"/>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altLang="zh-CN" sz="2400" i="1" dirty="0" err="1" smtClean="0"/>
              <a:t>Tianbing</a:t>
            </a:r>
            <a:r>
              <a:rPr lang="en-US" altLang="zh-CN" sz="2400" i="1" dirty="0" smtClean="0"/>
              <a:t> Xu</a:t>
            </a:r>
            <a:r>
              <a:rPr lang="zh-CN" altLang="en-US" sz="2400" i="1" dirty="0" smtClean="0"/>
              <a:t>（</a:t>
            </a:r>
            <a:r>
              <a:rPr lang="en-US" altLang="zh-CN" i="1" dirty="0"/>
              <a:t>Baidu Research, Sunnyvale, CA, USA</a:t>
            </a:r>
            <a:r>
              <a:rPr lang="zh-CN" altLang="en-US" sz="2400" i="1" dirty="0" smtClean="0"/>
              <a:t>）</a:t>
            </a:r>
            <a:endParaRPr lang="en-US" altLang="zh-CN" sz="2400" i="1" dirty="0" smtClean="0"/>
          </a:p>
          <a:p>
            <a:pPr marL="285750" indent="-285750">
              <a:lnSpc>
                <a:spcPct val="150000"/>
              </a:lnSpc>
              <a:buFont typeface="Wingdings" panose="05000000000000000000" pitchFamily="2" charset="2"/>
              <a:buChar char="Ø"/>
            </a:pPr>
            <a:r>
              <a:rPr lang="en-US" altLang="zh-CN" sz="2400" dirty="0" smtClean="0"/>
              <a:t>Journal </a:t>
            </a:r>
            <a:r>
              <a:rPr lang="en-US" altLang="zh-CN" sz="2400" dirty="0"/>
              <a:t>/ Conference</a:t>
            </a:r>
            <a:r>
              <a:rPr lang="zh-CN" altLang="en-US" sz="2400" dirty="0" smtClean="0"/>
              <a:t>：</a:t>
            </a:r>
            <a:r>
              <a:rPr lang="en-US" altLang="zh-CN" sz="2400" dirty="0" smtClean="0"/>
              <a:t> ICML</a:t>
            </a:r>
          </a:p>
        </p:txBody>
      </p:sp>
      <p:sp>
        <p:nvSpPr>
          <p:cNvPr id="5" name="圆角矩形 4">
            <a:hlinkClick r:id="rId4" action="ppaction://hlinksldjump"/>
          </p:cNvPr>
          <p:cNvSpPr/>
          <p:nvPr/>
        </p:nvSpPr>
        <p:spPr>
          <a:xfrm>
            <a:off x="11156328" y="6381345"/>
            <a:ext cx="856034" cy="340467"/>
          </a:xfrm>
          <a:prstGeom prst="roundRect">
            <a:avLst/>
          </a:prstGeom>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BACK</a:t>
            </a:r>
            <a:endParaRPr lang="zh-CN" altLang="en-US" dirty="0"/>
          </a:p>
        </p:txBody>
      </p:sp>
      <p:sp>
        <p:nvSpPr>
          <p:cNvPr id="4" name="矩形 3"/>
          <p:cNvSpPr/>
          <p:nvPr/>
        </p:nvSpPr>
        <p:spPr>
          <a:xfrm>
            <a:off x="1144544" y="5458015"/>
            <a:ext cx="10011784" cy="923330"/>
          </a:xfrm>
          <a:prstGeom prst="rect">
            <a:avLst/>
          </a:prstGeom>
        </p:spPr>
        <p:txBody>
          <a:bodyPr wrap="square">
            <a:spAutoFit/>
          </a:bodyPr>
          <a:lstStyle/>
          <a:p>
            <a:r>
              <a:rPr lang="zh-CN" altLang="en-US" dirty="0"/>
              <a:t>Meta-policy gradient algorithm learning and exploration enables us to adaptively learn the exploration strategy in DDPG. Training does not rely on the flexible exploration behavior of the participant's strategy, resulting in a global exploration that greatly accelerates the learning process.</a:t>
            </a:r>
          </a:p>
        </p:txBody>
      </p:sp>
      <p:sp>
        <p:nvSpPr>
          <p:cNvPr id="7" name="矩形 6"/>
          <p:cNvSpPr/>
          <p:nvPr/>
        </p:nvSpPr>
        <p:spPr>
          <a:xfrm>
            <a:off x="74932" y="1305967"/>
            <a:ext cx="2929667" cy="769441"/>
          </a:xfrm>
          <a:prstGeom prst="rect">
            <a:avLst/>
          </a:prstGeom>
          <a:noFill/>
        </p:spPr>
        <p:txBody>
          <a:bodyPr wrap="square" lIns="91440" tIns="45720" rIns="91440" bIns="45720">
            <a:spAutoFit/>
          </a:bodyPr>
          <a:lstStyle/>
          <a:p>
            <a:pPr lvl="1" algn="ctr"/>
            <a:r>
              <a:rPr lang="en-US" altLang="zh-CN" sz="4400" b="0" cap="none" spc="0" dirty="0" smtClean="0">
                <a:ln w="0"/>
                <a:solidFill>
                  <a:schemeClr val="accent1">
                    <a:lumMod val="75000"/>
                  </a:schemeClr>
                </a:solidFill>
                <a:effectLst>
                  <a:outerShdw blurRad="38100" dist="25400" dir="5400000" algn="ctr" rotWithShape="0">
                    <a:srgbClr val="6E747A">
                      <a:alpha val="43000"/>
                    </a:srgbClr>
                  </a:outerShdw>
                </a:effectLst>
              </a:rPr>
              <a:t>Why</a:t>
            </a:r>
            <a:r>
              <a:rPr lang="en-US" altLang="zh-CN" sz="4400" dirty="0">
                <a:ln w="0"/>
                <a:solidFill>
                  <a:schemeClr val="accent1">
                    <a:lumMod val="75000"/>
                  </a:schemeClr>
                </a:solidFill>
                <a:effectLst>
                  <a:outerShdw blurRad="38100" dist="25400" dir="5400000" algn="ctr" rotWithShape="0">
                    <a:srgbClr val="6E747A">
                      <a:alpha val="43000"/>
                    </a:srgbClr>
                  </a:outerShdw>
                </a:effectLst>
              </a:rPr>
              <a:t>?</a:t>
            </a:r>
            <a:endParaRPr lang="en-US" altLang="zh-CN" sz="4400" dirty="0" smtClean="0">
              <a:ln w="0"/>
              <a:solidFill>
                <a:schemeClr val="accent1">
                  <a:lumMod val="75000"/>
                </a:schemeClr>
              </a:solidFill>
              <a:effectLst>
                <a:outerShdw blurRad="38100" dist="25400" dir="5400000" algn="ctr" rotWithShape="0">
                  <a:srgbClr val="6E747A">
                    <a:alpha val="43000"/>
                  </a:srgbClr>
                </a:outerShdw>
              </a:effectLst>
            </a:endParaRPr>
          </a:p>
        </p:txBody>
      </p:sp>
      <p:sp>
        <p:nvSpPr>
          <p:cNvPr id="8" name="矩形 7"/>
          <p:cNvSpPr/>
          <p:nvPr/>
        </p:nvSpPr>
        <p:spPr>
          <a:xfrm>
            <a:off x="74932" y="4275338"/>
            <a:ext cx="2929667" cy="769441"/>
          </a:xfrm>
          <a:prstGeom prst="rect">
            <a:avLst/>
          </a:prstGeom>
          <a:noFill/>
        </p:spPr>
        <p:txBody>
          <a:bodyPr wrap="square" lIns="91440" tIns="45720" rIns="91440" bIns="45720">
            <a:spAutoFit/>
          </a:bodyPr>
          <a:lstStyle/>
          <a:p>
            <a:pPr lvl="1" algn="ctr"/>
            <a:r>
              <a:rPr lang="en-US" altLang="zh-CN" sz="4400" dirty="0" smtClean="0">
                <a:ln w="0"/>
                <a:solidFill>
                  <a:schemeClr val="accent1">
                    <a:lumMod val="75000"/>
                  </a:schemeClr>
                </a:solidFill>
                <a:effectLst>
                  <a:outerShdw blurRad="38100" dist="25400" dir="5400000" algn="ctr" rotWithShape="0">
                    <a:srgbClr val="6E747A">
                      <a:alpha val="43000"/>
                    </a:srgbClr>
                  </a:outerShdw>
                </a:effectLst>
              </a:rPr>
              <a:t>How?</a:t>
            </a:r>
          </a:p>
        </p:txBody>
      </p:sp>
      <p:pic>
        <p:nvPicPr>
          <p:cNvPr id="9" name="图片 8"/>
          <p:cNvPicPr>
            <a:picLocks noChangeAspect="1"/>
          </p:cNvPicPr>
          <p:nvPr/>
        </p:nvPicPr>
        <p:blipFill>
          <a:blip r:embed="rId5"/>
          <a:stretch>
            <a:fillRect/>
          </a:stretch>
        </p:blipFill>
        <p:spPr>
          <a:xfrm>
            <a:off x="2713557" y="1461998"/>
            <a:ext cx="4319542" cy="3042031"/>
          </a:xfrm>
          <a:prstGeom prst="rect">
            <a:avLst/>
          </a:prstGeom>
        </p:spPr>
      </p:pic>
    </p:spTree>
    <p:extLst>
      <p:ext uri="{BB962C8B-B14F-4D97-AF65-F5344CB8AC3E}">
        <p14:creationId xmlns:p14="http://schemas.microsoft.com/office/powerpoint/2010/main" val="25952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4"/>
                                        </p:tgtEl>
                                      </p:cBhvr>
                                    </p:animEffect>
                                    <p:set>
                                      <p:cBhvr>
                                        <p:cTn id="10" dur="1" fill="hold">
                                          <p:stCondLst>
                                            <p:cond delay="499"/>
                                          </p:stCondLst>
                                        </p:cTn>
                                        <p:tgtEl>
                                          <p:spTgt spid="1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1"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4" grpId="0"/>
      <p:bldP spid="7" grpId="1"/>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7132983" cy="1325563"/>
          </a:xfrm>
        </p:spPr>
        <p:txBody>
          <a:bodyPr/>
          <a:lstStyle/>
          <a:p>
            <a:r>
              <a:rPr lang="en-US" altLang="zh-CN" dirty="0" smtClean="0">
                <a:ln w="0"/>
                <a:effectLst>
                  <a:outerShdw blurRad="38100" dist="19050" dir="2700000" algn="tl" rotWithShape="0">
                    <a:schemeClr val="dk1">
                      <a:alpha val="40000"/>
                    </a:schemeClr>
                  </a:outerShdw>
                </a:effectLst>
              </a:rPr>
              <a:t>FROM </a:t>
            </a:r>
            <a:r>
              <a:rPr lang="en-US" altLang="zh-CN" dirty="0">
                <a:ln w="0"/>
                <a:effectLst>
                  <a:outerShdw blurRad="38100" dist="19050" dir="2700000" algn="tl" rotWithShape="0">
                    <a:schemeClr val="dk1">
                      <a:alpha val="40000"/>
                    </a:schemeClr>
                  </a:outerShdw>
                </a:effectLst>
              </a:rPr>
              <a:t>DDPG TO Meta-DDPG </a:t>
            </a:r>
            <a:endParaRPr lang="zh-CN" altLang="en-US" dirty="0">
              <a:ln w="0"/>
              <a:effectLst>
                <a:outerShdw blurRad="38100" dist="19050" dir="2700000" algn="tl" rotWithShape="0">
                  <a:schemeClr val="dk1">
                    <a:alpha val="40000"/>
                  </a:schemeClr>
                </a:outerShdw>
              </a:effectLst>
            </a:endParaRPr>
          </a:p>
        </p:txBody>
      </p:sp>
      <p:sp>
        <p:nvSpPr>
          <p:cNvPr id="5" name="圆角矩形 4">
            <a:hlinkClick r:id="rId3" action="ppaction://hlinksldjump"/>
          </p:cNvPr>
          <p:cNvSpPr/>
          <p:nvPr/>
        </p:nvSpPr>
        <p:spPr>
          <a:xfrm>
            <a:off x="11156328" y="6381345"/>
            <a:ext cx="856034" cy="340467"/>
          </a:xfrm>
          <a:prstGeom prst="roundRect">
            <a:avLst/>
          </a:prstGeom>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BACK</a:t>
            </a:r>
            <a:endParaRPr lang="zh-CN" altLang="en-US" dirty="0"/>
          </a:p>
        </p:txBody>
      </p:sp>
      <p:pic>
        <p:nvPicPr>
          <p:cNvPr id="6" name="图片 5"/>
          <p:cNvPicPr>
            <a:picLocks noChangeAspect="1"/>
          </p:cNvPicPr>
          <p:nvPr/>
        </p:nvPicPr>
        <p:blipFill>
          <a:blip r:embed="rId4"/>
          <a:stretch>
            <a:fillRect/>
          </a:stretch>
        </p:blipFill>
        <p:spPr>
          <a:xfrm>
            <a:off x="582916" y="1468598"/>
            <a:ext cx="4938188" cy="5082980"/>
          </a:xfrm>
          <a:prstGeom prst="rect">
            <a:avLst/>
          </a:prstGeom>
        </p:spPr>
      </p:pic>
      <p:pic>
        <p:nvPicPr>
          <p:cNvPr id="10" name="图片 9"/>
          <p:cNvPicPr>
            <a:picLocks noChangeAspect="1"/>
          </p:cNvPicPr>
          <p:nvPr/>
        </p:nvPicPr>
        <p:blipFill>
          <a:blip r:embed="rId5"/>
          <a:stretch>
            <a:fillRect/>
          </a:stretch>
        </p:blipFill>
        <p:spPr>
          <a:xfrm>
            <a:off x="6006009" y="1594154"/>
            <a:ext cx="3596952" cy="685859"/>
          </a:xfrm>
          <a:prstGeom prst="rect">
            <a:avLst/>
          </a:prstGeom>
        </p:spPr>
      </p:pic>
      <p:pic>
        <p:nvPicPr>
          <p:cNvPr id="11" name="图片 10"/>
          <p:cNvPicPr>
            <a:picLocks noChangeAspect="1"/>
          </p:cNvPicPr>
          <p:nvPr/>
        </p:nvPicPr>
        <p:blipFill>
          <a:blip r:embed="rId6"/>
          <a:stretch>
            <a:fillRect/>
          </a:stretch>
        </p:blipFill>
        <p:spPr>
          <a:xfrm>
            <a:off x="6119491" y="2713959"/>
            <a:ext cx="3947502" cy="411516"/>
          </a:xfrm>
          <a:prstGeom prst="rect">
            <a:avLst/>
          </a:prstGeom>
        </p:spPr>
      </p:pic>
      <p:pic>
        <p:nvPicPr>
          <p:cNvPr id="12" name="图片 11"/>
          <p:cNvPicPr>
            <a:picLocks noChangeAspect="1"/>
          </p:cNvPicPr>
          <p:nvPr/>
        </p:nvPicPr>
        <p:blipFill>
          <a:blip r:embed="rId7"/>
          <a:stretch>
            <a:fillRect/>
          </a:stretch>
        </p:blipFill>
        <p:spPr>
          <a:xfrm>
            <a:off x="6119491" y="3396234"/>
            <a:ext cx="3756986" cy="556308"/>
          </a:xfrm>
          <a:prstGeom prst="rect">
            <a:avLst/>
          </a:prstGeom>
        </p:spPr>
      </p:pic>
      <p:pic>
        <p:nvPicPr>
          <p:cNvPr id="15" name="图片 14"/>
          <p:cNvPicPr>
            <a:picLocks noChangeAspect="1"/>
          </p:cNvPicPr>
          <p:nvPr/>
        </p:nvPicPr>
        <p:blipFill>
          <a:blip r:embed="rId8"/>
          <a:stretch>
            <a:fillRect/>
          </a:stretch>
        </p:blipFill>
        <p:spPr>
          <a:xfrm>
            <a:off x="6142224" y="4223301"/>
            <a:ext cx="3657917" cy="762066"/>
          </a:xfrm>
          <a:prstGeom prst="rect">
            <a:avLst/>
          </a:prstGeom>
        </p:spPr>
      </p:pic>
      <p:pic>
        <p:nvPicPr>
          <p:cNvPr id="17" name="图片 16"/>
          <p:cNvPicPr>
            <a:picLocks noChangeAspect="1"/>
          </p:cNvPicPr>
          <p:nvPr/>
        </p:nvPicPr>
        <p:blipFill>
          <a:blip r:embed="rId9"/>
          <a:stretch>
            <a:fillRect/>
          </a:stretch>
        </p:blipFill>
        <p:spPr>
          <a:xfrm>
            <a:off x="6125940" y="5019885"/>
            <a:ext cx="1806097" cy="472481"/>
          </a:xfrm>
          <a:prstGeom prst="rect">
            <a:avLst/>
          </a:prstGeom>
        </p:spPr>
      </p:pic>
      <p:pic>
        <p:nvPicPr>
          <p:cNvPr id="18" name="图片 17"/>
          <p:cNvPicPr>
            <a:picLocks noChangeAspect="1"/>
          </p:cNvPicPr>
          <p:nvPr/>
        </p:nvPicPr>
        <p:blipFill>
          <a:blip r:embed="rId10"/>
          <a:stretch>
            <a:fillRect/>
          </a:stretch>
        </p:blipFill>
        <p:spPr>
          <a:xfrm>
            <a:off x="6073767" y="5639858"/>
            <a:ext cx="3848433" cy="708721"/>
          </a:xfrm>
          <a:prstGeom prst="rect">
            <a:avLst/>
          </a:prstGeom>
        </p:spPr>
      </p:pic>
    </p:spTree>
    <p:extLst>
      <p:ext uri="{BB962C8B-B14F-4D97-AF65-F5344CB8AC3E}">
        <p14:creationId xmlns:p14="http://schemas.microsoft.com/office/powerpoint/2010/main" val="18527053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358198" y="2576692"/>
            <a:ext cx="3644348" cy="1325563"/>
          </a:xfrm>
        </p:spPr>
        <p:txBody>
          <a:bodyPr/>
          <a:lstStyle/>
          <a:p>
            <a:r>
              <a:rPr lang="en-US" altLang="zh-CN" i="1" dirty="0" smtClean="0"/>
              <a:t>THANK YOU</a:t>
            </a:r>
            <a:endParaRPr lang="zh-CN" altLang="en-US" i="1" dirty="0"/>
          </a:p>
        </p:txBody>
      </p:sp>
    </p:spTree>
    <p:extLst>
      <p:ext uri="{BB962C8B-B14F-4D97-AF65-F5344CB8AC3E}">
        <p14:creationId xmlns:p14="http://schemas.microsoft.com/office/powerpoint/2010/main" val="7936190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5085945" cy="1325563"/>
          </a:xfrm>
        </p:spPr>
        <p:txBody>
          <a:bodyPr/>
          <a:lstStyle/>
          <a:p>
            <a:r>
              <a:rPr lang="en-US" altLang="zh-CN" dirty="0" smtClean="0">
                <a:ln w="0"/>
                <a:effectLst>
                  <a:outerShdw blurRad="38100" dist="19050" dir="2700000" algn="tl" rotWithShape="0">
                    <a:schemeClr val="dk1">
                      <a:alpha val="40000"/>
                    </a:schemeClr>
                  </a:outerShdw>
                </a:effectLst>
              </a:rPr>
              <a:t>FROM PG TO DDPG</a:t>
            </a:r>
            <a:endParaRPr lang="zh-CN" altLang="en-US" dirty="0">
              <a:ln w="0"/>
              <a:effectLst>
                <a:outerShdw blurRad="38100" dist="19050" dir="2700000" algn="tl" rotWithShape="0">
                  <a:schemeClr val="dk1">
                    <a:alpha val="40000"/>
                  </a:schemeClr>
                </a:outerShdw>
              </a:effectLst>
            </a:endParaRPr>
          </a:p>
        </p:txBody>
      </p:sp>
      <p:sp>
        <p:nvSpPr>
          <p:cNvPr id="3" name="内容占位符 2"/>
          <p:cNvSpPr>
            <a:spLocks noGrp="1"/>
          </p:cNvSpPr>
          <p:nvPr>
            <p:ph idx="1"/>
          </p:nvPr>
        </p:nvSpPr>
        <p:spPr>
          <a:xfrm>
            <a:off x="838200" y="1825625"/>
            <a:ext cx="7620000" cy="377488"/>
          </a:xfrm>
        </p:spPr>
        <p:txBody>
          <a:bodyPr>
            <a:normAutofit fontScale="92500" lnSpcReduction="20000"/>
          </a:bodyPr>
          <a:lstStyle/>
          <a:p>
            <a:pPr marL="0" indent="0">
              <a:buNone/>
            </a:pPr>
            <a:r>
              <a:rPr lang="en-US" altLang="zh-CN" dirty="0"/>
              <a:t>First let’s </a:t>
            </a:r>
            <a:r>
              <a:rPr lang="en-US" altLang="zh-CN" dirty="0" smtClean="0"/>
              <a:t>review :</a:t>
            </a:r>
          </a:p>
          <a:p>
            <a:pPr marL="0" indent="0">
              <a:buNone/>
            </a:pPr>
            <a:endParaRPr lang="en-US" altLang="zh-CN" dirty="0" smtClean="0"/>
          </a:p>
        </p:txBody>
      </p:sp>
      <p:sp>
        <p:nvSpPr>
          <p:cNvPr id="4" name="矩形 3"/>
          <p:cNvSpPr/>
          <p:nvPr/>
        </p:nvSpPr>
        <p:spPr>
          <a:xfrm>
            <a:off x="517187" y="2380975"/>
            <a:ext cx="1113691" cy="615462"/>
          </a:xfrm>
          <a:prstGeom prst="rect">
            <a:avLst/>
          </a:prstGeom>
          <a:ln/>
          <a:effectLst>
            <a:outerShdw blurRad="50800" dist="38100" dir="2700000" algn="tl"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2800" dirty="0" smtClean="0">
                <a:ln w="0"/>
                <a:solidFill>
                  <a:schemeClr val="bg1"/>
                </a:solidFill>
                <a:effectLst>
                  <a:outerShdw blurRad="38100" dist="19050" dir="2700000" algn="tl" rotWithShape="0">
                    <a:schemeClr val="dk1">
                      <a:alpha val="40000"/>
                    </a:schemeClr>
                  </a:outerShdw>
                </a:effectLst>
              </a:rPr>
              <a:t>MDP</a:t>
            </a:r>
            <a:endParaRPr lang="zh-CN" altLang="en-US" sz="2800" dirty="0">
              <a:ln w="0"/>
              <a:solidFill>
                <a:schemeClr val="bg1"/>
              </a:solidFill>
              <a:effectLst>
                <a:outerShdw blurRad="38100" dist="19050" dir="2700000" algn="tl" rotWithShape="0">
                  <a:schemeClr val="dk1">
                    <a:alpha val="40000"/>
                  </a:schemeClr>
                </a:outerShdw>
              </a:effectLst>
            </a:endParaRPr>
          </a:p>
        </p:txBody>
      </p:sp>
      <p:sp>
        <p:nvSpPr>
          <p:cNvPr id="9" name="矩形 8"/>
          <p:cNvSpPr/>
          <p:nvPr/>
        </p:nvSpPr>
        <p:spPr>
          <a:xfrm>
            <a:off x="5524448" y="5842974"/>
            <a:ext cx="1113691" cy="615462"/>
          </a:xfrm>
          <a:prstGeom prst="rect">
            <a:avLst/>
          </a:prstGeom>
          <a:ln/>
          <a:effectLst>
            <a:outerShdw blurRad="50800" dist="38100" dir="2700000" algn="tl"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2800" dirty="0" smtClean="0">
                <a:ln w="0"/>
                <a:solidFill>
                  <a:schemeClr val="bg1"/>
                </a:solidFill>
                <a:effectLst>
                  <a:outerShdw blurRad="38100" dist="19050" dir="2700000" algn="tl" rotWithShape="0">
                    <a:schemeClr val="dk1">
                      <a:alpha val="40000"/>
                    </a:schemeClr>
                  </a:outerShdw>
                </a:effectLst>
              </a:rPr>
              <a:t>DDPG</a:t>
            </a:r>
            <a:endParaRPr lang="zh-CN" altLang="en-US" sz="2800" dirty="0">
              <a:ln w="0"/>
              <a:solidFill>
                <a:schemeClr val="bg1"/>
              </a:solidFill>
              <a:effectLst>
                <a:outerShdw blurRad="38100" dist="19050" dir="2700000" algn="tl" rotWithShape="0">
                  <a:schemeClr val="dk1">
                    <a:alpha val="40000"/>
                  </a:schemeClr>
                </a:outerShdw>
              </a:effectLst>
            </a:endParaRPr>
          </a:p>
        </p:txBody>
      </p:sp>
      <p:sp>
        <p:nvSpPr>
          <p:cNvPr id="10" name="矩形 9"/>
          <p:cNvSpPr/>
          <p:nvPr/>
        </p:nvSpPr>
        <p:spPr>
          <a:xfrm>
            <a:off x="5785031" y="4742167"/>
            <a:ext cx="1828800" cy="615462"/>
          </a:xfrm>
          <a:prstGeom prst="rect">
            <a:avLst/>
          </a:prstGeom>
          <a:ln/>
          <a:effectLst>
            <a:outerShdw blurRad="50800" dist="38100" dir="2700000" algn="tl"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2800" dirty="0" smtClean="0">
                <a:ln w="0"/>
                <a:solidFill>
                  <a:schemeClr val="bg1"/>
                </a:solidFill>
                <a:effectLst>
                  <a:outerShdw blurRad="38100" dist="19050" dir="2700000" algn="tl" rotWithShape="0">
                    <a:schemeClr val="dk1">
                      <a:alpha val="40000"/>
                    </a:schemeClr>
                  </a:outerShdw>
                </a:effectLst>
              </a:rPr>
              <a:t>Actor-Critic</a:t>
            </a:r>
            <a:endParaRPr lang="zh-CN" altLang="en-US" sz="2800" dirty="0">
              <a:ln w="0"/>
              <a:solidFill>
                <a:schemeClr val="bg1"/>
              </a:solidFill>
              <a:effectLst>
                <a:outerShdw blurRad="38100" dist="19050" dir="2700000" algn="tl" rotWithShape="0">
                  <a:schemeClr val="dk1">
                    <a:alpha val="40000"/>
                  </a:schemeClr>
                </a:outerShdw>
              </a:effectLst>
            </a:endParaRPr>
          </a:p>
        </p:txBody>
      </p:sp>
      <p:sp>
        <p:nvSpPr>
          <p:cNvPr id="11" name="矩形 10"/>
          <p:cNvSpPr/>
          <p:nvPr/>
        </p:nvSpPr>
        <p:spPr>
          <a:xfrm>
            <a:off x="6142586" y="3579859"/>
            <a:ext cx="1113691" cy="615462"/>
          </a:xfrm>
          <a:prstGeom prst="rect">
            <a:avLst/>
          </a:prstGeom>
          <a:ln/>
          <a:effectLst>
            <a:outerShdw blurRad="50800" dist="38100" dir="2700000" algn="tl"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2800" dirty="0" smtClean="0">
                <a:ln w="0"/>
                <a:solidFill>
                  <a:schemeClr val="bg1"/>
                </a:solidFill>
                <a:effectLst>
                  <a:outerShdw blurRad="38100" dist="19050" dir="2700000" algn="tl" rotWithShape="0">
                    <a:schemeClr val="dk1">
                      <a:alpha val="40000"/>
                    </a:schemeClr>
                  </a:outerShdw>
                </a:effectLst>
              </a:rPr>
              <a:t>PG</a:t>
            </a:r>
            <a:endParaRPr lang="zh-CN" altLang="en-US" sz="2800" dirty="0">
              <a:ln w="0"/>
              <a:solidFill>
                <a:schemeClr val="bg1"/>
              </a:solidFill>
              <a:effectLst>
                <a:outerShdw blurRad="38100" dist="19050" dir="2700000" algn="tl" rotWithShape="0">
                  <a:schemeClr val="dk1">
                    <a:alpha val="40000"/>
                  </a:schemeClr>
                </a:outerShdw>
              </a:effectLst>
            </a:endParaRPr>
          </a:p>
        </p:txBody>
      </p:sp>
      <p:sp>
        <p:nvSpPr>
          <p:cNvPr id="12" name="矩形 11"/>
          <p:cNvSpPr/>
          <p:nvPr/>
        </p:nvSpPr>
        <p:spPr>
          <a:xfrm>
            <a:off x="6142586" y="2372697"/>
            <a:ext cx="1113691" cy="615462"/>
          </a:xfrm>
          <a:prstGeom prst="rect">
            <a:avLst/>
          </a:prstGeom>
          <a:ln/>
          <a:effectLst>
            <a:outerShdw blurRad="50800" dist="38100" dir="2700000" algn="tl"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2800" dirty="0" smtClean="0">
                <a:ln w="0"/>
                <a:solidFill>
                  <a:schemeClr val="bg1"/>
                </a:solidFill>
                <a:effectLst>
                  <a:outerShdw blurRad="38100" dist="19050" dir="2700000" algn="tl" rotWithShape="0">
                    <a:schemeClr val="dk1">
                      <a:alpha val="40000"/>
                    </a:schemeClr>
                  </a:outerShdw>
                </a:effectLst>
              </a:rPr>
              <a:t>TD</a:t>
            </a:r>
            <a:endParaRPr lang="zh-CN" altLang="en-US" sz="2800" dirty="0">
              <a:ln w="0"/>
              <a:solidFill>
                <a:schemeClr val="bg1"/>
              </a:solidFill>
              <a:effectLst>
                <a:outerShdw blurRad="38100" dist="19050" dir="2700000" algn="tl" rotWithShape="0">
                  <a:schemeClr val="dk1">
                    <a:alpha val="40000"/>
                  </a:schemeClr>
                </a:outerShdw>
              </a:effectLst>
            </a:endParaRPr>
          </a:p>
        </p:txBody>
      </p:sp>
      <p:sp>
        <p:nvSpPr>
          <p:cNvPr id="13" name="矩形 12"/>
          <p:cNvSpPr/>
          <p:nvPr/>
        </p:nvSpPr>
        <p:spPr>
          <a:xfrm>
            <a:off x="4228303" y="2380975"/>
            <a:ext cx="1113691" cy="615462"/>
          </a:xfrm>
          <a:prstGeom prst="rect">
            <a:avLst/>
          </a:prstGeom>
          <a:ln/>
          <a:effectLst>
            <a:outerShdw blurRad="50800" dist="38100" dir="2700000" algn="tl"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2800" dirty="0" smtClean="0">
                <a:ln w="0"/>
                <a:solidFill>
                  <a:schemeClr val="bg1"/>
                </a:solidFill>
                <a:effectLst>
                  <a:outerShdw blurRad="38100" dist="19050" dir="2700000" algn="tl" rotWithShape="0">
                    <a:schemeClr val="dk1">
                      <a:alpha val="40000"/>
                    </a:schemeClr>
                  </a:outerShdw>
                </a:effectLst>
              </a:rPr>
              <a:t>MC</a:t>
            </a:r>
            <a:endParaRPr lang="zh-CN" altLang="en-US" sz="2800" dirty="0">
              <a:ln w="0"/>
              <a:solidFill>
                <a:schemeClr val="bg1"/>
              </a:solidFill>
              <a:effectLst>
                <a:outerShdw blurRad="38100" dist="19050" dir="2700000" algn="tl" rotWithShape="0">
                  <a:schemeClr val="dk1">
                    <a:alpha val="40000"/>
                  </a:schemeClr>
                </a:outerShdw>
              </a:effectLst>
            </a:endParaRPr>
          </a:p>
        </p:txBody>
      </p:sp>
      <p:sp>
        <p:nvSpPr>
          <p:cNvPr id="14" name="矩形 13"/>
          <p:cNvSpPr/>
          <p:nvPr/>
        </p:nvSpPr>
        <p:spPr>
          <a:xfrm>
            <a:off x="2438855" y="2387519"/>
            <a:ext cx="1113691" cy="615462"/>
          </a:xfrm>
          <a:prstGeom prst="rect">
            <a:avLst/>
          </a:prstGeom>
          <a:ln/>
          <a:effectLst>
            <a:outerShdw blurRad="50800" dist="38100" dir="2700000" algn="tl"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2800" dirty="0" smtClean="0">
                <a:ln w="0"/>
                <a:solidFill>
                  <a:schemeClr val="bg1"/>
                </a:solidFill>
                <a:effectLst>
                  <a:outerShdw blurRad="38100" dist="19050" dir="2700000" algn="tl" rotWithShape="0">
                    <a:schemeClr val="dk1">
                      <a:alpha val="40000"/>
                    </a:schemeClr>
                  </a:outerShdw>
                </a:effectLst>
              </a:rPr>
              <a:t>DP</a:t>
            </a:r>
            <a:endParaRPr lang="zh-CN" altLang="en-US" sz="2800" dirty="0">
              <a:ln w="0"/>
              <a:solidFill>
                <a:schemeClr val="bg1"/>
              </a:solidFill>
              <a:effectLst>
                <a:outerShdw blurRad="38100" dist="19050" dir="2700000" algn="tl" rotWithShape="0">
                  <a:schemeClr val="dk1">
                    <a:alpha val="40000"/>
                  </a:schemeClr>
                </a:outerShdw>
              </a:effectLst>
            </a:endParaRPr>
          </a:p>
        </p:txBody>
      </p:sp>
      <p:sp>
        <p:nvSpPr>
          <p:cNvPr id="15" name="矩形 14"/>
          <p:cNvSpPr/>
          <p:nvPr/>
        </p:nvSpPr>
        <p:spPr>
          <a:xfrm>
            <a:off x="7050293" y="5920609"/>
            <a:ext cx="1113691" cy="615462"/>
          </a:xfrm>
          <a:prstGeom prst="rect">
            <a:avLst/>
          </a:prstGeom>
          <a:ln/>
          <a:effectLst>
            <a:outerShdw blurRad="50800" dist="38100" dir="2700000" algn="tl"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2800" dirty="0" smtClean="0">
                <a:ln w="0"/>
                <a:solidFill>
                  <a:schemeClr val="bg1"/>
                </a:solidFill>
                <a:effectLst>
                  <a:outerShdw blurRad="38100" dist="19050" dir="2700000" algn="tl" rotWithShape="0">
                    <a:schemeClr val="dk1">
                      <a:alpha val="40000"/>
                    </a:schemeClr>
                  </a:outerShdw>
                </a:effectLst>
              </a:rPr>
              <a:t>A3C</a:t>
            </a:r>
            <a:endParaRPr lang="zh-CN" altLang="en-US" sz="2800" dirty="0">
              <a:ln w="0"/>
              <a:solidFill>
                <a:schemeClr val="bg1"/>
              </a:solidFill>
              <a:effectLst>
                <a:outerShdw blurRad="38100" dist="19050" dir="2700000" algn="tl" rotWithShape="0">
                  <a:schemeClr val="dk1">
                    <a:alpha val="40000"/>
                  </a:schemeClr>
                </a:outerShdw>
              </a:effectLst>
            </a:endParaRPr>
          </a:p>
        </p:txBody>
      </p:sp>
      <p:cxnSp>
        <p:nvCxnSpPr>
          <p:cNvPr id="17" name="直接箭头连接符 16"/>
          <p:cNvCxnSpPr>
            <a:stCxn id="4" idx="3"/>
            <a:endCxn id="14" idx="1"/>
          </p:cNvCxnSpPr>
          <p:nvPr/>
        </p:nvCxnSpPr>
        <p:spPr>
          <a:xfrm>
            <a:off x="1630878" y="2688706"/>
            <a:ext cx="807977" cy="6544"/>
          </a:xfrm>
          <a:prstGeom prst="straightConnector1">
            <a:avLst/>
          </a:prstGeom>
          <a:ln w="25400">
            <a:tailEnd type="triangle"/>
          </a:ln>
        </p:spPr>
        <p:style>
          <a:lnRef idx="3">
            <a:schemeClr val="accent5"/>
          </a:lnRef>
          <a:fillRef idx="0">
            <a:schemeClr val="accent5"/>
          </a:fillRef>
          <a:effectRef idx="2">
            <a:schemeClr val="accent5"/>
          </a:effectRef>
          <a:fontRef idx="minor">
            <a:schemeClr val="tx1"/>
          </a:fontRef>
        </p:style>
      </p:cxnSp>
      <p:cxnSp>
        <p:nvCxnSpPr>
          <p:cNvPr id="18" name="直接箭头连接符 17"/>
          <p:cNvCxnSpPr>
            <a:stCxn id="12" idx="2"/>
            <a:endCxn id="11" idx="0"/>
          </p:cNvCxnSpPr>
          <p:nvPr/>
        </p:nvCxnSpPr>
        <p:spPr>
          <a:xfrm>
            <a:off x="6699432" y="2988159"/>
            <a:ext cx="0" cy="591700"/>
          </a:xfrm>
          <a:prstGeom prst="straightConnector1">
            <a:avLst/>
          </a:prstGeom>
          <a:ln w="25400">
            <a:tailEnd type="triangle"/>
          </a:ln>
        </p:spPr>
        <p:style>
          <a:lnRef idx="3">
            <a:schemeClr val="accent5"/>
          </a:lnRef>
          <a:fillRef idx="0">
            <a:schemeClr val="accent5"/>
          </a:fillRef>
          <a:effectRef idx="2">
            <a:schemeClr val="accent5"/>
          </a:effectRef>
          <a:fontRef idx="minor">
            <a:schemeClr val="tx1"/>
          </a:fontRef>
        </p:style>
      </p:cxnSp>
      <p:cxnSp>
        <p:nvCxnSpPr>
          <p:cNvPr id="19" name="直接箭头连接符 18"/>
          <p:cNvCxnSpPr>
            <a:stCxn id="14" idx="3"/>
            <a:endCxn id="13" idx="1"/>
          </p:cNvCxnSpPr>
          <p:nvPr/>
        </p:nvCxnSpPr>
        <p:spPr>
          <a:xfrm flipV="1">
            <a:off x="3552546" y="2688706"/>
            <a:ext cx="675757" cy="6544"/>
          </a:xfrm>
          <a:prstGeom prst="straightConnector1">
            <a:avLst/>
          </a:prstGeom>
          <a:ln w="25400">
            <a:tailEnd type="triangle"/>
          </a:ln>
        </p:spPr>
        <p:style>
          <a:lnRef idx="3">
            <a:schemeClr val="accent5"/>
          </a:lnRef>
          <a:fillRef idx="0">
            <a:schemeClr val="accent5"/>
          </a:fillRef>
          <a:effectRef idx="2">
            <a:schemeClr val="accent5"/>
          </a:effectRef>
          <a:fontRef idx="minor">
            <a:schemeClr val="tx1"/>
          </a:fontRef>
        </p:style>
      </p:cxnSp>
      <p:cxnSp>
        <p:nvCxnSpPr>
          <p:cNvPr id="20" name="直接箭头连接符 19"/>
          <p:cNvCxnSpPr>
            <a:stCxn id="13" idx="3"/>
            <a:endCxn id="12" idx="1"/>
          </p:cNvCxnSpPr>
          <p:nvPr/>
        </p:nvCxnSpPr>
        <p:spPr>
          <a:xfrm flipV="1">
            <a:off x="5341994" y="2680428"/>
            <a:ext cx="800592" cy="8278"/>
          </a:xfrm>
          <a:prstGeom prst="straightConnector1">
            <a:avLst/>
          </a:prstGeom>
          <a:ln w="25400">
            <a:tailEnd type="triangle"/>
          </a:ln>
        </p:spPr>
        <p:style>
          <a:lnRef idx="3">
            <a:schemeClr val="accent5"/>
          </a:lnRef>
          <a:fillRef idx="0">
            <a:schemeClr val="accent5"/>
          </a:fillRef>
          <a:effectRef idx="2">
            <a:schemeClr val="accent5"/>
          </a:effectRef>
          <a:fontRef idx="minor">
            <a:schemeClr val="tx1"/>
          </a:fontRef>
        </p:style>
      </p:cxnSp>
      <p:cxnSp>
        <p:nvCxnSpPr>
          <p:cNvPr id="21" name="直接箭头连接符 20"/>
          <p:cNvCxnSpPr>
            <a:stCxn id="11" idx="2"/>
            <a:endCxn id="10" idx="0"/>
          </p:cNvCxnSpPr>
          <p:nvPr/>
        </p:nvCxnSpPr>
        <p:spPr>
          <a:xfrm flipH="1">
            <a:off x="6699431" y="4195321"/>
            <a:ext cx="1" cy="546846"/>
          </a:xfrm>
          <a:prstGeom prst="straightConnector1">
            <a:avLst/>
          </a:prstGeom>
          <a:ln w="25400">
            <a:tailEnd type="triangle"/>
          </a:ln>
        </p:spPr>
        <p:style>
          <a:lnRef idx="3">
            <a:schemeClr val="accent5"/>
          </a:lnRef>
          <a:fillRef idx="0">
            <a:schemeClr val="accent5"/>
          </a:fillRef>
          <a:effectRef idx="2">
            <a:schemeClr val="accent5"/>
          </a:effectRef>
          <a:fontRef idx="minor">
            <a:schemeClr val="tx1"/>
          </a:fontRef>
        </p:style>
      </p:cxnSp>
      <p:cxnSp>
        <p:nvCxnSpPr>
          <p:cNvPr id="22" name="直接箭头连接符 21"/>
          <p:cNvCxnSpPr>
            <a:stCxn id="10" idx="2"/>
            <a:endCxn id="9" idx="0"/>
          </p:cNvCxnSpPr>
          <p:nvPr/>
        </p:nvCxnSpPr>
        <p:spPr>
          <a:xfrm flipH="1">
            <a:off x="6081294" y="5357629"/>
            <a:ext cx="618137" cy="485345"/>
          </a:xfrm>
          <a:prstGeom prst="straightConnector1">
            <a:avLst/>
          </a:prstGeom>
          <a:ln w="25400">
            <a:tailEnd type="triangle"/>
          </a:ln>
        </p:spPr>
        <p:style>
          <a:lnRef idx="3">
            <a:schemeClr val="accent5"/>
          </a:lnRef>
          <a:fillRef idx="0">
            <a:schemeClr val="accent5"/>
          </a:fillRef>
          <a:effectRef idx="2">
            <a:schemeClr val="accent5"/>
          </a:effectRef>
          <a:fontRef idx="minor">
            <a:schemeClr val="tx1"/>
          </a:fontRef>
        </p:style>
      </p:cxnSp>
      <p:cxnSp>
        <p:nvCxnSpPr>
          <p:cNvPr id="46" name="直接箭头连接符 45"/>
          <p:cNvCxnSpPr>
            <a:stCxn id="10" idx="2"/>
            <a:endCxn id="15" idx="0"/>
          </p:cNvCxnSpPr>
          <p:nvPr/>
        </p:nvCxnSpPr>
        <p:spPr>
          <a:xfrm>
            <a:off x="6699431" y="5357629"/>
            <a:ext cx="907708" cy="562980"/>
          </a:xfrm>
          <a:prstGeom prst="straightConnector1">
            <a:avLst/>
          </a:prstGeom>
          <a:ln w="25400">
            <a:tailEnd type="triangle"/>
          </a:ln>
        </p:spPr>
        <p:style>
          <a:lnRef idx="3">
            <a:schemeClr val="accent5"/>
          </a:lnRef>
          <a:fillRef idx="0">
            <a:schemeClr val="accent5"/>
          </a:fillRef>
          <a:effectRef idx="2">
            <a:schemeClr val="accent5"/>
          </a:effectRef>
          <a:fontRef idx="minor">
            <a:schemeClr val="tx1"/>
          </a:fontRef>
        </p:style>
      </p:cxnSp>
      <p:sp>
        <p:nvSpPr>
          <p:cNvPr id="50" name="左大括号 49"/>
          <p:cNvSpPr/>
          <p:nvPr/>
        </p:nvSpPr>
        <p:spPr>
          <a:xfrm>
            <a:off x="7402266" y="1690688"/>
            <a:ext cx="423130" cy="1782086"/>
          </a:xfrm>
          <a:prstGeom prst="leftBrace">
            <a:avLst>
              <a:gd name="adj1" fmla="val 22308"/>
              <a:gd name="adj2" fmla="val 50000"/>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6" name="矩形 65"/>
          <p:cNvSpPr/>
          <p:nvPr/>
        </p:nvSpPr>
        <p:spPr>
          <a:xfrm>
            <a:off x="7824529" y="1758349"/>
            <a:ext cx="1394085" cy="615462"/>
          </a:xfrm>
          <a:prstGeom prst="rect">
            <a:avLst/>
          </a:prstGeom>
          <a:ln/>
          <a:effectLst>
            <a:outerShdw blurRad="50800" dist="38100" dir="2700000" algn="tl"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2800" dirty="0" smtClean="0">
                <a:ln w="0"/>
                <a:solidFill>
                  <a:schemeClr val="bg1"/>
                </a:solidFill>
                <a:effectLst>
                  <a:outerShdw blurRad="38100" dist="19050" dir="2700000" algn="tl" rotWithShape="0">
                    <a:schemeClr val="dk1">
                      <a:alpha val="40000"/>
                    </a:schemeClr>
                  </a:outerShdw>
                </a:effectLst>
              </a:rPr>
              <a:t>Off-line</a:t>
            </a:r>
            <a:endParaRPr lang="zh-CN" altLang="en-US" sz="2800" dirty="0">
              <a:ln w="0"/>
              <a:solidFill>
                <a:schemeClr val="bg1"/>
              </a:solidFill>
              <a:effectLst>
                <a:outerShdw blurRad="38100" dist="19050" dir="2700000" algn="tl" rotWithShape="0">
                  <a:schemeClr val="dk1">
                    <a:alpha val="40000"/>
                  </a:schemeClr>
                </a:outerShdw>
              </a:effectLst>
            </a:endParaRPr>
          </a:p>
        </p:txBody>
      </p:sp>
      <p:sp>
        <p:nvSpPr>
          <p:cNvPr id="67" name="矩形 66"/>
          <p:cNvSpPr/>
          <p:nvPr/>
        </p:nvSpPr>
        <p:spPr>
          <a:xfrm>
            <a:off x="7797785" y="2756400"/>
            <a:ext cx="1388139" cy="615462"/>
          </a:xfrm>
          <a:prstGeom prst="rect">
            <a:avLst/>
          </a:prstGeom>
          <a:ln/>
          <a:effectLst>
            <a:outerShdw blurRad="50800" dist="38100" dir="2700000" algn="tl"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2800" dirty="0" smtClean="0">
                <a:ln w="0"/>
                <a:solidFill>
                  <a:schemeClr val="bg1"/>
                </a:solidFill>
                <a:effectLst>
                  <a:outerShdw blurRad="38100" dist="19050" dir="2700000" algn="tl" rotWithShape="0">
                    <a:schemeClr val="dk1">
                      <a:alpha val="40000"/>
                    </a:schemeClr>
                  </a:outerShdw>
                </a:effectLst>
              </a:rPr>
              <a:t>On-line</a:t>
            </a:r>
            <a:endParaRPr lang="zh-CN" altLang="en-US" sz="2800" dirty="0">
              <a:ln w="0"/>
              <a:solidFill>
                <a:schemeClr val="bg1"/>
              </a:solidFill>
              <a:effectLst>
                <a:outerShdw blurRad="38100" dist="19050" dir="2700000" algn="tl" rotWithShape="0">
                  <a:schemeClr val="dk1">
                    <a:alpha val="40000"/>
                  </a:schemeClr>
                </a:outerShdw>
              </a:effectLst>
            </a:endParaRPr>
          </a:p>
        </p:txBody>
      </p:sp>
      <p:sp>
        <p:nvSpPr>
          <p:cNvPr id="68" name="矩形 67"/>
          <p:cNvSpPr/>
          <p:nvPr/>
        </p:nvSpPr>
        <p:spPr>
          <a:xfrm>
            <a:off x="7501893" y="904067"/>
            <a:ext cx="2039353" cy="615462"/>
          </a:xfrm>
          <a:prstGeom prst="rect">
            <a:avLst/>
          </a:prstGeom>
          <a:ln/>
          <a:effectLst>
            <a:outerShdw blurRad="50800" dist="38100" dir="2700000" algn="tl"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2800" dirty="0" smtClean="0">
                <a:ln w="0"/>
                <a:solidFill>
                  <a:schemeClr val="bg1"/>
                </a:solidFill>
                <a:effectLst>
                  <a:outerShdw blurRad="38100" dist="19050" dir="2700000" algn="tl" rotWithShape="0">
                    <a:schemeClr val="dk1">
                      <a:alpha val="40000"/>
                    </a:schemeClr>
                  </a:outerShdw>
                </a:effectLst>
              </a:rPr>
              <a:t>Q-Learning</a:t>
            </a:r>
            <a:endParaRPr lang="zh-CN" altLang="en-US" sz="2800" dirty="0">
              <a:ln w="0"/>
              <a:solidFill>
                <a:schemeClr val="bg1"/>
              </a:solidFill>
              <a:effectLst>
                <a:outerShdw blurRad="38100" dist="19050" dir="2700000" algn="tl" rotWithShape="0">
                  <a:schemeClr val="dk1">
                    <a:alpha val="40000"/>
                  </a:schemeClr>
                </a:outerShdw>
              </a:effectLst>
            </a:endParaRPr>
          </a:p>
        </p:txBody>
      </p:sp>
      <p:sp>
        <p:nvSpPr>
          <p:cNvPr id="69" name="矩形 68"/>
          <p:cNvSpPr/>
          <p:nvPr/>
        </p:nvSpPr>
        <p:spPr>
          <a:xfrm>
            <a:off x="7791839" y="3731388"/>
            <a:ext cx="1394085" cy="615462"/>
          </a:xfrm>
          <a:prstGeom prst="rect">
            <a:avLst/>
          </a:prstGeom>
          <a:ln/>
          <a:effectLst>
            <a:outerShdw blurRad="50800" dist="38100" dir="2700000" algn="tl"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2800" dirty="0" smtClean="0">
                <a:ln w="0"/>
                <a:solidFill>
                  <a:schemeClr val="bg1"/>
                </a:solidFill>
                <a:effectLst>
                  <a:outerShdw blurRad="38100" dist="19050" dir="2700000" algn="tl" rotWithShape="0">
                    <a:schemeClr val="dk1">
                      <a:alpha val="40000"/>
                    </a:schemeClr>
                  </a:outerShdw>
                </a:effectLst>
              </a:rPr>
              <a:t>SARSA</a:t>
            </a:r>
            <a:endParaRPr lang="zh-CN" altLang="en-US" sz="2800" dirty="0">
              <a:ln w="0"/>
              <a:solidFill>
                <a:schemeClr val="bg1"/>
              </a:solidFill>
              <a:effectLst>
                <a:outerShdw blurRad="38100" dist="19050" dir="2700000" algn="tl" rotWithShape="0">
                  <a:schemeClr val="dk1">
                    <a:alpha val="40000"/>
                  </a:schemeClr>
                </a:outerShdw>
              </a:effectLst>
            </a:endParaRPr>
          </a:p>
        </p:txBody>
      </p:sp>
      <p:cxnSp>
        <p:nvCxnSpPr>
          <p:cNvPr id="70" name="直接箭头连接符 69"/>
          <p:cNvCxnSpPr>
            <a:stCxn id="66" idx="0"/>
            <a:endCxn id="68" idx="2"/>
          </p:cNvCxnSpPr>
          <p:nvPr/>
        </p:nvCxnSpPr>
        <p:spPr>
          <a:xfrm flipH="1" flipV="1">
            <a:off x="8521570" y="1519529"/>
            <a:ext cx="2" cy="238820"/>
          </a:xfrm>
          <a:prstGeom prst="straightConnector1">
            <a:avLst/>
          </a:prstGeom>
          <a:ln w="25400">
            <a:tailEnd type="triangle"/>
          </a:ln>
        </p:spPr>
        <p:style>
          <a:lnRef idx="3">
            <a:schemeClr val="accent5"/>
          </a:lnRef>
          <a:fillRef idx="0">
            <a:schemeClr val="accent5"/>
          </a:fillRef>
          <a:effectRef idx="2">
            <a:schemeClr val="accent5"/>
          </a:effectRef>
          <a:fontRef idx="minor">
            <a:schemeClr val="tx1"/>
          </a:fontRef>
        </p:style>
      </p:cxnSp>
      <p:cxnSp>
        <p:nvCxnSpPr>
          <p:cNvPr id="74" name="直接箭头连接符 73"/>
          <p:cNvCxnSpPr>
            <a:stCxn id="67" idx="2"/>
            <a:endCxn id="69" idx="0"/>
          </p:cNvCxnSpPr>
          <p:nvPr/>
        </p:nvCxnSpPr>
        <p:spPr>
          <a:xfrm flipH="1">
            <a:off x="8488882" y="3371862"/>
            <a:ext cx="2973" cy="359526"/>
          </a:xfrm>
          <a:prstGeom prst="straightConnector1">
            <a:avLst/>
          </a:prstGeom>
          <a:ln w="25400">
            <a:tailEnd type="triangle"/>
          </a:ln>
        </p:spPr>
        <p:style>
          <a:lnRef idx="3">
            <a:schemeClr val="accent5"/>
          </a:lnRef>
          <a:fillRef idx="0">
            <a:schemeClr val="accent5"/>
          </a:fillRef>
          <a:effectRef idx="2">
            <a:schemeClr val="accent5"/>
          </a:effectRef>
          <a:fontRef idx="minor">
            <a:schemeClr val="tx1"/>
          </a:fontRef>
        </p:style>
      </p:cxnSp>
      <p:sp>
        <p:nvSpPr>
          <p:cNvPr id="96" name="矩形 95"/>
          <p:cNvSpPr/>
          <p:nvPr/>
        </p:nvSpPr>
        <p:spPr>
          <a:xfrm>
            <a:off x="9739897" y="904067"/>
            <a:ext cx="1073301" cy="615462"/>
          </a:xfrm>
          <a:prstGeom prst="rect">
            <a:avLst/>
          </a:prstGeom>
          <a:ln/>
          <a:effectLst>
            <a:outerShdw blurRad="50800" dist="38100" dir="2700000" algn="tl"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2800" dirty="0" smtClean="0">
                <a:ln w="0"/>
                <a:solidFill>
                  <a:schemeClr val="bg1"/>
                </a:solidFill>
                <a:effectLst>
                  <a:outerShdw blurRad="38100" dist="19050" dir="2700000" algn="tl" rotWithShape="0">
                    <a:schemeClr val="dk1">
                      <a:alpha val="40000"/>
                    </a:schemeClr>
                  </a:outerShdw>
                </a:effectLst>
              </a:rPr>
              <a:t>DQN</a:t>
            </a:r>
            <a:endParaRPr lang="zh-CN" altLang="en-US" sz="2800" dirty="0">
              <a:ln w="0"/>
              <a:solidFill>
                <a:schemeClr val="bg1"/>
              </a:solidFill>
              <a:effectLst>
                <a:outerShdw blurRad="38100" dist="19050" dir="2700000" algn="tl" rotWithShape="0">
                  <a:schemeClr val="dk1">
                    <a:alpha val="40000"/>
                  </a:schemeClr>
                </a:outerShdw>
              </a:effectLst>
            </a:endParaRPr>
          </a:p>
        </p:txBody>
      </p:sp>
      <p:cxnSp>
        <p:nvCxnSpPr>
          <p:cNvPr id="97" name="直接箭头连接符 96"/>
          <p:cNvCxnSpPr>
            <a:stCxn id="68" idx="3"/>
            <a:endCxn id="96" idx="1"/>
          </p:cNvCxnSpPr>
          <p:nvPr/>
        </p:nvCxnSpPr>
        <p:spPr>
          <a:xfrm>
            <a:off x="9541246" y="1211798"/>
            <a:ext cx="198651" cy="0"/>
          </a:xfrm>
          <a:prstGeom prst="straightConnector1">
            <a:avLst/>
          </a:prstGeom>
          <a:ln w="25400">
            <a:tailEnd type="triangle"/>
          </a:ln>
        </p:spPr>
        <p:style>
          <a:lnRef idx="3">
            <a:schemeClr val="accent5"/>
          </a:lnRef>
          <a:fillRef idx="0">
            <a:schemeClr val="accent5"/>
          </a:fillRef>
          <a:effectRef idx="2">
            <a:schemeClr val="accent5"/>
          </a:effectRef>
          <a:fontRef idx="minor">
            <a:schemeClr val="tx1"/>
          </a:fontRef>
        </p:style>
      </p:cxnSp>
      <p:sp>
        <p:nvSpPr>
          <p:cNvPr id="101" name="左大括号 100"/>
          <p:cNvSpPr/>
          <p:nvPr/>
        </p:nvSpPr>
        <p:spPr>
          <a:xfrm>
            <a:off x="10813198" y="320755"/>
            <a:ext cx="315985" cy="1782086"/>
          </a:xfrm>
          <a:prstGeom prst="leftBrace">
            <a:avLst>
              <a:gd name="adj1" fmla="val 22308"/>
              <a:gd name="adj2" fmla="val 50000"/>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2" name="文本框 101"/>
          <p:cNvSpPr txBox="1"/>
          <p:nvPr/>
        </p:nvSpPr>
        <p:spPr>
          <a:xfrm>
            <a:off x="10971190" y="365125"/>
            <a:ext cx="1344572" cy="369332"/>
          </a:xfrm>
          <a:prstGeom prst="rect">
            <a:avLst/>
          </a:prstGeom>
          <a:noFill/>
        </p:spPr>
        <p:txBody>
          <a:bodyPr wrap="square" rtlCol="0">
            <a:spAutoFit/>
          </a:bodyPr>
          <a:lstStyle/>
          <a:p>
            <a:r>
              <a:rPr lang="en-US" altLang="zh-CN" dirty="0" smtClean="0"/>
              <a:t>Nature DQN </a:t>
            </a:r>
            <a:endParaRPr lang="zh-CN" altLang="en-US" dirty="0"/>
          </a:p>
        </p:txBody>
      </p:sp>
      <p:sp>
        <p:nvSpPr>
          <p:cNvPr id="103" name="文本框 102"/>
          <p:cNvSpPr txBox="1"/>
          <p:nvPr/>
        </p:nvSpPr>
        <p:spPr>
          <a:xfrm>
            <a:off x="11042958" y="836082"/>
            <a:ext cx="819078" cy="369332"/>
          </a:xfrm>
          <a:prstGeom prst="rect">
            <a:avLst/>
          </a:prstGeom>
          <a:noFill/>
        </p:spPr>
        <p:txBody>
          <a:bodyPr wrap="square" rtlCol="0">
            <a:spAutoFit/>
          </a:bodyPr>
          <a:lstStyle/>
          <a:p>
            <a:r>
              <a:rPr lang="en-US" altLang="zh-CN" dirty="0" smtClean="0"/>
              <a:t>DDQN </a:t>
            </a:r>
            <a:endParaRPr lang="zh-CN" altLang="en-US" dirty="0"/>
          </a:p>
        </p:txBody>
      </p:sp>
      <p:sp>
        <p:nvSpPr>
          <p:cNvPr id="104" name="文本框 103"/>
          <p:cNvSpPr txBox="1"/>
          <p:nvPr/>
        </p:nvSpPr>
        <p:spPr>
          <a:xfrm>
            <a:off x="11087169" y="1211798"/>
            <a:ext cx="1327090" cy="923330"/>
          </a:xfrm>
          <a:prstGeom prst="rect">
            <a:avLst/>
          </a:prstGeom>
          <a:noFill/>
        </p:spPr>
        <p:txBody>
          <a:bodyPr wrap="square" rtlCol="0">
            <a:spAutoFit/>
          </a:bodyPr>
          <a:lstStyle/>
          <a:p>
            <a:r>
              <a:rPr lang="en-US" altLang="zh-CN" dirty="0" smtClean="0"/>
              <a:t>Dueling DQN </a:t>
            </a:r>
          </a:p>
          <a:p>
            <a:r>
              <a:rPr lang="en-US" altLang="zh-CN" dirty="0" smtClean="0"/>
              <a:t>……</a:t>
            </a:r>
            <a:endParaRPr lang="zh-CN" altLang="en-US" dirty="0"/>
          </a:p>
        </p:txBody>
      </p:sp>
      <p:sp>
        <p:nvSpPr>
          <p:cNvPr id="107" name="文本框 106"/>
          <p:cNvSpPr txBox="1"/>
          <p:nvPr/>
        </p:nvSpPr>
        <p:spPr>
          <a:xfrm>
            <a:off x="520357" y="3103543"/>
            <a:ext cx="1150956" cy="923330"/>
          </a:xfrm>
          <a:prstGeom prst="rect">
            <a:avLst/>
          </a:prstGeom>
          <a:noFill/>
        </p:spPr>
        <p:txBody>
          <a:bodyPr wrap="none" rtlCol="0">
            <a:spAutoFit/>
          </a:bodyPr>
          <a:lstStyle/>
          <a:p>
            <a:r>
              <a:rPr lang="en-US" altLang="zh-CN" dirty="0">
                <a:solidFill>
                  <a:srgbClr val="E2AC00"/>
                </a:solidFill>
              </a:rPr>
              <a:t>Simplify </a:t>
            </a:r>
            <a:endParaRPr lang="en-US" altLang="zh-CN" dirty="0" smtClean="0">
              <a:solidFill>
                <a:srgbClr val="E2AC00"/>
              </a:solidFill>
            </a:endParaRPr>
          </a:p>
          <a:p>
            <a:r>
              <a:rPr lang="en-US" altLang="zh-CN" dirty="0" smtClean="0">
                <a:solidFill>
                  <a:srgbClr val="E2AC00"/>
                </a:solidFill>
              </a:rPr>
              <a:t>real-world</a:t>
            </a:r>
          </a:p>
          <a:p>
            <a:r>
              <a:rPr lang="en-US" altLang="zh-CN" dirty="0" smtClean="0">
                <a:solidFill>
                  <a:srgbClr val="E2AC00"/>
                </a:solidFill>
              </a:rPr>
              <a:t>problems</a:t>
            </a:r>
            <a:endParaRPr lang="zh-CN" altLang="en-US" dirty="0">
              <a:solidFill>
                <a:srgbClr val="E2AC00"/>
              </a:solidFill>
            </a:endParaRPr>
          </a:p>
        </p:txBody>
      </p:sp>
      <p:sp>
        <p:nvSpPr>
          <p:cNvPr id="108" name="文本框 107"/>
          <p:cNvSpPr txBox="1"/>
          <p:nvPr/>
        </p:nvSpPr>
        <p:spPr>
          <a:xfrm>
            <a:off x="2444550" y="3064131"/>
            <a:ext cx="1298432" cy="646331"/>
          </a:xfrm>
          <a:prstGeom prst="rect">
            <a:avLst/>
          </a:prstGeom>
          <a:noFill/>
        </p:spPr>
        <p:txBody>
          <a:bodyPr wrap="none" rtlCol="0">
            <a:spAutoFit/>
          </a:bodyPr>
          <a:lstStyle/>
          <a:p>
            <a:r>
              <a:rPr lang="en-US" altLang="zh-CN" dirty="0" smtClean="0">
                <a:solidFill>
                  <a:srgbClr val="E2AC00"/>
                </a:solidFill>
              </a:rPr>
              <a:t>Recursive</a:t>
            </a:r>
          </a:p>
          <a:p>
            <a:r>
              <a:rPr lang="en-US" altLang="zh-CN" dirty="0" smtClean="0">
                <a:solidFill>
                  <a:srgbClr val="E2AC00"/>
                </a:solidFill>
              </a:rPr>
              <a:t>relationship</a:t>
            </a:r>
            <a:endParaRPr lang="zh-CN" altLang="en-US" dirty="0">
              <a:solidFill>
                <a:srgbClr val="E2AC00"/>
              </a:solidFill>
            </a:endParaRPr>
          </a:p>
        </p:txBody>
      </p:sp>
      <p:sp>
        <p:nvSpPr>
          <p:cNvPr id="109" name="文本框 108"/>
          <p:cNvSpPr txBox="1"/>
          <p:nvPr/>
        </p:nvSpPr>
        <p:spPr>
          <a:xfrm>
            <a:off x="4040680" y="1810882"/>
            <a:ext cx="1596527" cy="646331"/>
          </a:xfrm>
          <a:prstGeom prst="rect">
            <a:avLst/>
          </a:prstGeom>
          <a:noFill/>
        </p:spPr>
        <p:txBody>
          <a:bodyPr wrap="none" rtlCol="0">
            <a:spAutoFit/>
          </a:bodyPr>
          <a:lstStyle/>
          <a:p>
            <a:r>
              <a:rPr lang="en-US" altLang="zh-CN" dirty="0">
                <a:solidFill>
                  <a:srgbClr val="E2AC00"/>
                </a:solidFill>
              </a:rPr>
              <a:t>Complete </a:t>
            </a:r>
            <a:endParaRPr lang="en-US" altLang="zh-CN" dirty="0" smtClean="0">
              <a:solidFill>
                <a:srgbClr val="E2AC00"/>
              </a:solidFill>
            </a:endParaRPr>
          </a:p>
          <a:p>
            <a:r>
              <a:rPr lang="en-US" altLang="zh-CN" dirty="0" smtClean="0">
                <a:solidFill>
                  <a:srgbClr val="E2AC00"/>
                </a:solidFill>
              </a:rPr>
              <a:t>state </a:t>
            </a:r>
            <a:r>
              <a:rPr lang="en-US" altLang="zh-CN" dirty="0">
                <a:solidFill>
                  <a:srgbClr val="E2AC00"/>
                </a:solidFill>
              </a:rPr>
              <a:t>sequence</a:t>
            </a:r>
            <a:endParaRPr lang="zh-CN" altLang="en-US" dirty="0">
              <a:solidFill>
                <a:srgbClr val="E2AC00"/>
              </a:solidFill>
            </a:endParaRPr>
          </a:p>
        </p:txBody>
      </p:sp>
      <p:sp>
        <p:nvSpPr>
          <p:cNvPr id="110" name="文本框 109"/>
          <p:cNvSpPr txBox="1"/>
          <p:nvPr/>
        </p:nvSpPr>
        <p:spPr>
          <a:xfrm>
            <a:off x="5935803" y="1788063"/>
            <a:ext cx="1649426" cy="646331"/>
          </a:xfrm>
          <a:prstGeom prst="rect">
            <a:avLst/>
          </a:prstGeom>
          <a:noFill/>
        </p:spPr>
        <p:txBody>
          <a:bodyPr wrap="none" rtlCol="0">
            <a:spAutoFit/>
          </a:bodyPr>
          <a:lstStyle/>
          <a:p>
            <a:r>
              <a:rPr lang="en-US" altLang="zh-CN" dirty="0" smtClean="0">
                <a:solidFill>
                  <a:srgbClr val="E2AC00"/>
                </a:solidFill>
              </a:rPr>
              <a:t>Partial</a:t>
            </a:r>
          </a:p>
          <a:p>
            <a:r>
              <a:rPr lang="en-US" altLang="zh-CN" dirty="0" smtClean="0">
                <a:solidFill>
                  <a:srgbClr val="E2AC00"/>
                </a:solidFill>
              </a:rPr>
              <a:t>state </a:t>
            </a:r>
            <a:r>
              <a:rPr lang="en-US" altLang="zh-CN" dirty="0">
                <a:solidFill>
                  <a:srgbClr val="E2AC00"/>
                </a:solidFill>
              </a:rPr>
              <a:t>sequence</a:t>
            </a:r>
            <a:endParaRPr lang="zh-CN" altLang="en-US" dirty="0">
              <a:solidFill>
                <a:srgbClr val="E2AC00"/>
              </a:solidFill>
            </a:endParaRPr>
          </a:p>
        </p:txBody>
      </p:sp>
      <p:sp>
        <p:nvSpPr>
          <p:cNvPr id="111" name="文本框 110"/>
          <p:cNvSpPr txBox="1"/>
          <p:nvPr/>
        </p:nvSpPr>
        <p:spPr>
          <a:xfrm>
            <a:off x="4278544" y="3602810"/>
            <a:ext cx="1936043" cy="646331"/>
          </a:xfrm>
          <a:prstGeom prst="rect">
            <a:avLst/>
          </a:prstGeom>
          <a:noFill/>
        </p:spPr>
        <p:txBody>
          <a:bodyPr wrap="none" rtlCol="0">
            <a:spAutoFit/>
          </a:bodyPr>
          <a:lstStyle/>
          <a:p>
            <a:r>
              <a:rPr lang="en-US" altLang="zh-CN" dirty="0">
                <a:solidFill>
                  <a:srgbClr val="E2AC00"/>
                </a:solidFill>
              </a:rPr>
              <a:t>Continuous </a:t>
            </a:r>
            <a:r>
              <a:rPr lang="en-US" altLang="zh-CN" dirty="0" smtClean="0">
                <a:solidFill>
                  <a:srgbClr val="E2AC00"/>
                </a:solidFill>
              </a:rPr>
              <a:t>action</a:t>
            </a:r>
          </a:p>
          <a:p>
            <a:r>
              <a:rPr lang="en-US" altLang="zh-CN" dirty="0">
                <a:solidFill>
                  <a:srgbClr val="E2AC00"/>
                </a:solidFill>
              </a:rPr>
              <a:t>Stochastic strategy</a:t>
            </a:r>
            <a:endParaRPr lang="zh-CN" altLang="en-US" dirty="0">
              <a:solidFill>
                <a:srgbClr val="E2AC00"/>
              </a:solidFill>
            </a:endParaRPr>
          </a:p>
        </p:txBody>
      </p:sp>
      <p:sp>
        <p:nvSpPr>
          <p:cNvPr id="112" name="文本框 111"/>
          <p:cNvSpPr txBox="1"/>
          <p:nvPr/>
        </p:nvSpPr>
        <p:spPr>
          <a:xfrm>
            <a:off x="9252034" y="456038"/>
            <a:ext cx="1769139" cy="369332"/>
          </a:xfrm>
          <a:prstGeom prst="rect">
            <a:avLst/>
          </a:prstGeom>
          <a:noFill/>
        </p:spPr>
        <p:txBody>
          <a:bodyPr wrap="none" rtlCol="0">
            <a:spAutoFit/>
          </a:bodyPr>
          <a:lstStyle/>
          <a:p>
            <a:r>
              <a:rPr lang="en-US" altLang="zh-CN" dirty="0">
                <a:solidFill>
                  <a:srgbClr val="E2AC00"/>
                </a:solidFill>
              </a:rPr>
              <a:t>Continuous state</a:t>
            </a:r>
            <a:endParaRPr lang="en-US" altLang="zh-CN" dirty="0" smtClean="0">
              <a:solidFill>
                <a:srgbClr val="E2AC00"/>
              </a:solidFill>
            </a:endParaRPr>
          </a:p>
        </p:txBody>
      </p:sp>
      <p:sp>
        <p:nvSpPr>
          <p:cNvPr id="113" name="文本框 112"/>
          <p:cNvSpPr txBox="1"/>
          <p:nvPr/>
        </p:nvSpPr>
        <p:spPr>
          <a:xfrm>
            <a:off x="7478895" y="4861867"/>
            <a:ext cx="3501087" cy="369332"/>
          </a:xfrm>
          <a:prstGeom prst="rect">
            <a:avLst/>
          </a:prstGeom>
          <a:noFill/>
        </p:spPr>
        <p:txBody>
          <a:bodyPr wrap="none" rtlCol="0">
            <a:spAutoFit/>
          </a:bodyPr>
          <a:lstStyle/>
          <a:p>
            <a:r>
              <a:rPr lang="zh-CN" altLang="en-US" dirty="0" smtClean="0">
                <a:solidFill>
                  <a:srgbClr val="E2AC00"/>
                </a:solidFill>
              </a:rPr>
              <a:t>“</a:t>
            </a:r>
            <a:r>
              <a:rPr lang="en-US" altLang="zh-CN" dirty="0" smtClean="0">
                <a:solidFill>
                  <a:srgbClr val="E2AC00"/>
                </a:solidFill>
              </a:rPr>
              <a:t>value based</a:t>
            </a:r>
            <a:r>
              <a:rPr lang="zh-CN" altLang="en-US" dirty="0" smtClean="0">
                <a:solidFill>
                  <a:srgbClr val="E2AC00"/>
                </a:solidFill>
              </a:rPr>
              <a:t>”</a:t>
            </a:r>
            <a:r>
              <a:rPr lang="en-US" altLang="zh-CN" dirty="0" smtClean="0">
                <a:solidFill>
                  <a:srgbClr val="E2AC00"/>
                </a:solidFill>
              </a:rPr>
              <a:t>+</a:t>
            </a:r>
            <a:r>
              <a:rPr lang="zh-CN" altLang="en-US" dirty="0" smtClean="0">
                <a:solidFill>
                  <a:srgbClr val="E2AC00"/>
                </a:solidFill>
              </a:rPr>
              <a:t>“</a:t>
            </a:r>
            <a:r>
              <a:rPr lang="en-US" altLang="zh-CN" dirty="0" smtClean="0">
                <a:solidFill>
                  <a:srgbClr val="E2AC00"/>
                </a:solidFill>
              </a:rPr>
              <a:t>policy based</a:t>
            </a:r>
            <a:r>
              <a:rPr lang="zh-CN" altLang="en-US" dirty="0" smtClean="0">
                <a:solidFill>
                  <a:srgbClr val="E2AC00"/>
                </a:solidFill>
              </a:rPr>
              <a:t>”</a:t>
            </a:r>
            <a:endParaRPr lang="zh-CN" altLang="en-US" dirty="0">
              <a:solidFill>
                <a:srgbClr val="E2AC00"/>
              </a:solidFill>
            </a:endParaRPr>
          </a:p>
        </p:txBody>
      </p:sp>
      <p:sp>
        <p:nvSpPr>
          <p:cNvPr id="114" name="文本框 113"/>
          <p:cNvSpPr txBox="1"/>
          <p:nvPr/>
        </p:nvSpPr>
        <p:spPr>
          <a:xfrm>
            <a:off x="2853086" y="5920609"/>
            <a:ext cx="2750433" cy="369332"/>
          </a:xfrm>
          <a:prstGeom prst="rect">
            <a:avLst/>
          </a:prstGeom>
          <a:noFill/>
        </p:spPr>
        <p:txBody>
          <a:bodyPr wrap="none" rtlCol="0">
            <a:spAutoFit/>
          </a:bodyPr>
          <a:lstStyle/>
          <a:p>
            <a:r>
              <a:rPr lang="en-US" altLang="zh-CN" dirty="0" smtClean="0">
                <a:solidFill>
                  <a:srgbClr val="E2AC00"/>
                </a:solidFill>
              </a:rPr>
              <a:t>Double </a:t>
            </a:r>
            <a:r>
              <a:rPr lang="en-US" altLang="zh-CN" dirty="0" err="1" smtClean="0">
                <a:solidFill>
                  <a:srgbClr val="E2AC00"/>
                </a:solidFill>
              </a:rPr>
              <a:t>Actor+Double</a:t>
            </a:r>
            <a:r>
              <a:rPr lang="en-US" altLang="zh-CN" dirty="0" smtClean="0">
                <a:solidFill>
                  <a:srgbClr val="E2AC00"/>
                </a:solidFill>
              </a:rPr>
              <a:t> Critic</a:t>
            </a:r>
            <a:endParaRPr lang="zh-CN" altLang="en-US" dirty="0">
              <a:solidFill>
                <a:srgbClr val="E2AC00"/>
              </a:solidFill>
            </a:endParaRPr>
          </a:p>
        </p:txBody>
      </p:sp>
      <p:sp>
        <p:nvSpPr>
          <p:cNvPr id="117" name="文本框 116"/>
          <p:cNvSpPr txBox="1"/>
          <p:nvPr/>
        </p:nvSpPr>
        <p:spPr>
          <a:xfrm>
            <a:off x="8308761" y="5968561"/>
            <a:ext cx="1593898" cy="369332"/>
          </a:xfrm>
          <a:prstGeom prst="rect">
            <a:avLst/>
          </a:prstGeom>
          <a:noFill/>
        </p:spPr>
        <p:txBody>
          <a:bodyPr wrap="none" rtlCol="0">
            <a:spAutoFit/>
          </a:bodyPr>
          <a:lstStyle/>
          <a:p>
            <a:r>
              <a:rPr lang="en-US" altLang="zh-CN" dirty="0">
                <a:solidFill>
                  <a:srgbClr val="E2AC00"/>
                </a:solidFill>
              </a:rPr>
              <a:t>Multithreading</a:t>
            </a:r>
            <a:endParaRPr lang="zh-CN" altLang="en-US" dirty="0">
              <a:solidFill>
                <a:srgbClr val="E2AC00"/>
              </a:solidFill>
            </a:endParaRPr>
          </a:p>
        </p:txBody>
      </p:sp>
    </p:spTree>
    <p:extLst>
      <p:ext uri="{BB962C8B-B14F-4D97-AF65-F5344CB8AC3E}">
        <p14:creationId xmlns:p14="http://schemas.microsoft.com/office/powerpoint/2010/main" val="1083840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7"/>
                                        </p:tgtEl>
                                      </p:cBhvr>
                                    </p:animEffect>
                                    <p:set>
                                      <p:cBhvr>
                                        <p:cTn id="10" dur="1" fill="hold">
                                          <p:stCondLst>
                                            <p:cond delay="499"/>
                                          </p:stCondLst>
                                        </p:cTn>
                                        <p:tgtEl>
                                          <p:spTgt spid="17"/>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14"/>
                                        </p:tgtEl>
                                      </p:cBhvr>
                                    </p:animEffect>
                                    <p:set>
                                      <p:cBhvr>
                                        <p:cTn id="13" dur="1" fill="hold">
                                          <p:stCondLst>
                                            <p:cond delay="499"/>
                                          </p:stCondLst>
                                        </p:cTn>
                                        <p:tgtEl>
                                          <p:spTgt spid="14"/>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19"/>
                                        </p:tgtEl>
                                      </p:cBhvr>
                                    </p:animEffect>
                                    <p:set>
                                      <p:cBhvr>
                                        <p:cTn id="16" dur="1" fill="hold">
                                          <p:stCondLst>
                                            <p:cond delay="499"/>
                                          </p:stCondLst>
                                        </p:cTn>
                                        <p:tgtEl>
                                          <p:spTgt spid="19"/>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13"/>
                                        </p:tgtEl>
                                      </p:cBhvr>
                                    </p:animEffect>
                                    <p:set>
                                      <p:cBhvr>
                                        <p:cTn id="19" dur="1" fill="hold">
                                          <p:stCondLst>
                                            <p:cond delay="499"/>
                                          </p:stCondLst>
                                        </p:cTn>
                                        <p:tgtEl>
                                          <p:spTgt spid="13"/>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20"/>
                                        </p:tgtEl>
                                      </p:cBhvr>
                                    </p:animEffect>
                                    <p:set>
                                      <p:cBhvr>
                                        <p:cTn id="22" dur="1" fill="hold">
                                          <p:stCondLst>
                                            <p:cond delay="499"/>
                                          </p:stCondLst>
                                        </p:cTn>
                                        <p:tgtEl>
                                          <p:spTgt spid="20"/>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12"/>
                                        </p:tgtEl>
                                      </p:cBhvr>
                                    </p:animEffect>
                                    <p:set>
                                      <p:cBhvr>
                                        <p:cTn id="25" dur="1" fill="hold">
                                          <p:stCondLst>
                                            <p:cond delay="499"/>
                                          </p:stCondLst>
                                        </p:cTn>
                                        <p:tgtEl>
                                          <p:spTgt spid="12"/>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50"/>
                                        </p:tgtEl>
                                      </p:cBhvr>
                                    </p:animEffect>
                                    <p:set>
                                      <p:cBhvr>
                                        <p:cTn id="28" dur="1" fill="hold">
                                          <p:stCondLst>
                                            <p:cond delay="499"/>
                                          </p:stCondLst>
                                        </p:cTn>
                                        <p:tgtEl>
                                          <p:spTgt spid="50"/>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66"/>
                                        </p:tgtEl>
                                      </p:cBhvr>
                                    </p:animEffect>
                                    <p:set>
                                      <p:cBhvr>
                                        <p:cTn id="31" dur="1" fill="hold">
                                          <p:stCondLst>
                                            <p:cond delay="499"/>
                                          </p:stCondLst>
                                        </p:cTn>
                                        <p:tgtEl>
                                          <p:spTgt spid="66"/>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67"/>
                                        </p:tgtEl>
                                      </p:cBhvr>
                                    </p:animEffect>
                                    <p:set>
                                      <p:cBhvr>
                                        <p:cTn id="34" dur="1" fill="hold">
                                          <p:stCondLst>
                                            <p:cond delay="499"/>
                                          </p:stCondLst>
                                        </p:cTn>
                                        <p:tgtEl>
                                          <p:spTgt spid="67"/>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500"/>
                                        <p:tgtEl>
                                          <p:spTgt spid="74"/>
                                        </p:tgtEl>
                                      </p:cBhvr>
                                    </p:animEffect>
                                    <p:set>
                                      <p:cBhvr>
                                        <p:cTn id="37" dur="1" fill="hold">
                                          <p:stCondLst>
                                            <p:cond delay="499"/>
                                          </p:stCondLst>
                                        </p:cTn>
                                        <p:tgtEl>
                                          <p:spTgt spid="74"/>
                                        </p:tgtEl>
                                        <p:attrNameLst>
                                          <p:attrName>style.visibility</p:attrName>
                                        </p:attrNameLst>
                                      </p:cBhvr>
                                      <p:to>
                                        <p:strVal val="hidden"/>
                                      </p:to>
                                    </p:set>
                                  </p:childTnLst>
                                </p:cTn>
                              </p:par>
                              <p:par>
                                <p:cTn id="38" presetID="10" presetClass="exit" presetSubtype="0" fill="hold" grpId="0" nodeType="withEffect">
                                  <p:stCondLst>
                                    <p:cond delay="0"/>
                                  </p:stCondLst>
                                  <p:childTnLst>
                                    <p:animEffect transition="out" filter="fade">
                                      <p:cBhvr>
                                        <p:cTn id="39" dur="500"/>
                                        <p:tgtEl>
                                          <p:spTgt spid="69"/>
                                        </p:tgtEl>
                                      </p:cBhvr>
                                    </p:animEffect>
                                    <p:set>
                                      <p:cBhvr>
                                        <p:cTn id="40" dur="1" fill="hold">
                                          <p:stCondLst>
                                            <p:cond delay="499"/>
                                          </p:stCondLst>
                                        </p:cTn>
                                        <p:tgtEl>
                                          <p:spTgt spid="69"/>
                                        </p:tgtEl>
                                        <p:attrNameLst>
                                          <p:attrName>style.visibility</p:attrName>
                                        </p:attrNameLst>
                                      </p:cBhvr>
                                      <p:to>
                                        <p:strVal val="hidden"/>
                                      </p:to>
                                    </p:set>
                                  </p:childTnLst>
                                </p:cTn>
                              </p:par>
                              <p:par>
                                <p:cTn id="41" presetID="10" presetClass="exit" presetSubtype="0" fill="hold" nodeType="withEffect">
                                  <p:stCondLst>
                                    <p:cond delay="0"/>
                                  </p:stCondLst>
                                  <p:childTnLst>
                                    <p:animEffect transition="out" filter="fade">
                                      <p:cBhvr>
                                        <p:cTn id="42" dur="500"/>
                                        <p:tgtEl>
                                          <p:spTgt spid="70"/>
                                        </p:tgtEl>
                                      </p:cBhvr>
                                    </p:animEffect>
                                    <p:set>
                                      <p:cBhvr>
                                        <p:cTn id="43" dur="1" fill="hold">
                                          <p:stCondLst>
                                            <p:cond delay="499"/>
                                          </p:stCondLst>
                                        </p:cTn>
                                        <p:tgtEl>
                                          <p:spTgt spid="70"/>
                                        </p:tgtEl>
                                        <p:attrNameLst>
                                          <p:attrName>style.visibility</p:attrName>
                                        </p:attrNameLst>
                                      </p:cBhvr>
                                      <p:to>
                                        <p:strVal val="hidden"/>
                                      </p:to>
                                    </p:set>
                                  </p:childTnLst>
                                </p:cTn>
                              </p:par>
                              <p:par>
                                <p:cTn id="44" presetID="10" presetClass="exit" presetSubtype="0" fill="hold" grpId="0" nodeType="withEffect">
                                  <p:stCondLst>
                                    <p:cond delay="0"/>
                                  </p:stCondLst>
                                  <p:childTnLst>
                                    <p:animEffect transition="out" filter="fade">
                                      <p:cBhvr>
                                        <p:cTn id="45" dur="500"/>
                                        <p:tgtEl>
                                          <p:spTgt spid="68"/>
                                        </p:tgtEl>
                                      </p:cBhvr>
                                    </p:animEffect>
                                    <p:set>
                                      <p:cBhvr>
                                        <p:cTn id="46" dur="1" fill="hold">
                                          <p:stCondLst>
                                            <p:cond delay="499"/>
                                          </p:stCondLst>
                                        </p:cTn>
                                        <p:tgtEl>
                                          <p:spTgt spid="68"/>
                                        </p:tgtEl>
                                        <p:attrNameLst>
                                          <p:attrName>style.visibility</p:attrName>
                                        </p:attrNameLst>
                                      </p:cBhvr>
                                      <p:to>
                                        <p:strVal val="hidden"/>
                                      </p:to>
                                    </p:set>
                                  </p:childTnLst>
                                </p:cTn>
                              </p:par>
                              <p:par>
                                <p:cTn id="47" presetID="10" presetClass="exit" presetSubtype="0" fill="hold" nodeType="withEffect">
                                  <p:stCondLst>
                                    <p:cond delay="0"/>
                                  </p:stCondLst>
                                  <p:childTnLst>
                                    <p:animEffect transition="out" filter="fade">
                                      <p:cBhvr>
                                        <p:cTn id="48" dur="500"/>
                                        <p:tgtEl>
                                          <p:spTgt spid="97"/>
                                        </p:tgtEl>
                                      </p:cBhvr>
                                    </p:animEffect>
                                    <p:set>
                                      <p:cBhvr>
                                        <p:cTn id="49" dur="1" fill="hold">
                                          <p:stCondLst>
                                            <p:cond delay="499"/>
                                          </p:stCondLst>
                                        </p:cTn>
                                        <p:tgtEl>
                                          <p:spTgt spid="97"/>
                                        </p:tgtEl>
                                        <p:attrNameLst>
                                          <p:attrName>style.visibility</p:attrName>
                                        </p:attrNameLst>
                                      </p:cBhvr>
                                      <p:to>
                                        <p:strVal val="hidden"/>
                                      </p:to>
                                    </p:set>
                                  </p:childTnLst>
                                </p:cTn>
                              </p:par>
                              <p:par>
                                <p:cTn id="50" presetID="10" presetClass="exit" presetSubtype="0" fill="hold" grpId="0" nodeType="withEffect">
                                  <p:stCondLst>
                                    <p:cond delay="0"/>
                                  </p:stCondLst>
                                  <p:childTnLst>
                                    <p:animEffect transition="out" filter="fade">
                                      <p:cBhvr>
                                        <p:cTn id="51" dur="500"/>
                                        <p:tgtEl>
                                          <p:spTgt spid="96"/>
                                        </p:tgtEl>
                                      </p:cBhvr>
                                    </p:animEffect>
                                    <p:set>
                                      <p:cBhvr>
                                        <p:cTn id="52" dur="1" fill="hold">
                                          <p:stCondLst>
                                            <p:cond delay="499"/>
                                          </p:stCondLst>
                                        </p:cTn>
                                        <p:tgtEl>
                                          <p:spTgt spid="96"/>
                                        </p:tgtEl>
                                        <p:attrNameLst>
                                          <p:attrName>style.visibility</p:attrName>
                                        </p:attrNameLst>
                                      </p:cBhvr>
                                      <p:to>
                                        <p:strVal val="hidden"/>
                                      </p:to>
                                    </p:set>
                                  </p:childTnLst>
                                </p:cTn>
                              </p:par>
                              <p:par>
                                <p:cTn id="53" presetID="10" presetClass="exit" presetSubtype="0" fill="hold" grpId="0" nodeType="withEffect">
                                  <p:stCondLst>
                                    <p:cond delay="0"/>
                                  </p:stCondLst>
                                  <p:childTnLst>
                                    <p:animEffect transition="out" filter="fade">
                                      <p:cBhvr>
                                        <p:cTn id="54" dur="500"/>
                                        <p:tgtEl>
                                          <p:spTgt spid="101"/>
                                        </p:tgtEl>
                                      </p:cBhvr>
                                    </p:animEffect>
                                    <p:set>
                                      <p:cBhvr>
                                        <p:cTn id="55" dur="1" fill="hold">
                                          <p:stCondLst>
                                            <p:cond delay="499"/>
                                          </p:stCondLst>
                                        </p:cTn>
                                        <p:tgtEl>
                                          <p:spTgt spid="101"/>
                                        </p:tgtEl>
                                        <p:attrNameLst>
                                          <p:attrName>style.visibility</p:attrName>
                                        </p:attrNameLst>
                                      </p:cBhvr>
                                      <p:to>
                                        <p:strVal val="hidden"/>
                                      </p:to>
                                    </p:set>
                                  </p:childTnLst>
                                </p:cTn>
                              </p:par>
                              <p:par>
                                <p:cTn id="56" presetID="10" presetClass="exit" presetSubtype="0" fill="hold" grpId="0" nodeType="withEffect">
                                  <p:stCondLst>
                                    <p:cond delay="0"/>
                                  </p:stCondLst>
                                  <p:childTnLst>
                                    <p:animEffect transition="out" filter="fade">
                                      <p:cBhvr>
                                        <p:cTn id="57" dur="500"/>
                                        <p:tgtEl>
                                          <p:spTgt spid="102"/>
                                        </p:tgtEl>
                                      </p:cBhvr>
                                    </p:animEffect>
                                    <p:set>
                                      <p:cBhvr>
                                        <p:cTn id="58" dur="1" fill="hold">
                                          <p:stCondLst>
                                            <p:cond delay="499"/>
                                          </p:stCondLst>
                                        </p:cTn>
                                        <p:tgtEl>
                                          <p:spTgt spid="102"/>
                                        </p:tgtEl>
                                        <p:attrNameLst>
                                          <p:attrName>style.visibility</p:attrName>
                                        </p:attrNameLst>
                                      </p:cBhvr>
                                      <p:to>
                                        <p:strVal val="hidden"/>
                                      </p:to>
                                    </p:set>
                                  </p:childTnLst>
                                </p:cTn>
                              </p:par>
                              <p:par>
                                <p:cTn id="59" presetID="10" presetClass="exit" presetSubtype="0" fill="hold" grpId="0" nodeType="withEffect">
                                  <p:stCondLst>
                                    <p:cond delay="0"/>
                                  </p:stCondLst>
                                  <p:childTnLst>
                                    <p:animEffect transition="out" filter="fade">
                                      <p:cBhvr>
                                        <p:cTn id="60" dur="500"/>
                                        <p:tgtEl>
                                          <p:spTgt spid="103"/>
                                        </p:tgtEl>
                                      </p:cBhvr>
                                    </p:animEffect>
                                    <p:set>
                                      <p:cBhvr>
                                        <p:cTn id="61" dur="1" fill="hold">
                                          <p:stCondLst>
                                            <p:cond delay="499"/>
                                          </p:stCondLst>
                                        </p:cTn>
                                        <p:tgtEl>
                                          <p:spTgt spid="103"/>
                                        </p:tgtEl>
                                        <p:attrNameLst>
                                          <p:attrName>style.visibility</p:attrName>
                                        </p:attrNameLst>
                                      </p:cBhvr>
                                      <p:to>
                                        <p:strVal val="hidden"/>
                                      </p:to>
                                    </p:set>
                                  </p:childTnLst>
                                </p:cTn>
                              </p:par>
                              <p:par>
                                <p:cTn id="62" presetID="10" presetClass="exit" presetSubtype="0" fill="hold" grpId="0" nodeType="withEffect">
                                  <p:stCondLst>
                                    <p:cond delay="0"/>
                                  </p:stCondLst>
                                  <p:childTnLst>
                                    <p:animEffect transition="out" filter="fade">
                                      <p:cBhvr>
                                        <p:cTn id="63" dur="500"/>
                                        <p:tgtEl>
                                          <p:spTgt spid="104"/>
                                        </p:tgtEl>
                                      </p:cBhvr>
                                    </p:animEffect>
                                    <p:set>
                                      <p:cBhvr>
                                        <p:cTn id="64" dur="1" fill="hold">
                                          <p:stCondLst>
                                            <p:cond delay="499"/>
                                          </p:stCondLst>
                                        </p:cTn>
                                        <p:tgtEl>
                                          <p:spTgt spid="104"/>
                                        </p:tgtEl>
                                        <p:attrNameLst>
                                          <p:attrName>style.visibility</p:attrName>
                                        </p:attrNameLst>
                                      </p:cBhvr>
                                      <p:to>
                                        <p:strVal val="hidden"/>
                                      </p:to>
                                    </p:set>
                                  </p:childTnLst>
                                </p:cTn>
                              </p:par>
                              <p:par>
                                <p:cTn id="65" presetID="10" presetClass="exit" presetSubtype="0" fill="hold" nodeType="withEffect">
                                  <p:stCondLst>
                                    <p:cond delay="0"/>
                                  </p:stCondLst>
                                  <p:childTnLst>
                                    <p:animEffect transition="out" filter="fade">
                                      <p:cBhvr>
                                        <p:cTn id="66" dur="500"/>
                                        <p:tgtEl>
                                          <p:spTgt spid="18"/>
                                        </p:tgtEl>
                                      </p:cBhvr>
                                    </p:animEffect>
                                    <p:set>
                                      <p:cBhvr>
                                        <p:cTn id="67" dur="1" fill="hold">
                                          <p:stCondLst>
                                            <p:cond delay="499"/>
                                          </p:stCondLst>
                                        </p:cTn>
                                        <p:tgtEl>
                                          <p:spTgt spid="18"/>
                                        </p:tgtEl>
                                        <p:attrNameLst>
                                          <p:attrName>style.visibility</p:attrName>
                                        </p:attrNameLst>
                                      </p:cBhvr>
                                      <p:to>
                                        <p:strVal val="hidden"/>
                                      </p:to>
                                    </p:set>
                                  </p:childTnLst>
                                </p:cTn>
                              </p:par>
                              <p:par>
                                <p:cTn id="68" presetID="10" presetClass="exit" presetSubtype="0" fill="hold" nodeType="withEffect">
                                  <p:stCondLst>
                                    <p:cond delay="0"/>
                                  </p:stCondLst>
                                  <p:childTnLst>
                                    <p:animEffect transition="out" filter="fade">
                                      <p:cBhvr>
                                        <p:cTn id="69" dur="500"/>
                                        <p:tgtEl>
                                          <p:spTgt spid="21"/>
                                        </p:tgtEl>
                                      </p:cBhvr>
                                    </p:animEffect>
                                    <p:set>
                                      <p:cBhvr>
                                        <p:cTn id="70" dur="1" fill="hold">
                                          <p:stCondLst>
                                            <p:cond delay="499"/>
                                          </p:stCondLst>
                                        </p:cTn>
                                        <p:tgtEl>
                                          <p:spTgt spid="21"/>
                                        </p:tgtEl>
                                        <p:attrNameLst>
                                          <p:attrName>style.visibility</p:attrName>
                                        </p:attrNameLst>
                                      </p:cBhvr>
                                      <p:to>
                                        <p:strVal val="hidden"/>
                                      </p:to>
                                    </p:set>
                                  </p:childTnLst>
                                </p:cTn>
                              </p:par>
                              <p:par>
                                <p:cTn id="71" presetID="10" presetClass="exit" presetSubtype="0" fill="hold" grpId="0" nodeType="withEffect">
                                  <p:stCondLst>
                                    <p:cond delay="0"/>
                                  </p:stCondLst>
                                  <p:childTnLst>
                                    <p:animEffect transition="out" filter="fade">
                                      <p:cBhvr>
                                        <p:cTn id="72" dur="500"/>
                                        <p:tgtEl>
                                          <p:spTgt spid="10"/>
                                        </p:tgtEl>
                                      </p:cBhvr>
                                    </p:animEffect>
                                    <p:set>
                                      <p:cBhvr>
                                        <p:cTn id="73" dur="1" fill="hold">
                                          <p:stCondLst>
                                            <p:cond delay="499"/>
                                          </p:stCondLst>
                                        </p:cTn>
                                        <p:tgtEl>
                                          <p:spTgt spid="10"/>
                                        </p:tgtEl>
                                        <p:attrNameLst>
                                          <p:attrName>style.visibility</p:attrName>
                                        </p:attrNameLst>
                                      </p:cBhvr>
                                      <p:to>
                                        <p:strVal val="hidden"/>
                                      </p:to>
                                    </p:set>
                                  </p:childTnLst>
                                </p:cTn>
                              </p:par>
                              <p:par>
                                <p:cTn id="74" presetID="10" presetClass="exit" presetSubtype="0" fill="hold" nodeType="withEffect">
                                  <p:stCondLst>
                                    <p:cond delay="0"/>
                                  </p:stCondLst>
                                  <p:childTnLst>
                                    <p:animEffect transition="out" filter="fade">
                                      <p:cBhvr>
                                        <p:cTn id="75" dur="500"/>
                                        <p:tgtEl>
                                          <p:spTgt spid="22"/>
                                        </p:tgtEl>
                                      </p:cBhvr>
                                    </p:animEffect>
                                    <p:set>
                                      <p:cBhvr>
                                        <p:cTn id="76" dur="1" fill="hold">
                                          <p:stCondLst>
                                            <p:cond delay="499"/>
                                          </p:stCondLst>
                                        </p:cTn>
                                        <p:tgtEl>
                                          <p:spTgt spid="22"/>
                                        </p:tgtEl>
                                        <p:attrNameLst>
                                          <p:attrName>style.visibility</p:attrName>
                                        </p:attrNameLst>
                                      </p:cBhvr>
                                      <p:to>
                                        <p:strVal val="hidden"/>
                                      </p:to>
                                    </p:set>
                                  </p:childTnLst>
                                </p:cTn>
                              </p:par>
                              <p:par>
                                <p:cTn id="77" presetID="10" presetClass="exit" presetSubtype="0" fill="hold" nodeType="withEffect">
                                  <p:stCondLst>
                                    <p:cond delay="0"/>
                                  </p:stCondLst>
                                  <p:childTnLst>
                                    <p:animEffect transition="out" filter="fade">
                                      <p:cBhvr>
                                        <p:cTn id="78" dur="500"/>
                                        <p:tgtEl>
                                          <p:spTgt spid="46"/>
                                        </p:tgtEl>
                                      </p:cBhvr>
                                    </p:animEffect>
                                    <p:set>
                                      <p:cBhvr>
                                        <p:cTn id="79" dur="1" fill="hold">
                                          <p:stCondLst>
                                            <p:cond delay="499"/>
                                          </p:stCondLst>
                                        </p:cTn>
                                        <p:tgtEl>
                                          <p:spTgt spid="46"/>
                                        </p:tgtEl>
                                        <p:attrNameLst>
                                          <p:attrName>style.visibility</p:attrName>
                                        </p:attrNameLst>
                                      </p:cBhvr>
                                      <p:to>
                                        <p:strVal val="hidden"/>
                                      </p:to>
                                    </p:set>
                                  </p:childTnLst>
                                </p:cTn>
                              </p:par>
                              <p:par>
                                <p:cTn id="80" presetID="10" presetClass="exit" presetSubtype="0" fill="hold" grpId="0" nodeType="withEffect">
                                  <p:stCondLst>
                                    <p:cond delay="0"/>
                                  </p:stCondLst>
                                  <p:childTnLst>
                                    <p:animEffect transition="out" filter="fade">
                                      <p:cBhvr>
                                        <p:cTn id="81" dur="500"/>
                                        <p:tgtEl>
                                          <p:spTgt spid="15"/>
                                        </p:tgtEl>
                                      </p:cBhvr>
                                    </p:animEffect>
                                    <p:set>
                                      <p:cBhvr>
                                        <p:cTn id="82" dur="1" fill="hold">
                                          <p:stCondLst>
                                            <p:cond delay="499"/>
                                          </p:stCondLst>
                                        </p:cTn>
                                        <p:tgtEl>
                                          <p:spTgt spid="15"/>
                                        </p:tgtEl>
                                        <p:attrNameLst>
                                          <p:attrName>style.visibility</p:attrName>
                                        </p:attrNameLst>
                                      </p:cBhvr>
                                      <p:to>
                                        <p:strVal val="hidden"/>
                                      </p:to>
                                    </p:set>
                                  </p:childTnLst>
                                </p:cTn>
                              </p:par>
                              <p:par>
                                <p:cTn id="83" presetID="10" presetClass="exit" presetSubtype="0" fill="hold" grpId="0" nodeType="withEffect">
                                  <p:stCondLst>
                                    <p:cond delay="0"/>
                                  </p:stCondLst>
                                  <p:childTnLst>
                                    <p:animEffect transition="out" filter="fade">
                                      <p:cBhvr>
                                        <p:cTn id="84" dur="500"/>
                                        <p:tgtEl>
                                          <p:spTgt spid="107"/>
                                        </p:tgtEl>
                                      </p:cBhvr>
                                    </p:animEffect>
                                    <p:set>
                                      <p:cBhvr>
                                        <p:cTn id="85" dur="1" fill="hold">
                                          <p:stCondLst>
                                            <p:cond delay="499"/>
                                          </p:stCondLst>
                                        </p:cTn>
                                        <p:tgtEl>
                                          <p:spTgt spid="107"/>
                                        </p:tgtEl>
                                        <p:attrNameLst>
                                          <p:attrName>style.visibility</p:attrName>
                                        </p:attrNameLst>
                                      </p:cBhvr>
                                      <p:to>
                                        <p:strVal val="hidden"/>
                                      </p:to>
                                    </p:set>
                                  </p:childTnLst>
                                </p:cTn>
                              </p:par>
                              <p:par>
                                <p:cTn id="86" presetID="10" presetClass="exit" presetSubtype="0" fill="hold" grpId="0" nodeType="withEffect">
                                  <p:stCondLst>
                                    <p:cond delay="0"/>
                                  </p:stCondLst>
                                  <p:childTnLst>
                                    <p:animEffect transition="out" filter="fade">
                                      <p:cBhvr>
                                        <p:cTn id="87" dur="500"/>
                                        <p:tgtEl>
                                          <p:spTgt spid="108"/>
                                        </p:tgtEl>
                                      </p:cBhvr>
                                    </p:animEffect>
                                    <p:set>
                                      <p:cBhvr>
                                        <p:cTn id="88" dur="1" fill="hold">
                                          <p:stCondLst>
                                            <p:cond delay="499"/>
                                          </p:stCondLst>
                                        </p:cTn>
                                        <p:tgtEl>
                                          <p:spTgt spid="108"/>
                                        </p:tgtEl>
                                        <p:attrNameLst>
                                          <p:attrName>style.visibility</p:attrName>
                                        </p:attrNameLst>
                                      </p:cBhvr>
                                      <p:to>
                                        <p:strVal val="hidden"/>
                                      </p:to>
                                    </p:set>
                                  </p:childTnLst>
                                </p:cTn>
                              </p:par>
                              <p:par>
                                <p:cTn id="89" presetID="10" presetClass="exit" presetSubtype="0" fill="hold" grpId="0" nodeType="withEffect">
                                  <p:stCondLst>
                                    <p:cond delay="0"/>
                                  </p:stCondLst>
                                  <p:childTnLst>
                                    <p:animEffect transition="out" filter="fade">
                                      <p:cBhvr>
                                        <p:cTn id="90" dur="500"/>
                                        <p:tgtEl>
                                          <p:spTgt spid="109"/>
                                        </p:tgtEl>
                                      </p:cBhvr>
                                    </p:animEffect>
                                    <p:set>
                                      <p:cBhvr>
                                        <p:cTn id="91" dur="1" fill="hold">
                                          <p:stCondLst>
                                            <p:cond delay="499"/>
                                          </p:stCondLst>
                                        </p:cTn>
                                        <p:tgtEl>
                                          <p:spTgt spid="109"/>
                                        </p:tgtEl>
                                        <p:attrNameLst>
                                          <p:attrName>style.visibility</p:attrName>
                                        </p:attrNameLst>
                                      </p:cBhvr>
                                      <p:to>
                                        <p:strVal val="hidden"/>
                                      </p:to>
                                    </p:set>
                                  </p:childTnLst>
                                </p:cTn>
                              </p:par>
                              <p:par>
                                <p:cTn id="92" presetID="10" presetClass="exit" presetSubtype="0" fill="hold" grpId="0" nodeType="withEffect">
                                  <p:stCondLst>
                                    <p:cond delay="0"/>
                                  </p:stCondLst>
                                  <p:childTnLst>
                                    <p:animEffect transition="out" filter="fade">
                                      <p:cBhvr>
                                        <p:cTn id="93" dur="500"/>
                                        <p:tgtEl>
                                          <p:spTgt spid="110"/>
                                        </p:tgtEl>
                                      </p:cBhvr>
                                    </p:animEffect>
                                    <p:set>
                                      <p:cBhvr>
                                        <p:cTn id="94" dur="1" fill="hold">
                                          <p:stCondLst>
                                            <p:cond delay="499"/>
                                          </p:stCondLst>
                                        </p:cTn>
                                        <p:tgtEl>
                                          <p:spTgt spid="110"/>
                                        </p:tgtEl>
                                        <p:attrNameLst>
                                          <p:attrName>style.visibility</p:attrName>
                                        </p:attrNameLst>
                                      </p:cBhvr>
                                      <p:to>
                                        <p:strVal val="hidden"/>
                                      </p:to>
                                    </p:set>
                                  </p:childTnLst>
                                </p:cTn>
                              </p:par>
                              <p:par>
                                <p:cTn id="95" presetID="10" presetClass="exit" presetSubtype="0" fill="hold" grpId="0" nodeType="withEffect">
                                  <p:stCondLst>
                                    <p:cond delay="0"/>
                                  </p:stCondLst>
                                  <p:childTnLst>
                                    <p:animEffect transition="out" filter="fade">
                                      <p:cBhvr>
                                        <p:cTn id="96" dur="500"/>
                                        <p:tgtEl>
                                          <p:spTgt spid="112"/>
                                        </p:tgtEl>
                                      </p:cBhvr>
                                    </p:animEffect>
                                    <p:set>
                                      <p:cBhvr>
                                        <p:cTn id="97" dur="1" fill="hold">
                                          <p:stCondLst>
                                            <p:cond delay="499"/>
                                          </p:stCondLst>
                                        </p:cTn>
                                        <p:tgtEl>
                                          <p:spTgt spid="112"/>
                                        </p:tgtEl>
                                        <p:attrNameLst>
                                          <p:attrName>style.visibility</p:attrName>
                                        </p:attrNameLst>
                                      </p:cBhvr>
                                      <p:to>
                                        <p:strVal val="hidden"/>
                                      </p:to>
                                    </p:set>
                                  </p:childTnLst>
                                </p:cTn>
                              </p:par>
                              <p:par>
                                <p:cTn id="98" presetID="10" presetClass="exit" presetSubtype="0" fill="hold" grpId="0" nodeType="withEffect">
                                  <p:stCondLst>
                                    <p:cond delay="0"/>
                                  </p:stCondLst>
                                  <p:childTnLst>
                                    <p:animEffect transition="out" filter="fade">
                                      <p:cBhvr>
                                        <p:cTn id="99" dur="500"/>
                                        <p:tgtEl>
                                          <p:spTgt spid="111"/>
                                        </p:tgtEl>
                                      </p:cBhvr>
                                    </p:animEffect>
                                    <p:set>
                                      <p:cBhvr>
                                        <p:cTn id="100" dur="1" fill="hold">
                                          <p:stCondLst>
                                            <p:cond delay="499"/>
                                          </p:stCondLst>
                                        </p:cTn>
                                        <p:tgtEl>
                                          <p:spTgt spid="111"/>
                                        </p:tgtEl>
                                        <p:attrNameLst>
                                          <p:attrName>style.visibility</p:attrName>
                                        </p:attrNameLst>
                                      </p:cBhvr>
                                      <p:to>
                                        <p:strVal val="hidden"/>
                                      </p:to>
                                    </p:set>
                                  </p:childTnLst>
                                </p:cTn>
                              </p:par>
                              <p:par>
                                <p:cTn id="101" presetID="10" presetClass="exit" presetSubtype="0" fill="hold" grpId="0" nodeType="withEffect">
                                  <p:stCondLst>
                                    <p:cond delay="0"/>
                                  </p:stCondLst>
                                  <p:childTnLst>
                                    <p:animEffect transition="out" filter="fade">
                                      <p:cBhvr>
                                        <p:cTn id="102" dur="500"/>
                                        <p:tgtEl>
                                          <p:spTgt spid="113"/>
                                        </p:tgtEl>
                                      </p:cBhvr>
                                    </p:animEffect>
                                    <p:set>
                                      <p:cBhvr>
                                        <p:cTn id="103" dur="1" fill="hold">
                                          <p:stCondLst>
                                            <p:cond delay="499"/>
                                          </p:stCondLst>
                                        </p:cTn>
                                        <p:tgtEl>
                                          <p:spTgt spid="113"/>
                                        </p:tgtEl>
                                        <p:attrNameLst>
                                          <p:attrName>style.visibility</p:attrName>
                                        </p:attrNameLst>
                                      </p:cBhvr>
                                      <p:to>
                                        <p:strVal val="hidden"/>
                                      </p:to>
                                    </p:set>
                                  </p:childTnLst>
                                </p:cTn>
                              </p:par>
                              <p:par>
                                <p:cTn id="104" presetID="10" presetClass="exit" presetSubtype="0" fill="hold" grpId="0" nodeType="withEffect">
                                  <p:stCondLst>
                                    <p:cond delay="0"/>
                                  </p:stCondLst>
                                  <p:childTnLst>
                                    <p:animEffect transition="out" filter="fade">
                                      <p:cBhvr>
                                        <p:cTn id="105" dur="500"/>
                                        <p:tgtEl>
                                          <p:spTgt spid="114"/>
                                        </p:tgtEl>
                                      </p:cBhvr>
                                    </p:animEffect>
                                    <p:set>
                                      <p:cBhvr>
                                        <p:cTn id="106" dur="1" fill="hold">
                                          <p:stCondLst>
                                            <p:cond delay="499"/>
                                          </p:stCondLst>
                                        </p:cTn>
                                        <p:tgtEl>
                                          <p:spTgt spid="114"/>
                                        </p:tgtEl>
                                        <p:attrNameLst>
                                          <p:attrName>style.visibility</p:attrName>
                                        </p:attrNameLst>
                                      </p:cBhvr>
                                      <p:to>
                                        <p:strVal val="hidden"/>
                                      </p:to>
                                    </p:set>
                                  </p:childTnLst>
                                </p:cTn>
                              </p:par>
                              <p:par>
                                <p:cTn id="107" presetID="10" presetClass="exit" presetSubtype="0" fill="hold" grpId="0" nodeType="withEffect">
                                  <p:stCondLst>
                                    <p:cond delay="0"/>
                                  </p:stCondLst>
                                  <p:childTnLst>
                                    <p:animEffect transition="out" filter="fade">
                                      <p:cBhvr>
                                        <p:cTn id="108" dur="500"/>
                                        <p:tgtEl>
                                          <p:spTgt spid="117"/>
                                        </p:tgtEl>
                                      </p:cBhvr>
                                    </p:animEffect>
                                    <p:set>
                                      <p:cBhvr>
                                        <p:cTn id="109" dur="1" fill="hold">
                                          <p:stCondLst>
                                            <p:cond delay="499"/>
                                          </p:stCondLst>
                                        </p:cTn>
                                        <p:tgtEl>
                                          <p:spTgt spid="117"/>
                                        </p:tgtEl>
                                        <p:attrNameLst>
                                          <p:attrName>style.visibility</p:attrName>
                                        </p:attrNameLst>
                                      </p:cBhvr>
                                      <p:to>
                                        <p:strVal val="hidden"/>
                                      </p:to>
                                    </p:set>
                                  </p:childTnLst>
                                </p:cTn>
                              </p:par>
                              <p:par>
                                <p:cTn id="110" presetID="10" presetClass="exit" presetSubtype="0" fill="hold" grpId="0" nodeType="withEffect">
                                  <p:stCondLst>
                                    <p:cond delay="0"/>
                                  </p:stCondLst>
                                  <p:childTnLst>
                                    <p:animEffect transition="out" filter="fade">
                                      <p:cBhvr>
                                        <p:cTn id="111" dur="500"/>
                                        <p:tgtEl>
                                          <p:spTgt spid="3">
                                            <p:txEl>
                                              <p:pRg st="0" end="0"/>
                                            </p:txEl>
                                          </p:spTgt>
                                        </p:tgtEl>
                                      </p:cBhvr>
                                    </p:animEffect>
                                    <p:set>
                                      <p:cBhvr>
                                        <p:cTn id="112"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0" presetClass="exit" presetSubtype="0" fill="hold" grpId="0" nodeType="clickEffect">
                                  <p:stCondLst>
                                    <p:cond delay="0"/>
                                  </p:stCondLst>
                                  <p:childTnLst>
                                    <p:animEffect transition="out" filter="fade">
                                      <p:cBhvr>
                                        <p:cTn id="116" dur="500"/>
                                        <p:tgtEl>
                                          <p:spTgt spid="11"/>
                                        </p:tgtEl>
                                      </p:cBhvr>
                                    </p:animEffect>
                                    <p:set>
                                      <p:cBhvr>
                                        <p:cTn id="117" dur="1" fill="hold">
                                          <p:stCondLst>
                                            <p:cond delay="499"/>
                                          </p:stCondLst>
                                        </p:cTn>
                                        <p:tgtEl>
                                          <p:spTgt spid="11"/>
                                        </p:tgtEl>
                                        <p:attrNameLst>
                                          <p:attrName>style.visibility</p:attrName>
                                        </p:attrNameLst>
                                      </p:cBhvr>
                                      <p:to>
                                        <p:strVal val="hidden"/>
                                      </p:to>
                                    </p:set>
                                  </p:childTnLst>
                                </p:cTn>
                              </p:par>
                              <p:par>
                                <p:cTn id="118" presetID="10" presetClass="exit" presetSubtype="0" fill="hold" grpId="0" nodeType="withEffect">
                                  <p:stCondLst>
                                    <p:cond delay="0"/>
                                  </p:stCondLst>
                                  <p:childTnLst>
                                    <p:animEffect transition="out" filter="fade">
                                      <p:cBhvr>
                                        <p:cTn id="119" dur="500"/>
                                        <p:tgtEl>
                                          <p:spTgt spid="9"/>
                                        </p:tgtEl>
                                      </p:cBhvr>
                                    </p:animEffect>
                                    <p:set>
                                      <p:cBhvr>
                                        <p:cTn id="120"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9" grpId="0" animBg="1"/>
      <p:bldP spid="10" grpId="0" animBg="1"/>
      <p:bldP spid="11" grpId="0" animBg="1"/>
      <p:bldP spid="12" grpId="0" animBg="1"/>
      <p:bldP spid="13" grpId="0" animBg="1"/>
      <p:bldP spid="14" grpId="0" animBg="1"/>
      <p:bldP spid="15" grpId="0" animBg="1"/>
      <p:bldP spid="50" grpId="0" animBg="1"/>
      <p:bldP spid="66" grpId="0" animBg="1"/>
      <p:bldP spid="67" grpId="0" animBg="1"/>
      <p:bldP spid="68" grpId="0" animBg="1"/>
      <p:bldP spid="69" grpId="0" animBg="1"/>
      <p:bldP spid="96" grpId="0" animBg="1"/>
      <p:bldP spid="101" grpId="0" animBg="1"/>
      <p:bldP spid="102" grpId="0"/>
      <p:bldP spid="103" grpId="0"/>
      <p:bldP spid="104" grpId="0"/>
      <p:bldP spid="107" grpId="0"/>
      <p:bldP spid="108" grpId="0"/>
      <p:bldP spid="109" grpId="0"/>
      <p:bldP spid="110" grpId="0"/>
      <p:bldP spid="111" grpId="0"/>
      <p:bldP spid="112" grpId="0"/>
      <p:bldP spid="113" grpId="0"/>
      <p:bldP spid="114" grpId="0"/>
      <p:bldP spid="1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5085945" cy="1325563"/>
          </a:xfrm>
        </p:spPr>
        <p:txBody>
          <a:bodyPr/>
          <a:lstStyle/>
          <a:p>
            <a:r>
              <a:rPr lang="en-US" altLang="zh-CN" dirty="0" smtClean="0">
                <a:ln w="0"/>
                <a:effectLst>
                  <a:outerShdw blurRad="38100" dist="19050" dir="2700000" algn="tl" rotWithShape="0">
                    <a:schemeClr val="dk1">
                      <a:alpha val="40000"/>
                    </a:schemeClr>
                  </a:outerShdw>
                </a:effectLst>
              </a:rPr>
              <a:t>FROM PG TO DDPG</a:t>
            </a:r>
            <a:endParaRPr lang="zh-CN" altLang="en-US" dirty="0">
              <a:ln w="0"/>
              <a:effectLst>
                <a:outerShdw blurRad="38100" dist="19050" dir="2700000" algn="tl" rotWithShape="0">
                  <a:schemeClr val="dk1">
                    <a:alpha val="40000"/>
                  </a:schemeClr>
                </a:outerShdw>
              </a:effectLst>
            </a:endParaRPr>
          </a:p>
        </p:txBody>
      </p:sp>
      <p:sp>
        <p:nvSpPr>
          <p:cNvPr id="9" name="矩形 8"/>
          <p:cNvSpPr/>
          <p:nvPr/>
        </p:nvSpPr>
        <p:spPr>
          <a:xfrm>
            <a:off x="1204344" y="3926251"/>
            <a:ext cx="1113691" cy="615462"/>
          </a:xfrm>
          <a:prstGeom prst="rect">
            <a:avLst/>
          </a:prstGeom>
          <a:ln/>
          <a:effectLst>
            <a:outerShdw blurRad="50800" dist="38100" dir="2700000" algn="tl"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2800" dirty="0" smtClean="0">
                <a:ln w="0"/>
                <a:solidFill>
                  <a:schemeClr val="bg1"/>
                </a:solidFill>
                <a:effectLst>
                  <a:outerShdw blurRad="38100" dist="19050" dir="2700000" algn="tl" rotWithShape="0">
                    <a:schemeClr val="dk1">
                      <a:alpha val="40000"/>
                    </a:schemeClr>
                  </a:outerShdw>
                </a:effectLst>
              </a:rPr>
              <a:t>DDPG</a:t>
            </a:r>
            <a:endParaRPr lang="zh-CN" altLang="en-US" sz="2800" dirty="0">
              <a:ln w="0"/>
              <a:solidFill>
                <a:schemeClr val="bg1"/>
              </a:solidFill>
              <a:effectLst>
                <a:outerShdw blurRad="38100" dist="19050" dir="2700000" algn="tl" rotWithShape="0">
                  <a:schemeClr val="dk1">
                    <a:alpha val="40000"/>
                  </a:schemeClr>
                </a:outerShdw>
              </a:effectLst>
            </a:endParaRPr>
          </a:p>
        </p:txBody>
      </p:sp>
      <p:sp>
        <p:nvSpPr>
          <p:cNvPr id="11" name="矩形 10"/>
          <p:cNvSpPr/>
          <p:nvPr/>
        </p:nvSpPr>
        <p:spPr>
          <a:xfrm>
            <a:off x="1204345" y="1754550"/>
            <a:ext cx="1113691" cy="615462"/>
          </a:xfrm>
          <a:prstGeom prst="rect">
            <a:avLst/>
          </a:prstGeom>
          <a:ln/>
          <a:effectLst>
            <a:outerShdw blurRad="50800" dist="38100" dir="2700000" algn="tl"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2800" dirty="0" smtClean="0">
                <a:ln w="0"/>
                <a:solidFill>
                  <a:schemeClr val="bg1"/>
                </a:solidFill>
                <a:effectLst>
                  <a:outerShdw blurRad="38100" dist="19050" dir="2700000" algn="tl" rotWithShape="0">
                    <a:schemeClr val="dk1">
                      <a:alpha val="40000"/>
                    </a:schemeClr>
                  </a:outerShdw>
                </a:effectLst>
              </a:rPr>
              <a:t>PG</a:t>
            </a:r>
            <a:endParaRPr lang="zh-CN" altLang="en-US" sz="2800" dirty="0">
              <a:ln w="0"/>
              <a:solidFill>
                <a:schemeClr val="bg1"/>
              </a:solidFill>
              <a:effectLst>
                <a:outerShdw blurRad="38100" dist="19050" dir="2700000" algn="tl" rotWithShape="0">
                  <a:schemeClr val="dk1">
                    <a:alpha val="40000"/>
                  </a:schemeClr>
                </a:outerShdw>
              </a:effectLst>
            </a:endParaRPr>
          </a:p>
        </p:txBody>
      </p:sp>
      <p:sp>
        <p:nvSpPr>
          <p:cNvPr id="43" name="矩形 42"/>
          <p:cNvSpPr/>
          <p:nvPr/>
        </p:nvSpPr>
        <p:spPr>
          <a:xfrm>
            <a:off x="1204344" y="2840400"/>
            <a:ext cx="1113691" cy="615462"/>
          </a:xfrm>
          <a:prstGeom prst="rect">
            <a:avLst/>
          </a:prstGeom>
          <a:ln/>
          <a:effectLst>
            <a:outerShdw blurRad="50800" dist="38100" dir="2700000" algn="tl"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sz="2800" dirty="0" smtClean="0">
                <a:ln w="0"/>
                <a:solidFill>
                  <a:schemeClr val="bg1"/>
                </a:solidFill>
                <a:effectLst>
                  <a:outerShdw blurRad="38100" dist="19050" dir="2700000" algn="tl" rotWithShape="0">
                    <a:schemeClr val="dk1">
                      <a:alpha val="40000"/>
                    </a:schemeClr>
                  </a:outerShdw>
                </a:effectLst>
              </a:rPr>
              <a:t>DPG</a:t>
            </a:r>
            <a:endParaRPr lang="zh-CN" altLang="en-US" sz="2800" dirty="0">
              <a:ln w="0"/>
              <a:solidFill>
                <a:schemeClr val="bg1"/>
              </a:solidFill>
              <a:effectLst>
                <a:outerShdw blurRad="38100" dist="19050" dir="2700000" algn="tl" rotWithShape="0">
                  <a:schemeClr val="dk1">
                    <a:alpha val="40000"/>
                  </a:schemeClr>
                </a:outerShdw>
              </a:effectLst>
            </a:endParaRPr>
          </a:p>
        </p:txBody>
      </p:sp>
      <p:sp>
        <p:nvSpPr>
          <p:cNvPr id="7" name="矩形 6">
            <a:hlinkClick r:id="rId3" action="ppaction://hlinksldjump"/>
          </p:cNvPr>
          <p:cNvSpPr/>
          <p:nvPr/>
        </p:nvSpPr>
        <p:spPr>
          <a:xfrm>
            <a:off x="2543284" y="1896212"/>
            <a:ext cx="10077446" cy="369332"/>
          </a:xfrm>
          <a:prstGeom prst="rect">
            <a:avLst/>
          </a:prstGeom>
        </p:spPr>
        <p:txBody>
          <a:bodyPr wrap="square">
            <a:spAutoFit/>
          </a:bodyPr>
          <a:lstStyle/>
          <a:p>
            <a:r>
              <a:rPr lang="en-US" altLang="zh-CN" dirty="0"/>
              <a:t>Policy Gradient Methods for Reinforcement Learning with </a:t>
            </a:r>
            <a:r>
              <a:rPr lang="en-US" altLang="zh-CN" dirty="0" smtClean="0"/>
              <a:t>Function Approximation(</a:t>
            </a:r>
            <a:r>
              <a:rPr lang="en-US" altLang="zh-CN" i="1" dirty="0" smtClean="0">
                <a:solidFill>
                  <a:schemeClr val="accent1">
                    <a:lumMod val="75000"/>
                  </a:schemeClr>
                </a:solidFill>
              </a:rPr>
              <a:t>NeurIPS-1999</a:t>
            </a:r>
            <a:r>
              <a:rPr lang="en-US" altLang="zh-CN" dirty="0" smtClean="0"/>
              <a:t>)</a:t>
            </a:r>
            <a:endParaRPr lang="en-US" altLang="zh-CN" i="1" u="sng" dirty="0" smtClean="0"/>
          </a:p>
        </p:txBody>
      </p:sp>
      <p:sp>
        <p:nvSpPr>
          <p:cNvPr id="14" name="矩形 13">
            <a:hlinkClick r:id="rId4" action="ppaction://hlinksldjump"/>
          </p:cNvPr>
          <p:cNvSpPr/>
          <p:nvPr/>
        </p:nvSpPr>
        <p:spPr>
          <a:xfrm>
            <a:off x="2543284" y="2963465"/>
            <a:ext cx="9648716" cy="369332"/>
          </a:xfrm>
          <a:prstGeom prst="rect">
            <a:avLst/>
          </a:prstGeom>
        </p:spPr>
        <p:txBody>
          <a:bodyPr wrap="square">
            <a:spAutoFit/>
          </a:bodyPr>
          <a:lstStyle/>
          <a:p>
            <a:r>
              <a:rPr lang="en-US" altLang="zh-CN" dirty="0"/>
              <a:t>Deterministic policy gradient algorithms (</a:t>
            </a:r>
            <a:r>
              <a:rPr lang="en-US" altLang="zh-CN" i="1" dirty="0" smtClean="0">
                <a:solidFill>
                  <a:schemeClr val="accent1">
                    <a:lumMod val="75000"/>
                  </a:schemeClr>
                </a:solidFill>
              </a:rPr>
              <a:t>ICML-2014</a:t>
            </a:r>
            <a:r>
              <a:rPr lang="en-US" altLang="zh-CN" dirty="0"/>
              <a:t>)</a:t>
            </a:r>
          </a:p>
        </p:txBody>
      </p:sp>
      <p:sp>
        <p:nvSpPr>
          <p:cNvPr id="10" name="矩形 9">
            <a:hlinkClick r:id="rId5" action="ppaction://hlinksldjump"/>
          </p:cNvPr>
          <p:cNvSpPr/>
          <p:nvPr/>
        </p:nvSpPr>
        <p:spPr>
          <a:xfrm>
            <a:off x="2543284" y="4049316"/>
            <a:ext cx="6265882" cy="369332"/>
          </a:xfrm>
          <a:prstGeom prst="rect">
            <a:avLst/>
          </a:prstGeom>
        </p:spPr>
        <p:txBody>
          <a:bodyPr wrap="none">
            <a:spAutoFit/>
          </a:bodyPr>
          <a:lstStyle/>
          <a:p>
            <a:r>
              <a:rPr lang="en-US" altLang="zh-CN" dirty="0"/>
              <a:t>Continuous control with deep reinforcement </a:t>
            </a:r>
            <a:r>
              <a:rPr lang="en-US" altLang="zh-CN" dirty="0" smtClean="0"/>
              <a:t>learning(</a:t>
            </a:r>
            <a:r>
              <a:rPr lang="en-US" altLang="zh-CN" i="1" dirty="0" smtClean="0">
                <a:solidFill>
                  <a:schemeClr val="accent1">
                    <a:lumMod val="75000"/>
                  </a:schemeClr>
                </a:solidFill>
              </a:rPr>
              <a:t>ICLR-2016</a:t>
            </a:r>
            <a:r>
              <a:rPr lang="en-US" altLang="zh-CN" dirty="0"/>
              <a:t>)</a:t>
            </a:r>
          </a:p>
        </p:txBody>
      </p:sp>
      <p:sp>
        <p:nvSpPr>
          <p:cNvPr id="15" name="圆角矩形 14">
            <a:hlinkClick r:id="rId6" action="ppaction://hlinksldjump"/>
          </p:cNvPr>
          <p:cNvSpPr/>
          <p:nvPr/>
        </p:nvSpPr>
        <p:spPr>
          <a:xfrm>
            <a:off x="10535479" y="5883965"/>
            <a:ext cx="1023730" cy="536713"/>
          </a:xfrm>
          <a:prstGeom prst="roundRect">
            <a:avLst/>
          </a:prstGeom>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GO</a:t>
            </a:r>
            <a:endParaRPr lang="zh-CN" altLang="en-US" dirty="0"/>
          </a:p>
        </p:txBody>
      </p:sp>
    </p:spTree>
    <p:extLst>
      <p:ext uri="{BB962C8B-B14F-4D97-AF65-F5344CB8AC3E}">
        <p14:creationId xmlns:p14="http://schemas.microsoft.com/office/powerpoint/2010/main" val="582497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p:cTn id="14" dur="500" fill="hold"/>
                                        <p:tgtEl>
                                          <p:spTgt spid="14"/>
                                        </p:tgtEl>
                                        <p:attrNameLst>
                                          <p:attrName>ppt_w</p:attrName>
                                        </p:attrNameLst>
                                      </p:cBhvr>
                                      <p:tavLst>
                                        <p:tav tm="0">
                                          <p:val>
                                            <p:fltVal val="0"/>
                                          </p:val>
                                        </p:tav>
                                        <p:tav tm="100000">
                                          <p:val>
                                            <p:strVal val="#ppt_w"/>
                                          </p:val>
                                        </p:tav>
                                      </p:tavLst>
                                    </p:anim>
                                    <p:anim calcmode="lin" valueType="num">
                                      <p:cBhvr>
                                        <p:cTn id="15" dur="500" fill="hold"/>
                                        <p:tgtEl>
                                          <p:spTgt spid="14"/>
                                        </p:tgtEl>
                                        <p:attrNameLst>
                                          <p:attrName>ppt_h</p:attrName>
                                        </p:attrNameLst>
                                      </p:cBhvr>
                                      <p:tavLst>
                                        <p:tav tm="0">
                                          <p:val>
                                            <p:fltVal val="0"/>
                                          </p:val>
                                        </p:tav>
                                        <p:tav tm="100000">
                                          <p:val>
                                            <p:strVal val="#ppt_h"/>
                                          </p:val>
                                        </p:tav>
                                      </p:tavLst>
                                    </p:anim>
                                    <p:animEffect transition="in" filter="fade">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7493000" cy="1325563"/>
          </a:xfrm>
        </p:spPr>
        <p:txBody>
          <a:bodyPr/>
          <a:lstStyle/>
          <a:p>
            <a:r>
              <a:rPr lang="en-US" altLang="zh-CN" dirty="0" smtClean="0">
                <a:ln w="0"/>
                <a:effectLst>
                  <a:outerShdw blurRad="38100" dist="19050" dir="2700000" algn="tl" rotWithShape="0">
                    <a:schemeClr val="dk1">
                      <a:alpha val="40000"/>
                    </a:schemeClr>
                  </a:outerShdw>
                </a:effectLst>
              </a:rPr>
              <a:t>FROM PG TO DDPG  -  PG</a:t>
            </a:r>
            <a:endParaRPr lang="zh-CN" altLang="en-US" dirty="0">
              <a:ln w="0"/>
              <a:effectLst>
                <a:outerShdw blurRad="38100" dist="19050" dir="2700000" algn="tl" rotWithShape="0">
                  <a:schemeClr val="dk1">
                    <a:alpha val="40000"/>
                  </a:schemeClr>
                </a:outerShdw>
              </a:effectLst>
            </a:endParaRPr>
          </a:p>
        </p:txBody>
      </p:sp>
      <p:sp>
        <p:nvSpPr>
          <p:cNvPr id="14" name="矩形 13"/>
          <p:cNvSpPr/>
          <p:nvPr/>
        </p:nvSpPr>
        <p:spPr>
          <a:xfrm>
            <a:off x="6626915" y="1257109"/>
            <a:ext cx="4443139" cy="1754326"/>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dirty="0" smtClean="0"/>
              <a:t>F</a:t>
            </a:r>
            <a:r>
              <a:rPr lang="zh-CN" altLang="en-US" sz="2400" dirty="0"/>
              <a:t>irst autho</a:t>
            </a:r>
            <a:r>
              <a:rPr lang="zh-CN" altLang="en-US" sz="2400" dirty="0" smtClean="0"/>
              <a:t>r</a:t>
            </a:r>
            <a:r>
              <a:rPr lang="en-US" altLang="zh-CN" sz="2400" dirty="0" smtClean="0"/>
              <a:t>: </a:t>
            </a:r>
            <a:r>
              <a:rPr lang="zh-CN" altLang="en-US" sz="2400" b="1" dirty="0">
                <a:hlinkClick r:id="rId3" action="ppaction://hlinksldjump"/>
              </a:rPr>
              <a:t>Richard S. Sutto</a:t>
            </a:r>
            <a:r>
              <a:rPr lang="zh-CN" altLang="en-US" sz="2400" b="1" dirty="0" smtClean="0">
                <a:hlinkClick r:id="rId3" action="ppaction://hlinksldjump"/>
              </a:rPr>
              <a:t>n</a:t>
            </a:r>
            <a:endParaRPr lang="en-US" altLang="zh-CN" sz="2400" b="1" dirty="0" smtClean="0"/>
          </a:p>
          <a:p>
            <a:pPr marL="285750" indent="-285750">
              <a:lnSpc>
                <a:spcPct val="150000"/>
              </a:lnSpc>
              <a:buFont typeface="Wingdings" panose="05000000000000000000" pitchFamily="2" charset="2"/>
              <a:buChar char="Ø"/>
            </a:pPr>
            <a:r>
              <a:rPr lang="en-US" altLang="zh-CN" sz="2400" dirty="0" smtClean="0"/>
              <a:t>Journal / Conference</a:t>
            </a:r>
            <a:r>
              <a:rPr lang="zh-CN" altLang="en-US" sz="2400" dirty="0" smtClean="0"/>
              <a:t>：</a:t>
            </a:r>
            <a:r>
              <a:rPr lang="en-US" altLang="zh-CN" sz="2400" dirty="0"/>
              <a:t> </a:t>
            </a:r>
            <a:r>
              <a:rPr lang="en-US" altLang="zh-CN" sz="2400" dirty="0" err="1" smtClean="0">
                <a:hlinkClick r:id="rId4" action="ppaction://hlinksldjump"/>
              </a:rPr>
              <a:t>NeurIPS</a:t>
            </a:r>
            <a:endParaRPr lang="en-US" altLang="zh-CN" sz="2400" dirty="0" smtClean="0"/>
          </a:p>
          <a:p>
            <a:pPr>
              <a:lnSpc>
                <a:spcPct val="150000"/>
              </a:lnSpc>
            </a:pPr>
            <a:endParaRPr lang="en-US" altLang="zh-CN" sz="2400" dirty="0"/>
          </a:p>
        </p:txBody>
      </p:sp>
      <p:sp>
        <p:nvSpPr>
          <p:cNvPr id="5" name="圆角矩形 4">
            <a:hlinkClick r:id="rId5" action="ppaction://hlinksldjump"/>
          </p:cNvPr>
          <p:cNvSpPr/>
          <p:nvPr/>
        </p:nvSpPr>
        <p:spPr>
          <a:xfrm>
            <a:off x="11156328" y="6293475"/>
            <a:ext cx="856034" cy="340467"/>
          </a:xfrm>
          <a:prstGeom prst="roundRect">
            <a:avLst/>
          </a:prstGeom>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BACK</a:t>
            </a:r>
            <a:endParaRPr lang="zh-CN" altLang="en-US" dirty="0"/>
          </a:p>
        </p:txBody>
      </p:sp>
      <p:pic>
        <p:nvPicPr>
          <p:cNvPr id="3" name="图片 2"/>
          <p:cNvPicPr>
            <a:picLocks noChangeAspect="1"/>
          </p:cNvPicPr>
          <p:nvPr/>
        </p:nvPicPr>
        <p:blipFill>
          <a:blip r:embed="rId6"/>
          <a:stretch>
            <a:fillRect/>
          </a:stretch>
        </p:blipFill>
        <p:spPr>
          <a:xfrm>
            <a:off x="1162560" y="4695627"/>
            <a:ext cx="8611295" cy="1711263"/>
          </a:xfrm>
          <a:prstGeom prst="rect">
            <a:avLst/>
          </a:prstGeom>
        </p:spPr>
      </p:pic>
      <p:pic>
        <p:nvPicPr>
          <p:cNvPr id="4" name="图片 3"/>
          <p:cNvPicPr>
            <a:picLocks noChangeAspect="1"/>
          </p:cNvPicPr>
          <p:nvPr/>
        </p:nvPicPr>
        <p:blipFill>
          <a:blip r:embed="rId7"/>
          <a:stretch>
            <a:fillRect/>
          </a:stretch>
        </p:blipFill>
        <p:spPr>
          <a:xfrm>
            <a:off x="838200" y="1257109"/>
            <a:ext cx="5881698" cy="2738031"/>
          </a:xfrm>
          <a:prstGeom prst="rect">
            <a:avLst/>
          </a:prstGeom>
        </p:spPr>
      </p:pic>
      <p:sp>
        <p:nvSpPr>
          <p:cNvPr id="6" name="矩形 5"/>
          <p:cNvSpPr/>
          <p:nvPr/>
        </p:nvSpPr>
        <p:spPr>
          <a:xfrm>
            <a:off x="435238" y="1291473"/>
            <a:ext cx="2929667" cy="923330"/>
          </a:xfrm>
          <a:prstGeom prst="rect">
            <a:avLst/>
          </a:prstGeom>
          <a:noFill/>
        </p:spPr>
        <p:txBody>
          <a:bodyPr wrap="square" lIns="91440" tIns="45720" rIns="91440" bIns="45720">
            <a:spAutoFit/>
          </a:bodyPr>
          <a:lstStyle/>
          <a:p>
            <a:pPr lvl="1" algn="ctr"/>
            <a:r>
              <a:rPr lang="en-US" altLang="zh-CN" sz="5400" b="0" cap="none" spc="0" dirty="0" smtClean="0">
                <a:ln w="0"/>
                <a:solidFill>
                  <a:schemeClr val="accent1"/>
                </a:solidFill>
                <a:effectLst>
                  <a:outerShdw blurRad="38100" dist="25400" dir="5400000" algn="ctr" rotWithShape="0">
                    <a:srgbClr val="6E747A">
                      <a:alpha val="43000"/>
                    </a:srgbClr>
                  </a:outerShdw>
                </a:effectLst>
              </a:rPr>
              <a:t>Why</a:t>
            </a:r>
            <a:r>
              <a:rPr lang="en-US" altLang="zh-CN" sz="5400" dirty="0">
                <a:ln w="0"/>
                <a:solidFill>
                  <a:schemeClr val="accent1"/>
                </a:solidFill>
                <a:effectLst>
                  <a:outerShdw blurRad="38100" dist="25400" dir="5400000" algn="ctr" rotWithShape="0">
                    <a:srgbClr val="6E747A">
                      <a:alpha val="43000"/>
                    </a:srgbClr>
                  </a:outerShdw>
                </a:effectLst>
              </a:rPr>
              <a:t>?</a:t>
            </a:r>
            <a:endParaRPr lang="en-US" altLang="zh-CN" sz="5400" dirty="0" smtClean="0">
              <a:ln w="0"/>
              <a:solidFill>
                <a:schemeClr val="accent1"/>
              </a:solidFill>
              <a:effectLst>
                <a:outerShdw blurRad="38100" dist="25400" dir="5400000" algn="ctr" rotWithShape="0">
                  <a:srgbClr val="6E747A">
                    <a:alpha val="43000"/>
                  </a:srgbClr>
                </a:outerShdw>
              </a:effectLst>
            </a:endParaRPr>
          </a:p>
        </p:txBody>
      </p:sp>
      <p:sp>
        <p:nvSpPr>
          <p:cNvPr id="9" name="矩形 8"/>
          <p:cNvSpPr/>
          <p:nvPr/>
        </p:nvSpPr>
        <p:spPr>
          <a:xfrm>
            <a:off x="435238" y="3772297"/>
            <a:ext cx="2929667" cy="923330"/>
          </a:xfrm>
          <a:prstGeom prst="rect">
            <a:avLst/>
          </a:prstGeom>
          <a:noFill/>
        </p:spPr>
        <p:txBody>
          <a:bodyPr wrap="square" lIns="91440" tIns="45720" rIns="91440" bIns="45720">
            <a:spAutoFit/>
          </a:bodyPr>
          <a:lstStyle/>
          <a:p>
            <a:pPr lvl="1" algn="ctr"/>
            <a:r>
              <a:rPr lang="en-US" altLang="zh-CN" sz="5400" b="0" cap="none" spc="0" dirty="0" smtClean="0">
                <a:ln w="0"/>
                <a:solidFill>
                  <a:schemeClr val="accent1"/>
                </a:solidFill>
                <a:effectLst>
                  <a:outerShdw blurRad="38100" dist="25400" dir="5400000" algn="ctr" rotWithShape="0">
                    <a:srgbClr val="6E747A">
                      <a:alpha val="43000"/>
                    </a:srgbClr>
                  </a:outerShdw>
                </a:effectLst>
              </a:rPr>
              <a:t>How</a:t>
            </a:r>
            <a:r>
              <a:rPr lang="en-US" altLang="zh-CN" sz="5400" dirty="0" smtClean="0">
                <a:ln w="0"/>
                <a:solidFill>
                  <a:schemeClr val="accent1"/>
                </a:solidFill>
                <a:effectLst>
                  <a:outerShdw blurRad="38100" dist="25400" dir="5400000" algn="ctr" rotWithShape="0">
                    <a:srgbClr val="6E747A">
                      <a:alpha val="43000"/>
                    </a:srgbClr>
                  </a:outerShdw>
                </a:effectLst>
              </a:rPr>
              <a:t>?</a:t>
            </a:r>
          </a:p>
        </p:txBody>
      </p:sp>
      <p:pic>
        <p:nvPicPr>
          <p:cNvPr id="7" name="图片 6"/>
          <p:cNvPicPr>
            <a:picLocks noChangeAspect="1"/>
          </p:cNvPicPr>
          <p:nvPr/>
        </p:nvPicPr>
        <p:blipFill>
          <a:blip r:embed="rId8"/>
          <a:stretch>
            <a:fillRect/>
          </a:stretch>
        </p:blipFill>
        <p:spPr>
          <a:xfrm>
            <a:off x="1162560" y="2173162"/>
            <a:ext cx="9175275" cy="1676545"/>
          </a:xfrm>
          <a:prstGeom prst="rect">
            <a:avLst/>
          </a:prstGeom>
        </p:spPr>
      </p:pic>
    </p:spTree>
    <p:extLst>
      <p:ext uri="{BB962C8B-B14F-4D97-AF65-F5344CB8AC3E}">
        <p14:creationId xmlns:p14="http://schemas.microsoft.com/office/powerpoint/2010/main" val="1357609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4"/>
                                        </p:tgtEl>
                                      </p:cBhvr>
                                    </p:animEffect>
                                    <p:set>
                                      <p:cBhvr>
                                        <p:cTn id="10" dur="1" fill="hold">
                                          <p:stCondLst>
                                            <p:cond delay="499"/>
                                          </p:stCondLst>
                                        </p:cTn>
                                        <p:tgtEl>
                                          <p:spTgt spid="1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 calcmode="lin" valueType="num">
                                      <p:cBhvr>
                                        <p:cTn id="32" dur="500" fill="hold"/>
                                        <p:tgtEl>
                                          <p:spTgt spid="3"/>
                                        </p:tgtEl>
                                        <p:attrNameLst>
                                          <p:attrName>ppt_w</p:attrName>
                                        </p:attrNameLst>
                                      </p:cBhvr>
                                      <p:tavLst>
                                        <p:tav tm="0">
                                          <p:val>
                                            <p:fltVal val="0"/>
                                          </p:val>
                                        </p:tav>
                                        <p:tav tm="100000">
                                          <p:val>
                                            <p:strVal val="#ppt_w"/>
                                          </p:val>
                                        </p:tav>
                                      </p:tavLst>
                                    </p:anim>
                                    <p:anim calcmode="lin" valueType="num">
                                      <p:cBhvr>
                                        <p:cTn id="33" dur="500" fill="hold"/>
                                        <p:tgtEl>
                                          <p:spTgt spid="3"/>
                                        </p:tgtEl>
                                        <p:attrNameLst>
                                          <p:attrName>ppt_h</p:attrName>
                                        </p:attrNameLst>
                                      </p:cBhvr>
                                      <p:tavLst>
                                        <p:tav tm="0">
                                          <p:val>
                                            <p:fltVal val="0"/>
                                          </p:val>
                                        </p:tav>
                                        <p:tav tm="100000">
                                          <p:val>
                                            <p:strVal val="#ppt_h"/>
                                          </p:val>
                                        </p:tav>
                                      </p:tavLst>
                                    </p:anim>
                                    <p:animEffect transition="in" filter="fade">
                                      <p:cBhvr>
                                        <p:cTn id="3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6"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8952" y="1778237"/>
            <a:ext cx="3346315" cy="3371062"/>
          </a:xfrm>
          <a:prstGeom prst="rect">
            <a:avLst/>
          </a:prstGeom>
        </p:spPr>
      </p:pic>
      <p:sp>
        <p:nvSpPr>
          <p:cNvPr id="4" name="矩形 3"/>
          <p:cNvSpPr/>
          <p:nvPr/>
        </p:nvSpPr>
        <p:spPr>
          <a:xfrm>
            <a:off x="4924142" y="1200730"/>
            <a:ext cx="6660203" cy="5262979"/>
          </a:xfrm>
          <a:prstGeom prst="rect">
            <a:avLst/>
          </a:prstGeom>
        </p:spPr>
        <p:txBody>
          <a:bodyPr wrap="square">
            <a:spAutoFit/>
          </a:bodyPr>
          <a:lstStyle/>
          <a:p>
            <a:pPr>
              <a:lnSpc>
                <a:spcPct val="150000"/>
              </a:lnSpc>
            </a:pPr>
            <a:r>
              <a:rPr lang="zh-CN" altLang="en-US" sz="2800" b="1" dirty="0" smtClean="0"/>
              <a:t>Richard S. Sutton：</a:t>
            </a:r>
            <a:endParaRPr lang="en-US" altLang="zh-CN" sz="2800" b="1" dirty="0" smtClean="0"/>
          </a:p>
          <a:p>
            <a:pPr marL="457200" indent="-457200">
              <a:lnSpc>
                <a:spcPct val="150000"/>
              </a:lnSpc>
              <a:buFont typeface="Wingdings" panose="05000000000000000000" pitchFamily="2" charset="2"/>
              <a:buChar char="Ø"/>
            </a:pPr>
            <a:r>
              <a:rPr lang="en-US" altLang="zh-CN" sz="2800" i="1" dirty="0"/>
              <a:t>University of </a:t>
            </a:r>
            <a:r>
              <a:rPr lang="en-US" altLang="zh-CN" sz="2800" i="1" dirty="0" smtClean="0"/>
              <a:t>Alberta</a:t>
            </a:r>
            <a:endParaRPr lang="en-US" altLang="zh-CN" sz="2800" dirty="0" smtClean="0"/>
          </a:p>
          <a:p>
            <a:pPr marL="457200" indent="-457200">
              <a:lnSpc>
                <a:spcPct val="150000"/>
              </a:lnSpc>
              <a:buFont typeface="Wingdings" panose="05000000000000000000" pitchFamily="2" charset="2"/>
              <a:buChar char="Ø"/>
            </a:pPr>
            <a:r>
              <a:rPr lang="en-US" altLang="zh-CN" sz="2800" i="1" dirty="0" smtClean="0"/>
              <a:t>“Godfather </a:t>
            </a:r>
            <a:r>
              <a:rPr lang="en-US" altLang="zh-CN" sz="2800" i="1" dirty="0"/>
              <a:t>of Reinforcement </a:t>
            </a:r>
            <a:r>
              <a:rPr lang="en-US" altLang="zh-CN" sz="2800" i="1" dirty="0" smtClean="0"/>
              <a:t>Learning”</a:t>
            </a:r>
          </a:p>
          <a:p>
            <a:pPr marL="457200" indent="-457200">
              <a:lnSpc>
                <a:spcPct val="150000"/>
              </a:lnSpc>
              <a:buFont typeface="Wingdings" panose="05000000000000000000" pitchFamily="2" charset="2"/>
              <a:buChar char="Ø"/>
            </a:pPr>
            <a:r>
              <a:rPr lang="en-US" altLang="zh-CN" sz="2800" i="1" dirty="0"/>
              <a:t>Have 19 </a:t>
            </a:r>
            <a:r>
              <a:rPr lang="en-US" altLang="zh-CN" sz="2800" i="1" dirty="0" err="1"/>
              <a:t>NeurIPS</a:t>
            </a:r>
            <a:r>
              <a:rPr lang="en-US" altLang="zh-CN" sz="2800" i="1" dirty="0" smtClean="0"/>
              <a:t> papers</a:t>
            </a:r>
          </a:p>
          <a:p>
            <a:pPr marL="514350" indent="-514350">
              <a:lnSpc>
                <a:spcPct val="150000"/>
              </a:lnSpc>
              <a:buFont typeface="Wingdings" panose="05000000000000000000" pitchFamily="2" charset="2"/>
              <a:buChar char="Ø"/>
            </a:pPr>
            <a:r>
              <a:rPr lang="en-US" altLang="zh-CN" sz="2800" i="1" dirty="0" smtClean="0"/>
              <a:t>Main C</a:t>
            </a:r>
            <a:r>
              <a:rPr lang="zh-CN" altLang="en-US" sz="2800" i="1" dirty="0" smtClean="0"/>
              <a:t>o</a:t>
            </a:r>
            <a:r>
              <a:rPr lang="zh-CN" altLang="en-US" sz="2800" i="1" dirty="0"/>
              <a:t>ntributio</a:t>
            </a:r>
            <a:r>
              <a:rPr lang="zh-CN" altLang="en-US" sz="2800" i="1" dirty="0" smtClean="0"/>
              <a:t>n</a:t>
            </a:r>
            <a:r>
              <a:rPr lang="en-US" altLang="zh-CN" sz="2800" i="1" dirty="0" smtClean="0"/>
              <a:t>s</a:t>
            </a:r>
            <a:r>
              <a:rPr lang="zh-CN" altLang="en-US" sz="2800" i="1" dirty="0" smtClean="0"/>
              <a:t>: </a:t>
            </a:r>
            <a:endParaRPr lang="en-US" altLang="zh-CN" sz="2800" i="1" dirty="0" smtClean="0"/>
          </a:p>
          <a:p>
            <a:pPr marL="971550" lvl="1" indent="-514350">
              <a:lnSpc>
                <a:spcPct val="150000"/>
              </a:lnSpc>
              <a:buFont typeface="Arial" panose="020B0604020202020204" pitchFamily="34" charset="0"/>
              <a:buChar char="•"/>
            </a:pPr>
            <a:r>
              <a:rPr lang="en-US" altLang="zh-CN" sz="2800" i="1" dirty="0" smtClean="0"/>
              <a:t>T</a:t>
            </a:r>
            <a:r>
              <a:rPr lang="zh-CN" altLang="en-US" sz="2800" i="1" dirty="0" smtClean="0"/>
              <a:t>e</a:t>
            </a:r>
            <a:r>
              <a:rPr lang="zh-CN" altLang="en-US" sz="2800" i="1" dirty="0"/>
              <a:t>mporal differenc</a:t>
            </a:r>
            <a:r>
              <a:rPr lang="zh-CN" altLang="en-US" sz="2800" i="1" dirty="0" smtClean="0"/>
              <a:t>e</a:t>
            </a:r>
            <a:r>
              <a:rPr lang="en-US" altLang="zh-CN" sz="2800" i="1" dirty="0"/>
              <a:t> </a:t>
            </a:r>
            <a:r>
              <a:rPr lang="en-US" altLang="zh-CN" sz="2800" i="1" dirty="0">
                <a:solidFill>
                  <a:srgbClr val="FF0000"/>
                </a:solidFill>
              </a:rPr>
              <a:t>(TD)</a:t>
            </a:r>
            <a:r>
              <a:rPr lang="zh-CN" altLang="en-US" sz="2800" i="1" dirty="0" smtClean="0">
                <a:solidFill>
                  <a:srgbClr val="FF0000"/>
                </a:solidFill>
              </a:rPr>
              <a:t> </a:t>
            </a:r>
            <a:r>
              <a:rPr lang="zh-CN" altLang="en-US" sz="2800" i="1" dirty="0"/>
              <a:t>learnin</a:t>
            </a:r>
            <a:r>
              <a:rPr lang="zh-CN" altLang="en-US" sz="2800" i="1" dirty="0" smtClean="0"/>
              <a:t>g</a:t>
            </a:r>
            <a:endParaRPr lang="en-US" altLang="zh-CN" sz="2800" i="1" dirty="0" smtClean="0"/>
          </a:p>
          <a:p>
            <a:pPr marL="971550" lvl="1" indent="-514350">
              <a:lnSpc>
                <a:spcPct val="150000"/>
              </a:lnSpc>
              <a:buFont typeface="Arial" panose="020B0604020202020204" pitchFamily="34" charset="0"/>
              <a:buChar char="•"/>
            </a:pPr>
            <a:r>
              <a:rPr lang="en-US" altLang="zh-CN" sz="2800" i="1" dirty="0" smtClean="0"/>
              <a:t>P</a:t>
            </a:r>
            <a:r>
              <a:rPr lang="zh-CN" altLang="en-US" sz="2800" i="1" dirty="0" smtClean="0"/>
              <a:t>o</a:t>
            </a:r>
            <a:r>
              <a:rPr lang="zh-CN" altLang="en-US" sz="2800" i="1" dirty="0"/>
              <a:t>licy gradien</a:t>
            </a:r>
            <a:r>
              <a:rPr lang="zh-CN" altLang="en-US" sz="2800" i="1" dirty="0" smtClean="0"/>
              <a:t>t</a:t>
            </a:r>
            <a:r>
              <a:rPr lang="en-US" altLang="zh-CN" sz="2800" i="1" dirty="0" smtClean="0">
                <a:solidFill>
                  <a:srgbClr val="FF0000"/>
                </a:solidFill>
              </a:rPr>
              <a:t>(PG)</a:t>
            </a:r>
            <a:r>
              <a:rPr lang="en-US" altLang="zh-CN" sz="2800" i="1" dirty="0" smtClean="0"/>
              <a:t> </a:t>
            </a:r>
            <a:r>
              <a:rPr lang="zh-CN" altLang="en-US" sz="2800" i="1" dirty="0" smtClean="0"/>
              <a:t>me</a:t>
            </a:r>
            <a:r>
              <a:rPr lang="zh-CN" altLang="en-US" sz="2800" i="1" dirty="0"/>
              <a:t>thod</a:t>
            </a:r>
            <a:r>
              <a:rPr lang="zh-CN" altLang="en-US" sz="2800" i="1" dirty="0" smtClean="0"/>
              <a:t>s</a:t>
            </a:r>
            <a:endParaRPr lang="en-US" altLang="zh-CN" sz="2800" i="1" dirty="0" smtClean="0"/>
          </a:p>
          <a:p>
            <a:pPr marL="971550" lvl="1" indent="-514350">
              <a:lnSpc>
                <a:spcPct val="150000"/>
              </a:lnSpc>
              <a:buFont typeface="Arial" panose="020B0604020202020204" pitchFamily="34" charset="0"/>
              <a:buChar char="•"/>
            </a:pPr>
            <a:r>
              <a:rPr lang="zh-CN" altLang="en-US" sz="2800" i="1" dirty="0" smtClean="0"/>
              <a:t> </a:t>
            </a:r>
            <a:r>
              <a:rPr lang="zh-CN" altLang="en-US" sz="2800" i="1" dirty="0"/>
              <a:t>Dyna architecture</a:t>
            </a:r>
            <a:r>
              <a:rPr lang="zh-CN" altLang="en-US" sz="2800" i="1" dirty="0" smtClean="0"/>
              <a:t>.</a:t>
            </a:r>
            <a:endParaRPr lang="en-US" altLang="zh-CN" sz="2800" i="1" dirty="0" smtClean="0"/>
          </a:p>
        </p:txBody>
      </p:sp>
      <p:sp>
        <p:nvSpPr>
          <p:cNvPr id="6" name="矩形 5"/>
          <p:cNvSpPr/>
          <p:nvPr/>
        </p:nvSpPr>
        <p:spPr>
          <a:xfrm>
            <a:off x="1108952" y="5461684"/>
            <a:ext cx="4959628" cy="523220"/>
          </a:xfrm>
          <a:prstGeom prst="rect">
            <a:avLst/>
          </a:prstGeom>
        </p:spPr>
        <p:txBody>
          <a:bodyPr wrap="square">
            <a:spAutoFit/>
          </a:bodyPr>
          <a:lstStyle/>
          <a:p>
            <a:r>
              <a:rPr lang="en-US" altLang="zh-CN" sz="1400" u="sng" dirty="0" smtClean="0">
                <a:hlinkClick r:id="rId4"/>
              </a:rPr>
              <a:t>The link of  NIPS papers:</a:t>
            </a:r>
          </a:p>
          <a:p>
            <a:r>
              <a:rPr lang="en-US" altLang="zh-CN" sz="1400" dirty="0" smtClean="0">
                <a:hlinkClick r:id="rId4"/>
              </a:rPr>
              <a:t>http</a:t>
            </a:r>
            <a:r>
              <a:rPr lang="en-US" altLang="zh-CN" sz="1400" dirty="0">
                <a:hlinkClick r:id="rId4"/>
              </a:rPr>
              <a:t>://</a:t>
            </a:r>
            <a:r>
              <a:rPr lang="en-US" altLang="zh-CN" sz="1400" dirty="0" smtClean="0">
                <a:hlinkClick r:id="rId4"/>
              </a:rPr>
              <a:t>papers.nips.cc/author/richard-s-sutton-326</a:t>
            </a:r>
            <a:endParaRPr lang="zh-CN" altLang="en-US" sz="1400" dirty="0"/>
          </a:p>
        </p:txBody>
      </p:sp>
      <p:sp>
        <p:nvSpPr>
          <p:cNvPr id="7" name="圆角矩形 6">
            <a:hlinkClick r:id="rId5" action="ppaction://hlinksldjump"/>
          </p:cNvPr>
          <p:cNvSpPr/>
          <p:nvPr/>
        </p:nvSpPr>
        <p:spPr>
          <a:xfrm>
            <a:off x="11156328" y="6293475"/>
            <a:ext cx="856034" cy="340467"/>
          </a:xfrm>
          <a:prstGeom prst="roundRect">
            <a:avLst/>
          </a:prstGeom>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BACK</a:t>
            </a:r>
            <a:endParaRPr lang="zh-CN" altLang="en-US" dirty="0"/>
          </a:p>
        </p:txBody>
      </p:sp>
      <p:sp>
        <p:nvSpPr>
          <p:cNvPr id="8" name="标题 1"/>
          <p:cNvSpPr txBox="1">
            <a:spLocks/>
          </p:cNvSpPr>
          <p:nvPr/>
        </p:nvSpPr>
        <p:spPr>
          <a:xfrm>
            <a:off x="838200" y="365125"/>
            <a:ext cx="6527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mtClean="0">
                <a:ln w="0"/>
                <a:effectLst>
                  <a:outerShdw blurRad="38100" dist="19050" dir="2700000" algn="tl" rotWithShape="0">
                    <a:schemeClr val="dk1">
                      <a:alpha val="40000"/>
                    </a:schemeClr>
                  </a:outerShdw>
                </a:effectLst>
              </a:rPr>
              <a:t>FROM PG TO DDPG  -  PG</a:t>
            </a:r>
            <a:endParaRPr lang="zh-CN" altLang="en-US"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3086420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6527800" cy="1325563"/>
          </a:xfrm>
        </p:spPr>
        <p:txBody>
          <a:bodyPr/>
          <a:lstStyle/>
          <a:p>
            <a:r>
              <a:rPr lang="en-US" altLang="zh-CN" dirty="0" smtClean="0">
                <a:ln w="0"/>
                <a:effectLst>
                  <a:outerShdw blurRad="38100" dist="19050" dir="2700000" algn="tl" rotWithShape="0">
                    <a:schemeClr val="dk1">
                      <a:alpha val="40000"/>
                    </a:schemeClr>
                  </a:outerShdw>
                </a:effectLst>
              </a:rPr>
              <a:t>FROM PG TO DDPG  -  PG</a:t>
            </a:r>
            <a:endParaRPr lang="zh-CN" altLang="en-US" dirty="0">
              <a:ln w="0"/>
              <a:effectLst>
                <a:outerShdw blurRad="38100" dist="19050" dir="2700000" algn="tl" rotWithShape="0">
                  <a:schemeClr val="dk1">
                    <a:alpha val="40000"/>
                  </a:schemeClr>
                </a:outerShdw>
              </a:effectLst>
            </a:endParaRPr>
          </a:p>
        </p:txBody>
      </p:sp>
      <p:sp>
        <p:nvSpPr>
          <p:cNvPr id="5" name="矩形 4"/>
          <p:cNvSpPr/>
          <p:nvPr/>
        </p:nvSpPr>
        <p:spPr>
          <a:xfrm>
            <a:off x="1020633" y="1690688"/>
            <a:ext cx="10135695" cy="3293209"/>
          </a:xfrm>
          <a:prstGeom prst="rect">
            <a:avLst/>
          </a:prstGeom>
        </p:spPr>
        <p:txBody>
          <a:bodyPr wrap="square">
            <a:spAutoFit/>
          </a:bodyPr>
          <a:lstStyle/>
          <a:p>
            <a:r>
              <a:rPr lang="en-US" altLang="zh-CN" sz="3600" b="1" dirty="0" err="1">
                <a:solidFill>
                  <a:schemeClr val="accent1">
                    <a:lumMod val="75000"/>
                  </a:schemeClr>
                </a:solidFill>
              </a:rPr>
              <a:t>NeurIPS</a:t>
            </a:r>
            <a:r>
              <a:rPr lang="en-US" altLang="zh-CN" sz="2800" dirty="0"/>
              <a:t> (</a:t>
            </a:r>
            <a:r>
              <a:rPr lang="en-US" altLang="zh-CN" sz="2800" i="1" dirty="0"/>
              <a:t>Conference and Workshop </a:t>
            </a:r>
            <a:r>
              <a:rPr lang="en-US" altLang="zh-CN" sz="2800" i="1" dirty="0" smtClean="0"/>
              <a:t>on Neural </a:t>
            </a:r>
            <a:r>
              <a:rPr lang="en-US" altLang="zh-CN" sz="2800" i="1" dirty="0"/>
              <a:t>Information Processing Systems</a:t>
            </a:r>
            <a:r>
              <a:rPr lang="en-US" altLang="zh-CN" sz="2800" dirty="0"/>
              <a:t>) </a:t>
            </a:r>
          </a:p>
          <a:p>
            <a:pPr marL="457200" indent="-457200">
              <a:lnSpc>
                <a:spcPct val="150000"/>
              </a:lnSpc>
              <a:buFont typeface="Wingdings" panose="05000000000000000000" pitchFamily="2" charset="2"/>
              <a:buChar char="Ø"/>
            </a:pPr>
            <a:r>
              <a:rPr lang="en-US" altLang="zh-CN" sz="2400" dirty="0" smtClean="0">
                <a:solidFill>
                  <a:schemeClr val="accent1">
                    <a:lumMod val="75000"/>
                  </a:schemeClr>
                </a:solidFill>
              </a:rPr>
              <a:t>About</a:t>
            </a:r>
            <a:r>
              <a:rPr lang="zh-CN" altLang="en-US" sz="2400" dirty="0" smtClean="0">
                <a:solidFill>
                  <a:schemeClr val="accent1">
                    <a:lumMod val="75000"/>
                  </a:schemeClr>
                </a:solidFill>
              </a:rPr>
              <a:t>：</a:t>
            </a:r>
            <a:r>
              <a:rPr lang="en-US" altLang="zh-CN" sz="2400" dirty="0" smtClean="0"/>
              <a:t>Machine Learning </a:t>
            </a:r>
            <a:r>
              <a:rPr lang="en-US" altLang="zh-CN" sz="2400" dirty="0"/>
              <a:t>and C</a:t>
            </a:r>
            <a:r>
              <a:rPr lang="en-US" altLang="zh-CN" sz="2400" dirty="0" smtClean="0"/>
              <a:t>omputational Neuroscience</a:t>
            </a:r>
            <a:endParaRPr lang="en-US" altLang="zh-CN" sz="2400" dirty="0"/>
          </a:p>
          <a:p>
            <a:pPr marL="457200" indent="-457200">
              <a:lnSpc>
                <a:spcPct val="150000"/>
              </a:lnSpc>
              <a:buFont typeface="Wingdings" panose="05000000000000000000" pitchFamily="2" charset="2"/>
              <a:buChar char="Ø"/>
            </a:pPr>
            <a:r>
              <a:rPr lang="en-US" altLang="zh-CN" sz="2400" dirty="0">
                <a:solidFill>
                  <a:schemeClr val="accent1">
                    <a:lumMod val="75000"/>
                  </a:schemeClr>
                </a:solidFill>
              </a:rPr>
              <a:t>Time</a:t>
            </a:r>
            <a:r>
              <a:rPr lang="zh-CN" altLang="en-US" sz="2400" dirty="0">
                <a:solidFill>
                  <a:schemeClr val="accent1">
                    <a:lumMod val="75000"/>
                  </a:schemeClr>
                </a:solidFill>
              </a:rPr>
              <a:t>：</a:t>
            </a:r>
            <a:r>
              <a:rPr lang="en-US" altLang="zh-CN" sz="2400" dirty="0" smtClean="0"/>
              <a:t>December </a:t>
            </a:r>
            <a:r>
              <a:rPr lang="en-US" altLang="zh-CN" sz="2400" dirty="0"/>
              <a:t>each </a:t>
            </a:r>
            <a:r>
              <a:rPr lang="en-US" altLang="zh-CN" sz="2400" dirty="0" smtClean="0"/>
              <a:t>year</a:t>
            </a:r>
          </a:p>
          <a:p>
            <a:pPr marL="457200" indent="-457200">
              <a:lnSpc>
                <a:spcPct val="150000"/>
              </a:lnSpc>
              <a:buFont typeface="Wingdings" panose="05000000000000000000" pitchFamily="2" charset="2"/>
              <a:buChar char="Ø"/>
            </a:pPr>
            <a:r>
              <a:rPr lang="en-US" altLang="zh-CN" sz="2400" dirty="0">
                <a:solidFill>
                  <a:schemeClr val="accent1">
                    <a:lumMod val="75000"/>
                  </a:schemeClr>
                </a:solidFill>
              </a:rPr>
              <a:t>Level</a:t>
            </a:r>
            <a:r>
              <a:rPr lang="zh-CN" altLang="en-US" sz="2400" dirty="0">
                <a:solidFill>
                  <a:schemeClr val="accent1">
                    <a:lumMod val="75000"/>
                  </a:schemeClr>
                </a:solidFill>
              </a:rPr>
              <a:t>：</a:t>
            </a:r>
            <a:r>
              <a:rPr lang="en-US" altLang="zh-CN" sz="2400" dirty="0" smtClean="0"/>
              <a:t>Top </a:t>
            </a:r>
            <a:r>
              <a:rPr lang="en-US" altLang="zh-CN" sz="2400" dirty="0"/>
              <a:t>conference </a:t>
            </a:r>
            <a:r>
              <a:rPr lang="en-US" altLang="zh-CN" sz="2400" dirty="0" smtClean="0"/>
              <a:t>about </a:t>
            </a:r>
            <a:r>
              <a:rPr lang="en-US" altLang="zh-CN" sz="2400" dirty="0"/>
              <a:t>m</a:t>
            </a:r>
            <a:r>
              <a:rPr lang="en-US" altLang="zh-CN" sz="2400" dirty="0" smtClean="0"/>
              <a:t>achine </a:t>
            </a:r>
            <a:r>
              <a:rPr lang="en-US" altLang="zh-CN" sz="2400" dirty="0"/>
              <a:t>learning </a:t>
            </a:r>
            <a:endParaRPr lang="en-US" altLang="zh-CN" sz="2400" dirty="0" smtClean="0"/>
          </a:p>
          <a:p>
            <a:pPr marL="457200" indent="-457200">
              <a:lnSpc>
                <a:spcPct val="150000"/>
              </a:lnSpc>
              <a:buFont typeface="Wingdings" panose="05000000000000000000" pitchFamily="2" charset="2"/>
              <a:buChar char="Ø"/>
            </a:pPr>
            <a:r>
              <a:rPr lang="en-US" altLang="zh-CN" sz="2400" dirty="0" smtClean="0">
                <a:solidFill>
                  <a:schemeClr val="accent1">
                    <a:lumMod val="75000"/>
                  </a:schemeClr>
                </a:solidFill>
              </a:rPr>
              <a:t>CCF </a:t>
            </a:r>
            <a:r>
              <a:rPr lang="en-US" altLang="zh-CN" sz="2400" dirty="0">
                <a:solidFill>
                  <a:schemeClr val="accent1">
                    <a:lumMod val="75000"/>
                  </a:schemeClr>
                </a:solidFill>
              </a:rPr>
              <a:t>International Conference Rankings</a:t>
            </a:r>
            <a:r>
              <a:rPr lang="zh-CN" altLang="en-US" sz="2400" dirty="0">
                <a:solidFill>
                  <a:schemeClr val="accent1">
                    <a:lumMod val="75000"/>
                  </a:schemeClr>
                </a:solidFill>
              </a:rPr>
              <a:t>：</a:t>
            </a:r>
            <a:r>
              <a:rPr lang="en-US" altLang="zh-CN" sz="2400" dirty="0"/>
              <a:t>Class A in Artificial intelligence field</a:t>
            </a:r>
            <a:endParaRPr lang="en-US" altLang="zh-CN" sz="2400" dirty="0" smtClean="0"/>
          </a:p>
        </p:txBody>
      </p:sp>
      <p:sp>
        <p:nvSpPr>
          <p:cNvPr id="7" name="矩形 6"/>
          <p:cNvSpPr/>
          <p:nvPr/>
        </p:nvSpPr>
        <p:spPr>
          <a:xfrm>
            <a:off x="1109479" y="5666522"/>
            <a:ext cx="4718666" cy="861774"/>
          </a:xfrm>
          <a:prstGeom prst="rect">
            <a:avLst/>
          </a:prstGeom>
        </p:spPr>
        <p:txBody>
          <a:bodyPr wrap="square">
            <a:spAutoFit/>
          </a:bodyPr>
          <a:lstStyle/>
          <a:p>
            <a:r>
              <a:rPr lang="en-US" altLang="zh-CN" sz="1600" dirty="0" err="1"/>
              <a:t>NeurIPS</a:t>
            </a:r>
            <a:r>
              <a:rPr lang="en-US" altLang="zh-CN" sz="1600" b="1" dirty="0"/>
              <a:t> </a:t>
            </a:r>
            <a:r>
              <a:rPr lang="en-US" altLang="zh-CN" sz="1600" dirty="0" smtClean="0"/>
              <a:t>:</a:t>
            </a:r>
            <a:r>
              <a:rPr lang="en-US" altLang="zh-CN" sz="1600" dirty="0" smtClean="0">
                <a:hlinkClick r:id="rId3"/>
              </a:rPr>
              <a:t> </a:t>
            </a:r>
            <a:r>
              <a:rPr lang="en-US" altLang="zh-CN" sz="1600" dirty="0">
                <a:hlinkClick r:id="rId3"/>
              </a:rPr>
              <a:t>http://papers.nips.cc/</a:t>
            </a:r>
            <a:endParaRPr lang="en-US" altLang="zh-CN" sz="1600" dirty="0" smtClean="0"/>
          </a:p>
          <a:p>
            <a:r>
              <a:rPr lang="en-US" altLang="zh-CN" sz="1600" dirty="0" smtClean="0"/>
              <a:t>H5-index </a:t>
            </a:r>
            <a:r>
              <a:rPr lang="zh-CN" altLang="en-US" sz="1600" dirty="0"/>
              <a:t>：</a:t>
            </a:r>
            <a:r>
              <a:rPr lang="en-US" altLang="zh-CN" sz="1600" dirty="0"/>
              <a:t>134</a:t>
            </a:r>
            <a:endParaRPr lang="en-US" altLang="zh-CN" sz="2400" dirty="0"/>
          </a:p>
          <a:p>
            <a:endParaRPr lang="zh-CN" altLang="en-US" dirty="0"/>
          </a:p>
        </p:txBody>
      </p:sp>
      <p:sp>
        <p:nvSpPr>
          <p:cNvPr id="8" name="圆角矩形 7">
            <a:hlinkClick r:id="rId4" action="ppaction://hlinksldjump"/>
          </p:cNvPr>
          <p:cNvSpPr/>
          <p:nvPr/>
        </p:nvSpPr>
        <p:spPr>
          <a:xfrm>
            <a:off x="11156328" y="6309460"/>
            <a:ext cx="856034" cy="340467"/>
          </a:xfrm>
          <a:prstGeom prst="roundRect">
            <a:avLst/>
          </a:prstGeom>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BACK</a:t>
            </a:r>
            <a:endParaRPr lang="zh-CN" altLang="en-US" dirty="0"/>
          </a:p>
        </p:txBody>
      </p:sp>
    </p:spTree>
    <p:extLst>
      <p:ext uri="{BB962C8B-B14F-4D97-AF65-F5344CB8AC3E}">
        <p14:creationId xmlns:p14="http://schemas.microsoft.com/office/powerpoint/2010/main" val="11855572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7726680" cy="1325563"/>
          </a:xfrm>
        </p:spPr>
        <p:txBody>
          <a:bodyPr/>
          <a:lstStyle/>
          <a:p>
            <a:r>
              <a:rPr lang="en-US" altLang="zh-CN" dirty="0" smtClean="0">
                <a:ln w="0"/>
                <a:effectLst>
                  <a:outerShdw blurRad="38100" dist="19050" dir="2700000" algn="tl" rotWithShape="0">
                    <a:schemeClr val="dk1">
                      <a:alpha val="40000"/>
                    </a:schemeClr>
                  </a:outerShdw>
                </a:effectLst>
              </a:rPr>
              <a:t>FROM PG TO DDPG  -  DPG  </a:t>
            </a:r>
            <a:endParaRPr lang="zh-CN" altLang="en-US" dirty="0">
              <a:ln w="0"/>
              <a:effectLst>
                <a:outerShdw blurRad="38100" dist="19050" dir="2700000" algn="tl" rotWithShape="0">
                  <a:schemeClr val="dk1">
                    <a:alpha val="40000"/>
                  </a:schemeClr>
                </a:outerShdw>
              </a:effectLst>
            </a:endParaRPr>
          </a:p>
        </p:txBody>
      </p:sp>
      <p:sp>
        <p:nvSpPr>
          <p:cNvPr id="14" name="矩形 13"/>
          <p:cNvSpPr/>
          <p:nvPr/>
        </p:nvSpPr>
        <p:spPr>
          <a:xfrm>
            <a:off x="6667555" y="1690688"/>
            <a:ext cx="4402167" cy="1200329"/>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dirty="0" smtClean="0">
                <a:hlinkClick r:id="rId3" action="ppaction://hlinksldjump"/>
              </a:rPr>
              <a:t>Google </a:t>
            </a:r>
            <a:r>
              <a:rPr lang="en-US" altLang="zh-CN" sz="2400" dirty="0">
                <a:hlinkClick r:id="rId3" action="ppaction://hlinksldjump"/>
              </a:rPr>
              <a:t>DeepMind, London, UK </a:t>
            </a:r>
            <a:endParaRPr lang="en-US" altLang="zh-CN" sz="2400" dirty="0"/>
          </a:p>
          <a:p>
            <a:pPr marL="285750" indent="-285750">
              <a:lnSpc>
                <a:spcPct val="150000"/>
              </a:lnSpc>
              <a:buFont typeface="Wingdings" panose="05000000000000000000" pitchFamily="2" charset="2"/>
              <a:buChar char="Ø"/>
            </a:pPr>
            <a:r>
              <a:rPr lang="en-US" altLang="zh-CN" sz="2400" dirty="0" smtClean="0"/>
              <a:t>Journal / Conference</a:t>
            </a:r>
            <a:r>
              <a:rPr lang="zh-CN" altLang="en-US" sz="2400" dirty="0" smtClean="0"/>
              <a:t>：</a:t>
            </a:r>
            <a:r>
              <a:rPr lang="en-US" altLang="zh-CN" sz="2400" dirty="0"/>
              <a:t> </a:t>
            </a:r>
            <a:r>
              <a:rPr lang="en-US" altLang="zh-CN" sz="2400" dirty="0" smtClean="0">
                <a:hlinkClick r:id="rId4" action="ppaction://hlinksldjump"/>
              </a:rPr>
              <a:t>ICML</a:t>
            </a:r>
            <a:endParaRPr lang="en-US" altLang="zh-CN" sz="2400" dirty="0" smtClean="0"/>
          </a:p>
        </p:txBody>
      </p:sp>
      <p:sp>
        <p:nvSpPr>
          <p:cNvPr id="5" name="圆角矩形 4">
            <a:hlinkClick r:id="rId5" action="ppaction://hlinksldjump"/>
          </p:cNvPr>
          <p:cNvSpPr/>
          <p:nvPr/>
        </p:nvSpPr>
        <p:spPr>
          <a:xfrm>
            <a:off x="11156328" y="6293475"/>
            <a:ext cx="856034" cy="340467"/>
          </a:xfrm>
          <a:prstGeom prst="roundRect">
            <a:avLst/>
          </a:prstGeom>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BACK</a:t>
            </a:r>
            <a:endParaRPr lang="zh-CN" altLang="en-US" dirty="0"/>
          </a:p>
        </p:txBody>
      </p:sp>
      <p:pic>
        <p:nvPicPr>
          <p:cNvPr id="6" name="图片 5"/>
          <p:cNvPicPr>
            <a:picLocks noChangeAspect="1"/>
          </p:cNvPicPr>
          <p:nvPr/>
        </p:nvPicPr>
        <p:blipFill>
          <a:blip r:embed="rId6"/>
          <a:stretch>
            <a:fillRect/>
          </a:stretch>
        </p:blipFill>
        <p:spPr>
          <a:xfrm>
            <a:off x="748689" y="2891017"/>
            <a:ext cx="10129843" cy="3498569"/>
          </a:xfrm>
          <a:prstGeom prst="rect">
            <a:avLst/>
          </a:prstGeom>
        </p:spPr>
      </p:pic>
      <p:pic>
        <p:nvPicPr>
          <p:cNvPr id="3" name="图片 2"/>
          <p:cNvPicPr>
            <a:picLocks noChangeAspect="1"/>
          </p:cNvPicPr>
          <p:nvPr/>
        </p:nvPicPr>
        <p:blipFill>
          <a:blip r:embed="rId7"/>
          <a:stretch>
            <a:fillRect/>
          </a:stretch>
        </p:blipFill>
        <p:spPr>
          <a:xfrm>
            <a:off x="720536" y="2209509"/>
            <a:ext cx="5288738" cy="1554615"/>
          </a:xfrm>
          <a:prstGeom prst="rect">
            <a:avLst/>
          </a:prstGeom>
        </p:spPr>
      </p:pic>
      <p:sp>
        <p:nvSpPr>
          <p:cNvPr id="8" name="矩形 7"/>
          <p:cNvSpPr/>
          <p:nvPr/>
        </p:nvSpPr>
        <p:spPr>
          <a:xfrm>
            <a:off x="435238" y="1291473"/>
            <a:ext cx="2929667" cy="923330"/>
          </a:xfrm>
          <a:prstGeom prst="rect">
            <a:avLst/>
          </a:prstGeom>
          <a:noFill/>
        </p:spPr>
        <p:txBody>
          <a:bodyPr wrap="square" lIns="91440" tIns="45720" rIns="91440" bIns="45720">
            <a:spAutoFit/>
          </a:bodyPr>
          <a:lstStyle/>
          <a:p>
            <a:pPr lvl="1" algn="ctr"/>
            <a:r>
              <a:rPr lang="en-US" altLang="zh-CN" sz="5400" b="0" cap="none" spc="0" dirty="0" smtClean="0">
                <a:ln w="0"/>
                <a:solidFill>
                  <a:schemeClr val="accent1"/>
                </a:solidFill>
                <a:effectLst>
                  <a:outerShdw blurRad="38100" dist="25400" dir="5400000" algn="ctr" rotWithShape="0">
                    <a:srgbClr val="6E747A">
                      <a:alpha val="43000"/>
                    </a:srgbClr>
                  </a:outerShdw>
                </a:effectLst>
              </a:rPr>
              <a:t>Why</a:t>
            </a:r>
            <a:r>
              <a:rPr lang="en-US" altLang="zh-CN" sz="5400" dirty="0">
                <a:ln w="0"/>
                <a:solidFill>
                  <a:schemeClr val="accent1"/>
                </a:solidFill>
                <a:effectLst>
                  <a:outerShdw blurRad="38100" dist="25400" dir="5400000" algn="ctr" rotWithShape="0">
                    <a:srgbClr val="6E747A">
                      <a:alpha val="43000"/>
                    </a:srgbClr>
                  </a:outerShdw>
                </a:effectLst>
              </a:rPr>
              <a:t>?</a:t>
            </a:r>
            <a:endParaRPr lang="en-US" altLang="zh-CN" sz="5400" dirty="0" smtClean="0">
              <a:ln w="0"/>
              <a:solidFill>
                <a:schemeClr val="accent1"/>
              </a:solidFill>
              <a:effectLst>
                <a:outerShdw blurRad="38100" dist="25400" dir="5400000" algn="ctr" rotWithShape="0">
                  <a:srgbClr val="6E747A">
                    <a:alpha val="43000"/>
                  </a:srgbClr>
                </a:outerShdw>
              </a:effectLst>
            </a:endParaRPr>
          </a:p>
        </p:txBody>
      </p:sp>
      <p:sp>
        <p:nvSpPr>
          <p:cNvPr id="9" name="矩形 8"/>
          <p:cNvSpPr/>
          <p:nvPr/>
        </p:nvSpPr>
        <p:spPr>
          <a:xfrm>
            <a:off x="435238" y="3772297"/>
            <a:ext cx="2929667" cy="923330"/>
          </a:xfrm>
          <a:prstGeom prst="rect">
            <a:avLst/>
          </a:prstGeom>
          <a:noFill/>
        </p:spPr>
        <p:txBody>
          <a:bodyPr wrap="square" lIns="91440" tIns="45720" rIns="91440" bIns="45720">
            <a:spAutoFit/>
          </a:bodyPr>
          <a:lstStyle/>
          <a:p>
            <a:pPr lvl="1" algn="ctr"/>
            <a:r>
              <a:rPr lang="en-US" altLang="zh-CN" sz="5400" b="0" cap="none" spc="0" dirty="0" smtClean="0">
                <a:ln w="0"/>
                <a:solidFill>
                  <a:schemeClr val="accent1"/>
                </a:solidFill>
                <a:effectLst>
                  <a:outerShdw blurRad="38100" dist="25400" dir="5400000" algn="ctr" rotWithShape="0">
                    <a:srgbClr val="6E747A">
                      <a:alpha val="43000"/>
                    </a:srgbClr>
                  </a:outerShdw>
                </a:effectLst>
              </a:rPr>
              <a:t>How</a:t>
            </a:r>
            <a:r>
              <a:rPr lang="en-US" altLang="zh-CN" sz="5400" dirty="0" smtClean="0">
                <a:ln w="0"/>
                <a:solidFill>
                  <a:schemeClr val="accent1"/>
                </a:solidFill>
                <a:effectLst>
                  <a:outerShdw blurRad="38100" dist="25400" dir="5400000" algn="ctr" rotWithShape="0">
                    <a:srgbClr val="6E747A">
                      <a:alpha val="43000"/>
                    </a:srgbClr>
                  </a:outerShdw>
                </a:effectLst>
              </a:rPr>
              <a:t>?</a:t>
            </a:r>
          </a:p>
        </p:txBody>
      </p:sp>
      <p:pic>
        <p:nvPicPr>
          <p:cNvPr id="7" name="图片 6"/>
          <p:cNvPicPr>
            <a:picLocks noChangeAspect="1"/>
          </p:cNvPicPr>
          <p:nvPr/>
        </p:nvPicPr>
        <p:blipFill>
          <a:blip r:embed="rId8"/>
          <a:stretch>
            <a:fillRect/>
          </a:stretch>
        </p:blipFill>
        <p:spPr>
          <a:xfrm>
            <a:off x="1128711" y="4972696"/>
            <a:ext cx="5860288" cy="1425063"/>
          </a:xfrm>
          <a:prstGeom prst="rect">
            <a:avLst/>
          </a:prstGeom>
        </p:spPr>
      </p:pic>
    </p:spTree>
    <p:extLst>
      <p:ext uri="{BB962C8B-B14F-4D97-AF65-F5344CB8AC3E}">
        <p14:creationId xmlns:p14="http://schemas.microsoft.com/office/powerpoint/2010/main" val="3918075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52159" y="1365074"/>
            <a:ext cx="6660203" cy="1154162"/>
          </a:xfrm>
          <a:prstGeom prst="rect">
            <a:avLst/>
          </a:prstGeom>
        </p:spPr>
        <p:txBody>
          <a:bodyPr wrap="square">
            <a:spAutoFit/>
          </a:bodyPr>
          <a:lstStyle/>
          <a:p>
            <a:pPr>
              <a:lnSpc>
                <a:spcPct val="150000"/>
              </a:lnSpc>
            </a:pPr>
            <a:r>
              <a:rPr lang="en-US" altLang="zh-CN" sz="2800" i="1" dirty="0" smtClean="0"/>
              <a:t>Google </a:t>
            </a:r>
            <a:r>
              <a:rPr lang="en-US" altLang="zh-CN" sz="2800" i="1" dirty="0"/>
              <a:t>DeepMind, London, </a:t>
            </a:r>
            <a:r>
              <a:rPr lang="en-US" altLang="zh-CN" sz="2800" i="1" dirty="0" smtClean="0"/>
              <a:t>UK</a:t>
            </a:r>
          </a:p>
          <a:p>
            <a:pPr marL="285750" indent="-285750">
              <a:lnSpc>
                <a:spcPct val="150000"/>
              </a:lnSpc>
              <a:buFont typeface="Wingdings" panose="05000000000000000000" pitchFamily="2" charset="2"/>
              <a:buChar char="Ø"/>
            </a:pPr>
            <a:r>
              <a:rPr lang="en-US" altLang="zh-CN" dirty="0" smtClean="0"/>
              <a:t>Famous case</a:t>
            </a:r>
            <a:r>
              <a:rPr lang="zh-CN" altLang="en-US" dirty="0" smtClean="0"/>
              <a:t>：</a:t>
            </a:r>
            <a:r>
              <a:rPr lang="en-US" altLang="zh-CN" dirty="0" err="1" smtClean="0"/>
              <a:t>AlphaGo</a:t>
            </a:r>
            <a:endParaRPr lang="en-US" altLang="zh-CN" dirty="0" smtClean="0"/>
          </a:p>
        </p:txBody>
      </p:sp>
      <p:sp>
        <p:nvSpPr>
          <p:cNvPr id="7" name="圆角矩形 6">
            <a:hlinkClick r:id="rId3" action="ppaction://hlinksldjump"/>
          </p:cNvPr>
          <p:cNvSpPr/>
          <p:nvPr/>
        </p:nvSpPr>
        <p:spPr>
          <a:xfrm>
            <a:off x="11156328" y="6381345"/>
            <a:ext cx="856034" cy="340467"/>
          </a:xfrm>
          <a:prstGeom prst="roundRect">
            <a:avLst/>
          </a:prstGeom>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BACK</a:t>
            </a:r>
            <a:endParaRPr lang="zh-CN" altLang="en-US" dirty="0"/>
          </a:p>
        </p:txBody>
      </p:sp>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4252" y="1942155"/>
            <a:ext cx="4634948" cy="2558878"/>
          </a:xfrm>
          <a:prstGeom prst="rect">
            <a:avLst/>
          </a:prstGeom>
        </p:spPr>
      </p:pic>
      <p:sp>
        <p:nvSpPr>
          <p:cNvPr id="9" name="矩形 8"/>
          <p:cNvSpPr/>
          <p:nvPr/>
        </p:nvSpPr>
        <p:spPr>
          <a:xfrm>
            <a:off x="629478" y="6182246"/>
            <a:ext cx="2952475" cy="369332"/>
          </a:xfrm>
          <a:prstGeom prst="rect">
            <a:avLst/>
          </a:prstGeom>
        </p:spPr>
        <p:txBody>
          <a:bodyPr wrap="none">
            <a:spAutoFit/>
          </a:bodyPr>
          <a:lstStyle/>
          <a:p>
            <a:r>
              <a:rPr lang="en-US" altLang="zh-CN" dirty="0">
                <a:hlinkClick r:id="rId5"/>
              </a:rPr>
              <a:t>https://www.deepmind.com/</a:t>
            </a:r>
            <a:endParaRPr lang="zh-CN" altLang="en-US" dirty="0"/>
          </a:p>
        </p:txBody>
      </p:sp>
      <p:pic>
        <p:nvPicPr>
          <p:cNvPr id="10" name="图片 9"/>
          <p:cNvPicPr>
            <a:picLocks noChangeAspect="1"/>
          </p:cNvPicPr>
          <p:nvPr/>
        </p:nvPicPr>
        <p:blipFill>
          <a:blip r:embed="rId6"/>
          <a:stretch>
            <a:fillRect/>
          </a:stretch>
        </p:blipFill>
        <p:spPr>
          <a:xfrm>
            <a:off x="5029200" y="2519236"/>
            <a:ext cx="5077455" cy="4108568"/>
          </a:xfrm>
          <a:prstGeom prst="rect">
            <a:avLst/>
          </a:prstGeom>
        </p:spPr>
      </p:pic>
      <p:sp>
        <p:nvSpPr>
          <p:cNvPr id="12" name="标题 1"/>
          <p:cNvSpPr txBox="1">
            <a:spLocks/>
          </p:cNvSpPr>
          <p:nvPr/>
        </p:nvSpPr>
        <p:spPr>
          <a:xfrm>
            <a:off x="838200" y="365125"/>
            <a:ext cx="772668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mtClean="0">
                <a:ln w="0"/>
                <a:effectLst>
                  <a:outerShdw blurRad="38100" dist="19050" dir="2700000" algn="tl" rotWithShape="0">
                    <a:schemeClr val="dk1">
                      <a:alpha val="40000"/>
                    </a:schemeClr>
                  </a:outerShdw>
                </a:effectLst>
              </a:rPr>
              <a:t>FROM PG TO DDPG  -  DPG  </a:t>
            </a:r>
            <a:endParaRPr lang="zh-CN" altLang="en-US"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7211344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5922</TotalTime>
  <Words>2952</Words>
  <Application>Microsoft Office PowerPoint</Application>
  <PresentationFormat>宽屏</PresentationFormat>
  <Paragraphs>270</Paragraphs>
  <Slides>23</Slides>
  <Notes>21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23</vt:i4>
      </vt:variant>
    </vt:vector>
  </HeadingPairs>
  <TitlesOfParts>
    <vt:vector size="32" baseType="lpstr">
      <vt:lpstr>Microsoft YaHei UI</vt:lpstr>
      <vt:lpstr>等线</vt:lpstr>
      <vt:lpstr>Microsoft YaHei</vt:lpstr>
      <vt:lpstr>Microsoft YaHei</vt:lpstr>
      <vt:lpstr>Arial</vt:lpstr>
      <vt:lpstr>Calibri</vt:lpstr>
      <vt:lpstr>Helvetica</vt:lpstr>
      <vt:lpstr>Wingdings</vt:lpstr>
      <vt:lpstr>Office 主题</vt:lpstr>
      <vt:lpstr>THE DEVELOPMENT OF  DDPG</vt:lpstr>
      <vt:lpstr>FROM PG TO DDPG</vt:lpstr>
      <vt:lpstr>FROM PG TO DDPG</vt:lpstr>
      <vt:lpstr>FROM PG TO DDPG</vt:lpstr>
      <vt:lpstr>FROM PG TO DDPG  -  PG</vt:lpstr>
      <vt:lpstr>PowerPoint 演示文稿</vt:lpstr>
      <vt:lpstr>FROM PG TO DDPG  -  PG</vt:lpstr>
      <vt:lpstr>FROM PG TO DDPG  -  DPG  </vt:lpstr>
      <vt:lpstr>PowerPoint 演示文稿</vt:lpstr>
      <vt:lpstr>PowerPoint 演示文稿</vt:lpstr>
      <vt:lpstr>FROM PG TO DDPG  -  DDPG</vt:lpstr>
      <vt:lpstr>FROM PG TO DDPG  -  DDPG</vt:lpstr>
      <vt:lpstr>FROM PG TO DDPG  -  DDPG</vt:lpstr>
      <vt:lpstr>FROM DDPG TO…</vt:lpstr>
      <vt:lpstr>FROM DDPG TO D4PG</vt:lpstr>
      <vt:lpstr>FROM DDPG TO GEP-PG</vt:lpstr>
      <vt:lpstr>PowerPoint 演示文稿</vt:lpstr>
      <vt:lpstr>FROM DDPG TO DBDDPG</vt:lpstr>
      <vt:lpstr>FROM DDPG TO DBDDPG</vt:lpstr>
      <vt:lpstr>FROM DDPG TO DBDDPG</vt:lpstr>
      <vt:lpstr>FROM DDPG TO Meta-DDPG </vt:lpstr>
      <vt:lpstr>FROM DDPG TO Meta-DDPG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DEVELOPMENT OF DDPG</dc:title>
  <dc:creator/>
  <cp:lastModifiedBy>Windows 用户</cp:lastModifiedBy>
  <cp:revision>105</cp:revision>
  <dcterms:modified xsi:type="dcterms:W3CDTF">2019-11-13T05:40:53Z</dcterms:modified>
</cp:coreProperties>
</file>