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5" r:id="rId7"/>
    <p:sldId id="260" r:id="rId8"/>
    <p:sldId id="262" r:id="rId9"/>
    <p:sldId id="263" r:id="rId10"/>
    <p:sldId id="264"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0C913308-F349-4B6D-A68A-DD1791B4A57B}" type="slidenum">
              <a:rPr lang="zh-CN" altLang="en-US" smtClean="0"/>
            </a:fld>
            <a:endParaRPr lang="zh-CN"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基于</a:t>
            </a:r>
            <a:r>
              <a:rPr lang="en-US" altLang="zh-CN" sz="6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Python</a:t>
            </a:r>
            <a:r>
              <a:rPr lang="zh-CN" altLang="en-US" sz="6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库的视频网站的考研数据分析</a:t>
            </a:r>
            <a:endParaRPr lang="zh-CN" altLang="en-US" sz="6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1027" name="Picture 3" descr="C:\Users\zsl\Desktop\tim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22304" y="3645024"/>
            <a:ext cx="3600400" cy="1532374"/>
          </a:xfrm>
          <a:prstGeom prst="rect">
            <a:avLst/>
          </a:prstGeom>
          <a:solidFill>
            <a:srgbClr val="FFFFFF">
              <a:shade val="85000"/>
            </a:srgbClr>
          </a:solidFill>
          <a:ln w="101600" cap="sq">
            <a:solidFill>
              <a:srgbClr val="FDFDFD"/>
            </a:solidFill>
            <a:miter lim="800000"/>
            <a:headEnd/>
            <a:tailEnd/>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4" name="副标题 3"/>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饼图</a:t>
            </a:r>
            <a:endParaRPr lang="zh-CN" altLang="en-US" dirty="0"/>
          </a:p>
        </p:txBody>
      </p:sp>
      <p:pic>
        <p:nvPicPr>
          <p:cNvPr id="4" name="内容占位符 3" descr="QQ图片20180624093045"/>
          <p:cNvPicPr>
            <a:picLocks noGrp="1"/>
          </p:cNvPicPr>
          <p:nvPr>
            <p:ph idx="1"/>
          </p:nvPr>
        </p:nvPicPr>
        <p:blipFill>
          <a:blip r:embed="rId1"/>
          <a:stretch>
            <a:fillRect/>
          </a:stretch>
        </p:blipFill>
        <p:spPr>
          <a:xfrm>
            <a:off x="4355976" y="3573016"/>
            <a:ext cx="4407530" cy="3010361"/>
          </a:xfrm>
          <a:prstGeom prst="rect">
            <a:avLst/>
          </a:prstGeom>
        </p:spPr>
      </p:pic>
      <p:sp>
        <p:nvSpPr>
          <p:cNvPr id="5" name="矩形 4"/>
          <p:cNvSpPr/>
          <p:nvPr/>
        </p:nvSpPr>
        <p:spPr>
          <a:xfrm>
            <a:off x="1331640" y="1988840"/>
            <a:ext cx="5526360" cy="1477328"/>
          </a:xfrm>
          <a:prstGeom prst="rect">
            <a:avLst/>
          </a:prstGeom>
        </p:spPr>
        <p:txBody>
          <a:bodyPr wrap="square">
            <a:spAutoFit/>
          </a:bodyPr>
          <a:lstStyle/>
          <a:p>
            <a:r>
              <a:rPr lang="zh-CN" altLang="zh-CN" dirty="0"/>
              <a:t>其他专业课的视频标签频率饼状图，</a:t>
            </a:r>
            <a:r>
              <a:rPr lang="zh-CN" altLang="zh-CN" dirty="0" smtClean="0"/>
              <a:t>其中</a:t>
            </a:r>
            <a:r>
              <a:rPr lang="en-US" altLang="zh-CN" dirty="0" smtClean="0"/>
              <a:t>‘IT’,‘M’,‘E’,‘P’</a:t>
            </a:r>
            <a:r>
              <a:rPr lang="zh-CN" altLang="zh-CN" dirty="0" smtClean="0"/>
              <a:t>，</a:t>
            </a:r>
            <a:r>
              <a:rPr lang="zh-CN" altLang="zh-CN" dirty="0"/>
              <a:t>分别代表计算机、医学、经济、心理学。由图可知在其他专业课视频中计算机视频课出现频率最高为</a:t>
            </a:r>
            <a:r>
              <a:rPr lang="en-US" altLang="zh-CN" dirty="0"/>
              <a:t>31.43%</a:t>
            </a:r>
            <a:r>
              <a:rPr lang="zh-CN" altLang="zh-CN" dirty="0"/>
              <a:t>，其次是心理学视频课为</a:t>
            </a:r>
            <a:r>
              <a:rPr lang="en-US" altLang="zh-CN" dirty="0"/>
              <a:t>28.57%</a:t>
            </a:r>
            <a:r>
              <a:rPr lang="zh-CN" altLang="zh-CN" dirty="0"/>
              <a:t>，第三的</a:t>
            </a:r>
            <a:r>
              <a:rPr lang="zh-CN" altLang="zh-CN" dirty="0" smtClean="0"/>
              <a:t>是</a:t>
            </a:r>
            <a:r>
              <a:rPr lang="zh-CN" altLang="en-US" dirty="0" smtClean="0"/>
              <a:t>医学</a:t>
            </a:r>
            <a:r>
              <a:rPr lang="zh-CN" altLang="zh-CN" dirty="0" smtClean="0"/>
              <a:t>为</a:t>
            </a:r>
            <a:r>
              <a:rPr lang="en-US" altLang="zh-CN" dirty="0"/>
              <a:t>17.14%</a:t>
            </a:r>
            <a:r>
              <a:rPr lang="zh-CN" altLang="zh-CN" dirty="0"/>
              <a:t>，最少的</a:t>
            </a:r>
            <a:r>
              <a:rPr lang="zh-CN" altLang="zh-CN" dirty="0" smtClean="0"/>
              <a:t>是</a:t>
            </a:r>
            <a:r>
              <a:rPr lang="zh-CN" altLang="en-US" dirty="0" smtClean="0"/>
              <a:t>经济学</a:t>
            </a:r>
            <a:r>
              <a:rPr lang="zh-CN" altLang="zh-CN" dirty="0" smtClean="0"/>
              <a:t>为</a:t>
            </a:r>
            <a:r>
              <a:rPr lang="en-US" altLang="zh-CN" dirty="0"/>
              <a:t>22.86%</a:t>
            </a:r>
            <a:r>
              <a:rPr lang="zh-CN" altLang="zh-CN" dirty="0"/>
              <a: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散点图</a:t>
            </a:r>
            <a:endParaRPr lang="zh-CN" altLang="en-US" dirty="0"/>
          </a:p>
        </p:txBody>
      </p:sp>
      <p:sp>
        <p:nvSpPr>
          <p:cNvPr id="3" name="内容占位符 2"/>
          <p:cNvSpPr>
            <a:spLocks noGrp="1"/>
          </p:cNvSpPr>
          <p:nvPr>
            <p:ph idx="1"/>
          </p:nvPr>
        </p:nvSpPr>
        <p:spPr/>
        <p:txBody>
          <a:bodyPr/>
          <a:lstStyle/>
          <a:p>
            <a:r>
              <a:rPr lang="zh-CN" altLang="zh-CN" b="0" dirty="0"/>
              <a:t>视频热度散点图，发现只有极个别视频的热度很高，大部分视频的热度较低，一少部分视频热度处于中间状态，因为</a:t>
            </a:r>
            <a:r>
              <a:rPr lang="en-US" altLang="zh-CN" b="0" dirty="0"/>
              <a:t>b</a:t>
            </a:r>
            <a:r>
              <a:rPr lang="zh-CN" altLang="zh-CN" b="0" dirty="0"/>
              <a:t>站其实大部分人还是用来潮流文化娱乐的动漫网站，所以考研视频只受一少部分分关注，所以大部分处于低热度。</a:t>
            </a:r>
            <a:endParaRPr lang="zh-CN" altLang="en-US" b="0" dirty="0"/>
          </a:p>
        </p:txBody>
      </p:sp>
      <p:pic>
        <p:nvPicPr>
          <p:cNvPr id="4" name="图片 3" descr="QQ图片20180624104937"/>
          <p:cNvPicPr/>
          <p:nvPr/>
        </p:nvPicPr>
        <p:blipFill>
          <a:blip r:embed="rId1"/>
          <a:stretch>
            <a:fillRect/>
          </a:stretch>
        </p:blipFill>
        <p:spPr>
          <a:xfrm>
            <a:off x="4283968" y="3356992"/>
            <a:ext cx="4409579" cy="308331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6923112" cy="1371600"/>
          </a:xfrm>
        </p:spPr>
        <p:txBody>
          <a:bodyPr/>
          <a:lstStyle/>
          <a:p>
            <a:r>
              <a:rPr lang="zh-CN" altLang="zh-CN" dirty="0"/>
              <a:t>数学英语</a:t>
            </a:r>
            <a:r>
              <a:rPr lang="zh-CN" altLang="zh-CN" dirty="0" smtClean="0"/>
              <a:t>政治视频</a:t>
            </a:r>
            <a:r>
              <a:rPr lang="zh-CN" altLang="zh-CN" dirty="0"/>
              <a:t>个数直方图</a:t>
            </a:r>
            <a:endParaRPr lang="zh-CN" altLang="en-US" dirty="0"/>
          </a:p>
        </p:txBody>
      </p:sp>
      <p:sp>
        <p:nvSpPr>
          <p:cNvPr id="3" name="内容占位符 2"/>
          <p:cNvSpPr>
            <a:spLocks noGrp="1"/>
          </p:cNvSpPr>
          <p:nvPr>
            <p:ph idx="1"/>
          </p:nvPr>
        </p:nvSpPr>
        <p:spPr>
          <a:xfrm>
            <a:off x="539552" y="1988840"/>
            <a:ext cx="3233936" cy="4373563"/>
          </a:xfrm>
        </p:spPr>
        <p:txBody>
          <a:bodyPr>
            <a:normAutofit/>
          </a:bodyPr>
          <a:lstStyle/>
          <a:p>
            <a:r>
              <a:rPr lang="zh-CN" altLang="en-US" sz="1800" b="0" dirty="0" smtClean="0"/>
              <a:t>对于数学的关注度一直位居首位，而对政治的关注度也符合了一般考研复习规律，大部分考研人都是在最后阶段开始准备政治的，部分原因是因为政治是一门即时性很强的科目，需要背诵的内容很多，虽然长期积累未必事件坏事，但是很多人都选择了将大部分的时间投入其他科目的复习，尤其是英语。</a:t>
            </a:r>
            <a:endParaRPr lang="zh-CN" altLang="en-US" sz="1800" b="0" dirty="0"/>
          </a:p>
        </p:txBody>
      </p:sp>
      <p:pic>
        <p:nvPicPr>
          <p:cNvPr id="4" name="图片 3" descr="QQ图片20180624114007"/>
          <p:cNvPicPr/>
          <p:nvPr/>
        </p:nvPicPr>
        <p:blipFill>
          <a:blip r:embed="rId1"/>
          <a:stretch>
            <a:fillRect/>
          </a:stretch>
        </p:blipFill>
        <p:spPr>
          <a:xfrm>
            <a:off x="3923928" y="1772816"/>
            <a:ext cx="4697611" cy="31553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视频时长变化直方图</a:t>
            </a:r>
            <a:endParaRPr lang="zh-CN" altLang="en-US" dirty="0"/>
          </a:p>
        </p:txBody>
      </p:sp>
      <p:sp>
        <p:nvSpPr>
          <p:cNvPr id="3" name="内容占位符 2"/>
          <p:cNvSpPr>
            <a:spLocks noGrp="1"/>
          </p:cNvSpPr>
          <p:nvPr>
            <p:ph idx="1"/>
          </p:nvPr>
        </p:nvSpPr>
        <p:spPr>
          <a:xfrm>
            <a:off x="457200" y="1752600"/>
            <a:ext cx="3538736" cy="4373563"/>
          </a:xfrm>
        </p:spPr>
        <p:txBody>
          <a:bodyPr>
            <a:normAutofit/>
          </a:bodyPr>
          <a:lstStyle/>
          <a:p>
            <a:r>
              <a:rPr lang="zh-CN" altLang="en-US" b="0" dirty="0" smtClean="0"/>
              <a:t>与上图类似，此图同样可以得到类似的理论。但从这张图中更能明显的看出，最后对于政治的侧重还是很强的。上图的政治视频个数虽然没有数学多，但是此图第三阶段，政治视频的时长已经超出了数学。</a:t>
            </a:r>
            <a:endParaRPr lang="en-US" altLang="zh-CN" b="0" dirty="0" smtClean="0"/>
          </a:p>
          <a:p>
            <a:r>
              <a:rPr lang="zh-CN" altLang="en-US" b="0" dirty="0" smtClean="0"/>
              <a:t>之所以还要再查看时长是因为视频个数可能说明的还不够完善，虽然数学视频上传的一直很多，但未必是时长长的，但这里并不是这样。其实这两张图分别是从</a:t>
            </a:r>
            <a:r>
              <a:rPr lang="zh-CN" altLang="en-US" b="0" dirty="0" smtClean="0">
                <a:solidFill>
                  <a:srgbClr val="FF0000"/>
                </a:solidFill>
              </a:rPr>
              <a:t>量和质</a:t>
            </a:r>
            <a:r>
              <a:rPr lang="zh-CN" altLang="en-US" b="0" dirty="0" smtClean="0"/>
              <a:t>的角度看的。</a:t>
            </a:r>
            <a:endParaRPr lang="zh-CN" altLang="en-US" b="0" dirty="0"/>
          </a:p>
        </p:txBody>
      </p:sp>
      <p:pic>
        <p:nvPicPr>
          <p:cNvPr id="4" name="图片 3" descr="时长比"/>
          <p:cNvPicPr/>
          <p:nvPr/>
        </p:nvPicPr>
        <p:blipFill>
          <a:blip r:embed="rId1"/>
          <a:stretch>
            <a:fillRect/>
          </a:stretch>
        </p:blipFill>
        <p:spPr>
          <a:xfrm>
            <a:off x="3995936" y="1988840"/>
            <a:ext cx="5085109" cy="37018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7211144" cy="1371600"/>
          </a:xfrm>
        </p:spPr>
        <p:txBody>
          <a:bodyPr/>
          <a:lstStyle/>
          <a:p>
            <a:r>
              <a:rPr lang="zh-CN" altLang="zh-CN" dirty="0"/>
              <a:t>不同阶段视频热度指标变化图</a:t>
            </a:r>
            <a:endParaRPr lang="zh-CN" altLang="en-US" dirty="0"/>
          </a:p>
        </p:txBody>
      </p:sp>
      <p:sp>
        <p:nvSpPr>
          <p:cNvPr id="3" name="内容占位符 2"/>
          <p:cNvSpPr>
            <a:spLocks noGrp="1"/>
          </p:cNvSpPr>
          <p:nvPr>
            <p:ph idx="1"/>
          </p:nvPr>
        </p:nvSpPr>
        <p:spPr>
          <a:xfrm>
            <a:off x="457200" y="1752600"/>
            <a:ext cx="3394720" cy="4373563"/>
          </a:xfrm>
        </p:spPr>
        <p:txBody>
          <a:bodyPr/>
          <a:lstStyle/>
          <a:p>
            <a:endParaRPr lang="en-US" altLang="zh-CN" b="0" dirty="0" smtClean="0"/>
          </a:p>
          <a:p>
            <a:r>
              <a:rPr lang="zh-CN" altLang="zh-CN" b="0" dirty="0" smtClean="0"/>
              <a:t>随着</a:t>
            </a:r>
            <a:r>
              <a:rPr lang="zh-CN" altLang="zh-CN" b="0" dirty="0"/>
              <a:t>时间的增加，考研视频的热度越来越高。第一阶段到第二阶段的变化量比第二到第三阶段的变化量小，说明越临近考研，看视频的人越多，对上传者来说，如果在后期阶段上传考研视频，可能会获得更高的关注度，而且针对不同时期，上传者可上传适合不同时期的内容。</a:t>
            </a:r>
            <a:endParaRPr lang="zh-CN" altLang="zh-CN" b="0" dirty="0"/>
          </a:p>
          <a:p>
            <a:endParaRPr lang="zh-CN" altLang="en-US" b="0" dirty="0"/>
          </a:p>
        </p:txBody>
      </p:sp>
      <p:pic>
        <p:nvPicPr>
          <p:cNvPr id="4" name="图片 3" descr="QQ图片20180624123805"/>
          <p:cNvPicPr/>
          <p:nvPr/>
        </p:nvPicPr>
        <p:blipFill>
          <a:blip r:embed="rId1"/>
          <a:stretch>
            <a:fillRect/>
          </a:stretch>
        </p:blipFill>
        <p:spPr>
          <a:xfrm>
            <a:off x="3923928" y="2132856"/>
            <a:ext cx="4968552" cy="32403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5976" y="4149080"/>
            <a:ext cx="3960440" cy="1620098"/>
          </a:xfrm>
        </p:spPr>
        <p:txBody>
          <a:bodyPr>
            <a:normAutofit fontScale="90000"/>
          </a:bodyPr>
          <a:lstStyle/>
          <a:p>
            <a:r>
              <a:rPr lang="zh-CN" altLang="en-US" sz="80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谢谢观看</a:t>
            </a:r>
            <a:endParaRPr lang="zh-CN" altLang="en-US" sz="80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C:\Users\zsl\Desktop\timg (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479263"/>
            <a:ext cx="6696744" cy="3810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p:txBody>
          <a:bodyPr/>
          <a:lstStyle/>
          <a:p>
            <a:r>
              <a:rPr lang="zh-CN" altLang="en-US" b="0" dirty="0"/>
              <a:t>首先介绍了本篇论文研究的背景，即为何使用</a:t>
            </a:r>
            <a:r>
              <a:rPr lang="en-US" altLang="zh-CN" b="0" dirty="0"/>
              <a:t>b</a:t>
            </a:r>
            <a:r>
              <a:rPr lang="zh-CN" altLang="en-US" b="0" dirty="0"/>
              <a:t>站上的考研视频数据，还有研究的意义。然后说明了本篇论文所使用数据的来源。然后对数据进行了探索：统计查看数据等操作，还进行了数据预处理：筛选与合并数据，删除不需要的列和重复值，缺失值处理和相关性分析等操作，最后对数据进行了可视化处理，针对视频数据的不同属性标签等做出了相关性分析图、词云图、饼图、散点图、直方图。最后得出针对不同考研数据的不同方面，我们可以获取到那些有用的信息并加以利用。</a:t>
            </a:r>
            <a:br>
              <a:rPr lang="zh-CN" altLang="en-US" dirty="0"/>
            </a:br>
            <a:endParaRPr lang="zh-CN" altLang="en-US" dirty="0"/>
          </a:p>
        </p:txBody>
      </p:sp>
      <p:pic>
        <p:nvPicPr>
          <p:cNvPr id="2050" name="Picture 2" descr="C:\Users\zsl\Desktop\timg (2).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36096" y="4653136"/>
            <a:ext cx="3271890" cy="20432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背景介绍</a:t>
            </a:r>
            <a:endParaRPr lang="zh-CN" altLang="en-US" dirty="0"/>
          </a:p>
        </p:txBody>
      </p:sp>
      <p:sp>
        <p:nvSpPr>
          <p:cNvPr id="3" name="内容占位符 2"/>
          <p:cNvSpPr>
            <a:spLocks noGrp="1"/>
          </p:cNvSpPr>
          <p:nvPr>
            <p:ph idx="1"/>
          </p:nvPr>
        </p:nvSpPr>
        <p:spPr/>
        <p:txBody>
          <a:bodyPr/>
          <a:lstStyle/>
          <a:p>
            <a:r>
              <a:rPr lang="en-US" altLang="zh-CN" sz="2400" b="0" dirty="0" err="1"/>
              <a:t>bilibili</a:t>
            </a:r>
            <a:r>
              <a:rPr lang="zh-CN" altLang="zh-CN" sz="2400" b="0" dirty="0"/>
              <a:t>弹幕视频网现为国内最大的年轻人潮流文化娱乐社区，该网站于</a:t>
            </a:r>
            <a:r>
              <a:rPr lang="en-US" altLang="zh-CN" sz="2400" b="0" dirty="0"/>
              <a:t>2009</a:t>
            </a:r>
            <a:r>
              <a:rPr lang="zh-CN" altLang="zh-CN" sz="2400" b="0" dirty="0"/>
              <a:t>年</a:t>
            </a:r>
            <a:r>
              <a:rPr lang="en-US" altLang="zh-CN" sz="2400" b="0" dirty="0"/>
              <a:t>6</a:t>
            </a:r>
            <a:r>
              <a:rPr lang="zh-CN" altLang="zh-CN" sz="2400" b="0" dirty="0"/>
              <a:t>月</a:t>
            </a:r>
            <a:r>
              <a:rPr lang="en-US" altLang="zh-CN" sz="2400" b="0" dirty="0"/>
              <a:t>26</a:t>
            </a:r>
            <a:r>
              <a:rPr lang="zh-CN" altLang="zh-CN" sz="2400" b="0" dirty="0"/>
              <a:t>日创建，又称“</a:t>
            </a:r>
            <a:r>
              <a:rPr lang="en-US" altLang="zh-CN" sz="2400" b="0" dirty="0"/>
              <a:t>B</a:t>
            </a:r>
            <a:r>
              <a:rPr lang="zh-CN" altLang="zh-CN" sz="2400" b="0" dirty="0"/>
              <a:t>站”。</a:t>
            </a:r>
            <a:r>
              <a:rPr lang="en-US" altLang="zh-CN" sz="2400" b="0" dirty="0"/>
              <a:t>B</a:t>
            </a:r>
            <a:r>
              <a:rPr lang="zh-CN" altLang="zh-CN" sz="2400" b="0" dirty="0"/>
              <a:t>站在内容上的“海纳百川”，是年轻人获取信息资源的重个要渠道，所以分析该网站的考研视频数据有助于不同身份的人获益：考研机构或者普通</a:t>
            </a:r>
            <a:r>
              <a:rPr lang="en-US" altLang="zh-CN" sz="2400" b="0" dirty="0"/>
              <a:t>up</a:t>
            </a:r>
            <a:r>
              <a:rPr lang="zh-CN" altLang="zh-CN" sz="2400" b="0" dirty="0"/>
              <a:t>主会能根据用户需求精准上传针对不同阶段考研学生的视频来成为活跃的</a:t>
            </a:r>
            <a:r>
              <a:rPr lang="en-US" altLang="zh-CN" sz="2400" b="0" dirty="0"/>
              <a:t>UP</a:t>
            </a:r>
            <a:r>
              <a:rPr lang="zh-CN" altLang="zh-CN" sz="2400" b="0" dirty="0"/>
              <a:t>主以达到流量变现的目的，而考研学生则可以更加直接的根据自己的需求在网站寻找浏览收藏下载分享自己需要的高质量的视频。本篇论文选取分析从视频网站数据中得到关于考研的相关信息，以及考研复习的趋势和重点。</a:t>
            </a:r>
            <a:endParaRPr lang="zh-CN" altLang="zh-CN" sz="2400" b="0" dirty="0"/>
          </a:p>
          <a:p>
            <a:endParaRPr lang="zh-CN" altLang="en-US" dirty="0"/>
          </a:p>
        </p:txBody>
      </p:sp>
      <p:pic>
        <p:nvPicPr>
          <p:cNvPr id="3074" name="Picture 2" descr="C:\Users\zsl\Desktop\timg (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8184" y="9650"/>
            <a:ext cx="2664296" cy="18158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数据</a:t>
            </a:r>
            <a:r>
              <a:rPr lang="zh-CN" altLang="zh-CN" b="1" dirty="0" smtClean="0"/>
              <a:t>来源</a:t>
            </a:r>
            <a:endParaRPr lang="zh-CN" altLang="en-US" dirty="0"/>
          </a:p>
        </p:txBody>
      </p:sp>
      <p:sp>
        <p:nvSpPr>
          <p:cNvPr id="3" name="内容占位符 2"/>
          <p:cNvSpPr>
            <a:spLocks noGrp="1"/>
          </p:cNvSpPr>
          <p:nvPr>
            <p:ph idx="1"/>
          </p:nvPr>
        </p:nvSpPr>
        <p:spPr/>
        <p:txBody>
          <a:bodyPr/>
          <a:lstStyle/>
          <a:p>
            <a:r>
              <a:rPr lang="zh-CN" altLang="zh-CN" dirty="0"/>
              <a:t>由爬虫</a:t>
            </a:r>
            <a:r>
              <a:rPr lang="zh-CN" altLang="zh-CN" dirty="0" smtClean="0"/>
              <a:t>工具</a:t>
            </a:r>
            <a:r>
              <a:rPr lang="en-US" altLang="zh-CN" dirty="0" smtClean="0"/>
              <a:t>——</a:t>
            </a:r>
            <a:r>
              <a:rPr lang="zh-CN" altLang="en-US" dirty="0" smtClean="0"/>
              <a:t>“八爪鱼</a:t>
            </a:r>
            <a:r>
              <a:rPr lang="en-US" altLang="zh-CN" dirty="0" smtClean="0"/>
              <a:t>”</a:t>
            </a:r>
            <a:r>
              <a:rPr lang="zh-CN" altLang="zh-CN" dirty="0" smtClean="0"/>
              <a:t>，</a:t>
            </a:r>
            <a:r>
              <a:rPr lang="zh-CN" altLang="zh-CN" dirty="0"/>
              <a:t>对</a:t>
            </a:r>
            <a:r>
              <a:rPr lang="en-US" altLang="zh-CN" dirty="0"/>
              <a:t>B</a:t>
            </a:r>
            <a:r>
              <a:rPr lang="zh-CN" altLang="zh-CN" dirty="0"/>
              <a:t>站关于考研的数据进行爬取，一共爬取</a:t>
            </a:r>
            <a:r>
              <a:rPr lang="zh-CN" altLang="zh-CN" dirty="0" smtClean="0"/>
              <a:t>了</a:t>
            </a:r>
            <a:r>
              <a:rPr lang="en-US" altLang="zh-CN" dirty="0" smtClean="0"/>
              <a:t>500+</a:t>
            </a:r>
            <a:r>
              <a:rPr lang="zh-CN" altLang="zh-CN" dirty="0" smtClean="0"/>
              <a:t>条</a:t>
            </a:r>
            <a:r>
              <a:rPr lang="zh-CN" altLang="zh-CN" dirty="0"/>
              <a:t>数据，接下来将对这些数据进行一系列的处理。</a:t>
            </a:r>
            <a:endParaRPr lang="zh-CN" altLang="zh-CN" dirty="0"/>
          </a:p>
          <a:p>
            <a:endParaRPr lang="zh-CN" altLang="en-US" dirty="0"/>
          </a:p>
        </p:txBody>
      </p:sp>
      <p:pic>
        <p:nvPicPr>
          <p:cNvPr id="4" name="图片 3" descr="QQ图片20180624115952"/>
          <p:cNvPicPr/>
          <p:nvPr/>
        </p:nvPicPr>
        <p:blipFill>
          <a:blip r:embed="rId1"/>
          <a:stretch>
            <a:fillRect/>
          </a:stretch>
        </p:blipFill>
        <p:spPr>
          <a:xfrm>
            <a:off x="2627784" y="3068960"/>
            <a:ext cx="5712770" cy="316835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数据探索</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smtClean="0"/>
              <a:t>python</a:t>
            </a:r>
            <a:r>
              <a:rPr lang="zh-CN" altLang="en-US" dirty="0" smtClean="0"/>
              <a:t>，</a:t>
            </a:r>
            <a:r>
              <a:rPr lang="en-US" altLang="zh-CN" dirty="0" smtClean="0"/>
              <a:t>pandas</a:t>
            </a:r>
            <a:r>
              <a:rPr lang="zh-CN" altLang="en-US" dirty="0" smtClean="0"/>
              <a:t>包里自带的一些函数查看数据，初步的了解数据，并对数据进行分析</a:t>
            </a:r>
            <a:endParaRPr lang="zh-CN" altLang="en-US" dirty="0"/>
          </a:p>
        </p:txBody>
      </p:sp>
      <p:pic>
        <p:nvPicPr>
          <p:cNvPr id="4" name="图片 3"/>
          <p:cNvPicPr/>
          <p:nvPr/>
        </p:nvPicPr>
        <p:blipFill>
          <a:blip r:embed="rId1"/>
          <a:srcRect/>
          <a:stretch>
            <a:fillRect/>
          </a:stretch>
        </p:blipFill>
        <p:spPr>
          <a:xfrm>
            <a:off x="5004048" y="2852936"/>
            <a:ext cx="3276600" cy="3741420"/>
          </a:xfrm>
          <a:prstGeom prst="rect">
            <a:avLst/>
          </a:prstGeom>
        </p:spPr>
      </p:pic>
      <p:pic>
        <p:nvPicPr>
          <p:cNvPr id="5" name="图片 4"/>
          <p:cNvPicPr/>
          <p:nvPr/>
        </p:nvPicPr>
        <p:blipFill>
          <a:blip r:embed="rId2"/>
          <a:stretch>
            <a:fillRect/>
          </a:stretch>
        </p:blipFill>
        <p:spPr>
          <a:xfrm>
            <a:off x="539552" y="2978666"/>
            <a:ext cx="4305300" cy="1744980"/>
          </a:xfrm>
          <a:prstGeom prst="rect">
            <a:avLst/>
          </a:prstGeom>
        </p:spPr>
      </p:pic>
      <p:pic>
        <p:nvPicPr>
          <p:cNvPr id="6" name="图片 5"/>
          <p:cNvPicPr/>
          <p:nvPr/>
        </p:nvPicPr>
        <p:blipFill>
          <a:blip r:embed="rId3"/>
          <a:stretch>
            <a:fillRect/>
          </a:stretch>
        </p:blipFill>
        <p:spPr>
          <a:xfrm>
            <a:off x="1115616" y="5085184"/>
            <a:ext cx="2720340" cy="57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数据预处理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经过数据分析之后，得到了几个需要处理的方面：</a:t>
            </a:r>
            <a:endParaRPr lang="en-US" altLang="zh-CN" dirty="0" smtClean="0"/>
          </a:p>
          <a:p>
            <a:r>
              <a:rPr lang="en-US" altLang="zh-CN" dirty="0" smtClean="0"/>
              <a:t>1</a:t>
            </a:r>
            <a:r>
              <a:rPr lang="zh-CN" altLang="en-US" dirty="0" smtClean="0"/>
              <a:t>、</a:t>
            </a:r>
            <a:r>
              <a:rPr lang="zh-CN" altLang="zh-CN" dirty="0"/>
              <a:t>筛选与</a:t>
            </a:r>
            <a:r>
              <a:rPr lang="zh-CN" altLang="zh-CN" dirty="0" smtClean="0"/>
              <a:t>合并</a:t>
            </a:r>
            <a:endParaRPr lang="en-US" altLang="zh-CN" dirty="0" smtClean="0"/>
          </a:p>
          <a:p>
            <a:r>
              <a:rPr lang="zh-CN" altLang="zh-CN" dirty="0"/>
              <a:t>筛选时间属性，将时间属性设为索引，并将采集时间减去投稿时间，得到总天数</a:t>
            </a:r>
            <a:r>
              <a:rPr lang="zh-CN" altLang="en-US" dirty="0"/>
              <a:t>，并将发布时间作为</a:t>
            </a:r>
            <a:r>
              <a:rPr lang="en-US" altLang="zh-CN" dirty="0" smtClean="0"/>
              <a:t>index</a:t>
            </a:r>
            <a:endParaRPr lang="zh-CN" altLang="zh-CN" dirty="0"/>
          </a:p>
          <a:p>
            <a:r>
              <a:rPr lang="en-US" altLang="zh-CN" dirty="0" smtClean="0"/>
              <a:t>2</a:t>
            </a:r>
            <a:r>
              <a:rPr lang="zh-CN" altLang="en-US" dirty="0" smtClean="0"/>
              <a:t>、</a:t>
            </a:r>
            <a:r>
              <a:rPr lang="zh-CN" altLang="zh-CN" dirty="0"/>
              <a:t>删除不需要的</a:t>
            </a:r>
            <a:r>
              <a:rPr lang="zh-CN" altLang="zh-CN" dirty="0" smtClean="0"/>
              <a:t>列</a:t>
            </a:r>
            <a:endParaRPr lang="en-US" altLang="zh-CN" dirty="0" smtClean="0"/>
          </a:p>
          <a:p>
            <a:r>
              <a:rPr lang="en-US" altLang="zh-CN" dirty="0"/>
              <a:t>'</a:t>
            </a:r>
            <a:r>
              <a:rPr lang="zh-CN" altLang="zh-CN" dirty="0"/>
              <a:t>粉丝数</a:t>
            </a:r>
            <a:r>
              <a:rPr lang="en-US" altLang="zh-CN" dirty="0"/>
              <a:t>','</a:t>
            </a:r>
            <a:r>
              <a:rPr lang="zh-CN" altLang="zh-CN" dirty="0"/>
              <a:t>视频</a:t>
            </a:r>
            <a:r>
              <a:rPr lang="en-US" altLang="zh-CN" dirty="0"/>
              <a:t>HTML</a:t>
            </a:r>
            <a:r>
              <a:rPr lang="zh-CN" altLang="zh-CN" dirty="0"/>
              <a:t>地址</a:t>
            </a:r>
            <a:r>
              <a:rPr lang="en-US" altLang="zh-CN" dirty="0"/>
              <a:t>','</a:t>
            </a:r>
            <a:r>
              <a:rPr lang="zh-CN" altLang="zh-CN" dirty="0"/>
              <a:t>视频介绍</a:t>
            </a:r>
            <a:r>
              <a:rPr lang="en-US" altLang="zh-CN" dirty="0"/>
              <a:t>','</a:t>
            </a:r>
            <a:r>
              <a:rPr lang="zh-CN" altLang="zh-CN" dirty="0"/>
              <a:t>发布者头像链接</a:t>
            </a:r>
            <a:r>
              <a:rPr lang="en-US" altLang="zh-CN" dirty="0"/>
              <a:t>','</a:t>
            </a:r>
            <a:r>
              <a:rPr lang="zh-CN" altLang="zh-CN" dirty="0"/>
              <a:t>页面网址</a:t>
            </a:r>
            <a:r>
              <a:rPr lang="en-US" altLang="zh-CN" dirty="0"/>
              <a:t>','</a:t>
            </a:r>
            <a:r>
              <a:rPr lang="zh-CN" altLang="zh-CN" dirty="0"/>
              <a:t>发布者</a:t>
            </a:r>
            <a:r>
              <a:rPr lang="en-US" altLang="zh-CN" dirty="0"/>
              <a:t>','</a:t>
            </a:r>
            <a:r>
              <a:rPr lang="zh-CN" altLang="zh-CN" dirty="0"/>
              <a:t>采集时间</a:t>
            </a:r>
            <a:r>
              <a:rPr lang="en-US" altLang="zh-CN" dirty="0"/>
              <a:t>'</a:t>
            </a:r>
            <a:r>
              <a:rPr lang="zh-CN" altLang="zh-CN" dirty="0"/>
              <a:t>对于我们要研究的方向没有意义，遂删除</a:t>
            </a:r>
            <a:r>
              <a:rPr lang="zh-CN" altLang="zh-CN" dirty="0" smtClean="0"/>
              <a:t>。</a:t>
            </a:r>
            <a:endParaRPr lang="en-US" altLang="zh-CN" dirty="0" smtClean="0"/>
          </a:p>
          <a:p>
            <a:r>
              <a:rPr lang="en-US" altLang="zh-CN" dirty="0" smtClean="0"/>
              <a:t>3</a:t>
            </a:r>
            <a:r>
              <a:rPr lang="zh-CN" altLang="en-US" dirty="0" smtClean="0"/>
              <a:t>、重复值，缺失值，异常值处理</a:t>
            </a:r>
            <a:endParaRPr lang="en-US" altLang="zh-CN" dirty="0" smtClean="0"/>
          </a:p>
          <a:p>
            <a:r>
              <a:rPr lang="zh-CN" altLang="zh-CN" dirty="0"/>
              <a:t>查看数据的情况发现是存在缺失值的，因为视频时长和标题等其他属性个数</a:t>
            </a:r>
            <a:r>
              <a:rPr lang="zh-CN" altLang="zh-CN" dirty="0" smtClean="0"/>
              <a:t>不一样</a:t>
            </a:r>
            <a:endParaRPr lang="en-US" altLang="zh-CN" dirty="0" smtClean="0"/>
          </a:p>
          <a:p>
            <a:r>
              <a:rPr lang="en-US" altLang="zh-CN" dirty="0" smtClean="0"/>
              <a:t>4</a:t>
            </a:r>
            <a:r>
              <a:rPr lang="zh-CN" altLang="en-US" dirty="0" smtClean="0"/>
              <a:t>、相关性分析</a:t>
            </a:r>
            <a:endParaRPr lang="en-US" altLang="zh-CN" dirty="0" smtClean="0"/>
          </a:p>
          <a:p>
            <a:r>
              <a:rPr lang="zh-CN" altLang="en-US" dirty="0" smtClean="0"/>
              <a:t>通过热力图做出相关性分析</a:t>
            </a:r>
            <a:endParaRPr lang="zh-CN" altLang="en-US" dirty="0"/>
          </a:p>
        </p:txBody>
      </p:sp>
      <p:pic>
        <p:nvPicPr>
          <p:cNvPr id="4" name="图片 3"/>
          <p:cNvPicPr/>
          <p:nvPr/>
        </p:nvPicPr>
        <p:blipFill>
          <a:blip r:embed="rId1"/>
          <a:stretch>
            <a:fillRect/>
          </a:stretch>
        </p:blipFill>
        <p:spPr>
          <a:xfrm>
            <a:off x="4860032" y="692696"/>
            <a:ext cx="2613660" cy="716280"/>
          </a:xfrm>
          <a:prstGeom prst="rect">
            <a:avLst/>
          </a:prstGeom>
        </p:spPr>
      </p:pic>
      <p:pic>
        <p:nvPicPr>
          <p:cNvPr id="6" name="图片 5"/>
          <p:cNvPicPr/>
          <p:nvPr/>
        </p:nvPicPr>
        <p:blipFill>
          <a:blip r:embed="rId2"/>
          <a:stretch>
            <a:fillRect/>
          </a:stretch>
        </p:blipFill>
        <p:spPr>
          <a:xfrm>
            <a:off x="4560235" y="2348880"/>
            <a:ext cx="3581400" cy="1188720"/>
          </a:xfrm>
          <a:prstGeom prst="rect">
            <a:avLst/>
          </a:prstGeom>
        </p:spPr>
      </p:pic>
      <p:pic>
        <p:nvPicPr>
          <p:cNvPr id="8" name="图片 7" descr="C:\Users\zsl\Documents\Tencent Files\921542058\Image\Group\D779%_D4NM%Q2BYH_F_`D@T.png"/>
          <p:cNvPicPr/>
          <p:nvPr/>
        </p:nvPicPr>
        <p:blipFill>
          <a:blip r:embed="rId3" cstate="print">
            <a:extLst>
              <a:ext uri="{28A0092B-C50C-407E-A947-70E740481C1C}">
                <a14:useLocalDpi xmlns:a14="http://schemas.microsoft.com/office/drawing/2010/main" val="0"/>
              </a:ext>
            </a:extLst>
          </a:blip>
          <a:srcRect/>
          <a:stretch>
            <a:fillRect/>
          </a:stretch>
        </p:blipFill>
        <p:spPr>
          <a:xfrm>
            <a:off x="395536" y="3645024"/>
            <a:ext cx="4176464" cy="2935710"/>
          </a:xfrm>
          <a:prstGeom prst="rect">
            <a:avLst/>
          </a:prstGeom>
          <a:noFill/>
          <a:ln>
            <a:noFill/>
          </a:ln>
        </p:spPr>
      </p:pic>
      <p:pic>
        <p:nvPicPr>
          <p:cNvPr id="7" name="图片 6" descr="D:\heatmap.png"/>
          <p:cNvPicPr/>
          <p:nvPr/>
        </p:nvPicPr>
        <p:blipFill>
          <a:blip r:embed="rId4">
            <a:extLst>
              <a:ext uri="{28A0092B-C50C-407E-A947-70E740481C1C}">
                <a14:useLocalDpi xmlns:a14="http://schemas.microsoft.com/office/drawing/2010/main" val="0"/>
              </a:ext>
            </a:extLst>
          </a:blip>
          <a:srcRect t="11028" r="8268" b="7331"/>
          <a:stretch>
            <a:fillRect/>
          </a:stretch>
        </p:blipFill>
        <p:spPr>
          <a:xfrm>
            <a:off x="2699792" y="458964"/>
            <a:ext cx="5976663" cy="49685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数据</a:t>
            </a:r>
            <a:r>
              <a:rPr lang="zh-CN" altLang="zh-CN" b="1" dirty="0" smtClean="0"/>
              <a:t>可视化</a:t>
            </a:r>
            <a:endParaRPr lang="zh-CN" altLang="en-US" dirty="0"/>
          </a:p>
        </p:txBody>
      </p:sp>
      <p:sp>
        <p:nvSpPr>
          <p:cNvPr id="3" name="内容占位符 2"/>
          <p:cNvSpPr>
            <a:spLocks noGrp="1"/>
          </p:cNvSpPr>
          <p:nvPr>
            <p:ph idx="1"/>
          </p:nvPr>
        </p:nvSpPr>
        <p:spPr/>
        <p:txBody>
          <a:bodyPr/>
          <a:lstStyle/>
          <a:p>
            <a:r>
              <a:rPr lang="zh-CN" altLang="en-US" b="0" dirty="0" smtClean="0"/>
              <a:t>词云：</a:t>
            </a:r>
            <a:endParaRPr lang="en-US" altLang="zh-CN" b="0" dirty="0" smtClean="0"/>
          </a:p>
          <a:p>
            <a:r>
              <a:rPr lang="zh-CN" altLang="zh-CN" b="0" dirty="0"/>
              <a:t>爬取的视频数据里，“考研”标签出现的频率最大，“学习”次之，“考研英语”“考研数学”出现的次数频率紧随其后，而其他较多的还有“教育”“课程”“</a:t>
            </a:r>
            <a:r>
              <a:rPr lang="en-US" altLang="zh-CN" b="0" dirty="0"/>
              <a:t>19</a:t>
            </a:r>
            <a:r>
              <a:rPr lang="zh-CN" altLang="zh-CN" b="0" dirty="0"/>
              <a:t>考研”等</a:t>
            </a:r>
            <a:endParaRPr lang="zh-CN" altLang="zh-CN" b="0" dirty="0"/>
          </a:p>
          <a:p>
            <a:endParaRPr lang="zh-CN" altLang="en-US" b="0" dirty="0"/>
          </a:p>
        </p:txBody>
      </p:sp>
      <p:pic>
        <p:nvPicPr>
          <p:cNvPr id="5" name="图片 4" descr="QQ图片20180624093034"/>
          <p:cNvPicPr/>
          <p:nvPr/>
        </p:nvPicPr>
        <p:blipFill>
          <a:blip r:embed="rId1"/>
          <a:stretch>
            <a:fillRect/>
          </a:stretch>
        </p:blipFill>
        <p:spPr>
          <a:xfrm>
            <a:off x="2915816" y="1196752"/>
            <a:ext cx="5276215" cy="5276215"/>
          </a:xfrm>
          <a:prstGeom prst="rect">
            <a:avLst/>
          </a:prstGeom>
        </p:spPr>
      </p:pic>
      <p:pic>
        <p:nvPicPr>
          <p:cNvPr id="1026" name="Picture 2" descr="D:\picture\kao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4652880"/>
            <a:ext cx="2664296" cy="19982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饼图</a:t>
            </a:r>
            <a:endParaRPr lang="zh-CN" altLang="en-US" dirty="0"/>
          </a:p>
        </p:txBody>
      </p:sp>
      <p:sp>
        <p:nvSpPr>
          <p:cNvPr id="3" name="内容占位符 2"/>
          <p:cNvSpPr>
            <a:spLocks noGrp="1"/>
          </p:cNvSpPr>
          <p:nvPr>
            <p:ph idx="1"/>
          </p:nvPr>
        </p:nvSpPr>
        <p:spPr/>
        <p:txBody>
          <a:bodyPr/>
          <a:lstStyle/>
          <a:p>
            <a:r>
              <a:rPr lang="zh-CN" altLang="en-US" b="0" dirty="0" smtClean="0"/>
              <a:t>各科占比情况：</a:t>
            </a:r>
            <a:endParaRPr lang="en-US" altLang="zh-CN" b="0" dirty="0" smtClean="0"/>
          </a:p>
          <a:p>
            <a:r>
              <a:rPr lang="zh-CN" altLang="zh-CN" b="0" dirty="0"/>
              <a:t>可知在考研科目里，标签有数学的视频数量最多，占比为</a:t>
            </a:r>
            <a:r>
              <a:rPr lang="en-US" altLang="zh-CN" b="0" dirty="0"/>
              <a:t>40.72%</a:t>
            </a:r>
            <a:r>
              <a:rPr lang="zh-CN" altLang="zh-CN" b="0" dirty="0"/>
              <a:t>，英语紧随其后，占比为</a:t>
            </a:r>
            <a:r>
              <a:rPr lang="en-US" altLang="zh-CN" b="0" dirty="0"/>
              <a:t>38.62%</a:t>
            </a:r>
            <a:r>
              <a:rPr lang="zh-CN" altLang="zh-CN" b="0" dirty="0"/>
              <a:t>，然后标签有政治的记录数量占第三名为</a:t>
            </a:r>
            <a:r>
              <a:rPr lang="en-US" altLang="zh-CN" b="0" dirty="0"/>
              <a:t>17.96%</a:t>
            </a:r>
            <a:r>
              <a:rPr lang="zh-CN" altLang="zh-CN" b="0" dirty="0"/>
              <a:t>，标签有</a:t>
            </a:r>
            <a:r>
              <a:rPr lang="zh-CN" altLang="zh-CN" b="0" dirty="0" smtClean="0"/>
              <a:t>其他专业课的</a:t>
            </a:r>
            <a:r>
              <a:rPr lang="zh-CN" altLang="zh-CN" b="0" dirty="0"/>
              <a:t>记录数量占比较少为</a:t>
            </a:r>
            <a:r>
              <a:rPr lang="en-US" altLang="zh-CN" b="0" dirty="0"/>
              <a:t>2.69%</a:t>
            </a:r>
            <a:endParaRPr lang="zh-CN" altLang="zh-CN" b="0" dirty="0"/>
          </a:p>
          <a:p>
            <a:endParaRPr lang="zh-CN" altLang="en-US" b="0" dirty="0"/>
          </a:p>
        </p:txBody>
      </p:sp>
      <p:pic>
        <p:nvPicPr>
          <p:cNvPr id="4" name="图片 3" descr="QQ图片20180624093020"/>
          <p:cNvPicPr/>
          <p:nvPr/>
        </p:nvPicPr>
        <p:blipFill>
          <a:blip r:embed="rId1"/>
          <a:stretch>
            <a:fillRect/>
          </a:stretch>
        </p:blipFill>
        <p:spPr>
          <a:xfrm>
            <a:off x="1115616" y="3356992"/>
            <a:ext cx="3977531" cy="272327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饼图</a:t>
            </a:r>
            <a:endParaRPr lang="zh-CN" altLang="en-US" dirty="0"/>
          </a:p>
        </p:txBody>
      </p:sp>
      <p:sp>
        <p:nvSpPr>
          <p:cNvPr id="3" name="内容占位符 2"/>
          <p:cNvSpPr>
            <a:spLocks noGrp="1"/>
          </p:cNvSpPr>
          <p:nvPr>
            <p:ph idx="1"/>
          </p:nvPr>
        </p:nvSpPr>
        <p:spPr>
          <a:xfrm>
            <a:off x="467544" y="1628800"/>
            <a:ext cx="7620000" cy="4373563"/>
          </a:xfrm>
        </p:spPr>
        <p:txBody>
          <a:bodyPr/>
          <a:lstStyle/>
          <a:p>
            <a:r>
              <a:rPr lang="en-US" altLang="zh-CN" b="0" dirty="0" smtClean="0"/>
              <a:t>‘</a:t>
            </a:r>
            <a:r>
              <a:rPr lang="en-US" altLang="zh-CN" b="0" dirty="0" err="1" smtClean="0"/>
              <a:t>zy</a:t>
            </a:r>
            <a:r>
              <a:rPr lang="en-US" altLang="zh-CN" b="0" dirty="0" smtClean="0"/>
              <a:t>’,‘</a:t>
            </a:r>
            <a:r>
              <a:rPr lang="en-US" altLang="zh-CN" b="0" dirty="0" err="1" smtClean="0"/>
              <a:t>tjf</a:t>
            </a:r>
            <a:r>
              <a:rPr lang="en-US" altLang="zh-CN" b="0" dirty="0" smtClean="0"/>
              <a:t>’,‘</a:t>
            </a:r>
            <a:r>
              <a:rPr lang="en-US" altLang="zh-CN" b="0" dirty="0" err="1" smtClean="0"/>
              <a:t>hkw</a:t>
            </a:r>
            <a:r>
              <a:rPr lang="en-US" altLang="zh-CN" b="0" dirty="0" smtClean="0"/>
              <a:t>’,‘</a:t>
            </a:r>
            <a:r>
              <a:rPr lang="en-US" altLang="zh-CN" b="0" dirty="0" err="1" smtClean="0"/>
              <a:t>zw</a:t>
            </a:r>
            <a:r>
              <a:rPr lang="en-US" altLang="zh-CN" b="0" dirty="0" smtClean="0"/>
              <a:t>’,‘</a:t>
            </a:r>
            <a:r>
              <a:rPr lang="en-US" altLang="zh-CN" b="0" dirty="0" err="1" smtClean="0"/>
              <a:t>zxf</a:t>
            </a:r>
            <a:r>
              <a:rPr lang="en-US" altLang="zh-CN" b="0" dirty="0" smtClean="0"/>
              <a:t>’,‘</a:t>
            </a:r>
            <a:r>
              <a:rPr lang="en-US" altLang="zh-CN" b="0" dirty="0" err="1" smtClean="0"/>
              <a:t>xt</a:t>
            </a:r>
            <a:r>
              <a:rPr lang="en-US" altLang="zh-CN" b="0" dirty="0" smtClean="0"/>
              <a:t>’</a:t>
            </a:r>
            <a:r>
              <a:rPr lang="zh-CN" altLang="zh-CN" b="0" dirty="0" smtClean="0"/>
              <a:t>，</a:t>
            </a:r>
            <a:r>
              <a:rPr lang="zh-CN" altLang="zh-CN" b="0" dirty="0"/>
              <a:t>分别</a:t>
            </a:r>
            <a:r>
              <a:rPr lang="zh-CN" altLang="zh-CN" b="0" dirty="0" smtClean="0"/>
              <a:t>代表</a:t>
            </a:r>
            <a:r>
              <a:rPr lang="en-US" altLang="zh-CN" b="0" dirty="0" smtClean="0"/>
              <a:t>‘</a:t>
            </a:r>
            <a:r>
              <a:rPr lang="zh-CN" altLang="zh-CN" b="0" dirty="0" smtClean="0"/>
              <a:t>张宇</a:t>
            </a:r>
            <a:r>
              <a:rPr lang="en-US" altLang="zh-CN" b="0" dirty="0" smtClean="0"/>
              <a:t>’</a:t>
            </a:r>
            <a:r>
              <a:rPr lang="zh-CN" altLang="zh-CN" b="0" dirty="0" smtClean="0"/>
              <a:t>、</a:t>
            </a:r>
            <a:r>
              <a:rPr lang="en-US" altLang="zh-CN" b="0" dirty="0" smtClean="0"/>
              <a:t>‘</a:t>
            </a:r>
            <a:r>
              <a:rPr lang="zh-CN" altLang="zh-CN" b="0" dirty="0" smtClean="0"/>
              <a:t>汤家凤</a:t>
            </a:r>
            <a:r>
              <a:rPr lang="en-US" altLang="zh-CN" b="0" dirty="0" smtClean="0"/>
              <a:t>’</a:t>
            </a:r>
            <a:r>
              <a:rPr lang="zh-CN" altLang="zh-CN" b="0" dirty="0" smtClean="0"/>
              <a:t>、</a:t>
            </a:r>
            <a:r>
              <a:rPr lang="en-US" altLang="zh-CN" b="0" dirty="0" smtClean="0"/>
              <a:t>‘</a:t>
            </a:r>
            <a:r>
              <a:rPr lang="zh-CN" altLang="zh-CN" b="0" dirty="0" smtClean="0"/>
              <a:t>何凯文</a:t>
            </a:r>
            <a:r>
              <a:rPr lang="en-US" altLang="zh-CN" b="0" dirty="0" smtClean="0"/>
              <a:t>’</a:t>
            </a:r>
            <a:r>
              <a:rPr lang="zh-CN" altLang="zh-CN" b="0" dirty="0" smtClean="0"/>
              <a:t>、</a:t>
            </a:r>
            <a:r>
              <a:rPr lang="en-US" altLang="zh-CN" b="0" dirty="0" smtClean="0"/>
              <a:t>‘</a:t>
            </a:r>
            <a:r>
              <a:rPr lang="zh-CN" altLang="zh-CN" b="0" dirty="0" smtClean="0"/>
              <a:t>朱伟</a:t>
            </a:r>
            <a:r>
              <a:rPr lang="en-US" altLang="zh-CN" b="0" dirty="0" smtClean="0"/>
              <a:t>’</a:t>
            </a:r>
            <a:r>
              <a:rPr lang="zh-CN" altLang="zh-CN" b="0" dirty="0" smtClean="0"/>
              <a:t>、</a:t>
            </a:r>
            <a:r>
              <a:rPr lang="en-US" altLang="zh-CN" b="0" dirty="0" smtClean="0"/>
              <a:t>‘</a:t>
            </a:r>
            <a:r>
              <a:rPr lang="zh-CN" altLang="zh-CN" b="0" dirty="0" smtClean="0"/>
              <a:t>张雪峰</a:t>
            </a:r>
            <a:r>
              <a:rPr lang="en-US" altLang="zh-CN" b="0" dirty="0" smtClean="0"/>
              <a:t>’</a:t>
            </a:r>
            <a:r>
              <a:rPr lang="zh-CN" altLang="zh-CN" b="0" dirty="0" smtClean="0"/>
              <a:t>、</a:t>
            </a:r>
            <a:r>
              <a:rPr lang="en-US" altLang="zh-CN" b="0" dirty="0" smtClean="0"/>
              <a:t>‘</a:t>
            </a:r>
            <a:r>
              <a:rPr lang="zh-CN" altLang="zh-CN" b="0" dirty="0" smtClean="0"/>
              <a:t>徐涛</a:t>
            </a:r>
            <a:r>
              <a:rPr lang="en-US" altLang="zh-CN" b="0" dirty="0"/>
              <a:t>’</a:t>
            </a:r>
            <a:r>
              <a:rPr lang="zh-CN" altLang="zh-CN" b="0" dirty="0"/>
              <a:t>老师</a:t>
            </a:r>
            <a:r>
              <a:rPr lang="zh-CN" altLang="zh-CN" b="0" dirty="0" smtClean="0"/>
              <a:t>，</a:t>
            </a:r>
            <a:r>
              <a:rPr lang="zh-CN" altLang="en-US" b="0" dirty="0" smtClean="0"/>
              <a:t>这里仅选择了几个比较热门的老师，选择的依据是词云图。而在这些老师中</a:t>
            </a:r>
            <a:r>
              <a:rPr lang="zh-CN" altLang="zh-CN" b="0" dirty="0" smtClean="0"/>
              <a:t>汤家凤</a:t>
            </a:r>
            <a:r>
              <a:rPr lang="zh-CN" altLang="zh-CN" b="0" dirty="0"/>
              <a:t>老师出现的次数最多，说明汤家凤老师</a:t>
            </a:r>
            <a:r>
              <a:rPr lang="zh-CN" altLang="zh-CN" b="0" dirty="0" smtClean="0"/>
              <a:t>是</a:t>
            </a:r>
            <a:r>
              <a:rPr lang="zh-CN" altLang="en-US" b="0" dirty="0" smtClean="0"/>
              <a:t>比张宇更热门的</a:t>
            </a:r>
            <a:r>
              <a:rPr lang="zh-CN" altLang="zh-CN" b="0" dirty="0" smtClean="0"/>
              <a:t>数学老师</a:t>
            </a:r>
            <a:r>
              <a:rPr lang="zh-CN" altLang="en-US" b="0" dirty="0"/>
              <a:t>。</a:t>
            </a:r>
            <a:r>
              <a:rPr lang="zh-CN" altLang="en-US" b="0" dirty="0" smtClean="0"/>
              <a:t>政治上，</a:t>
            </a:r>
            <a:r>
              <a:rPr lang="zh-CN" altLang="zh-CN" b="0" dirty="0" smtClean="0"/>
              <a:t>张雪峰</a:t>
            </a:r>
            <a:r>
              <a:rPr lang="zh-CN" altLang="en-US" b="0" dirty="0" smtClean="0"/>
              <a:t>老师比徐涛老师的热度高。英语上何凯文的热度要高于朱伟。其实，从每个科目老师的热度上来看，数学仍旧是考研的重点科目。而政治老师张雪峰的视频之所以占比会那么大，可能还有一部分原因是其幽默风趣的人格魅力所致。这点也可以是其他考研老师可以借鉴之处。</a:t>
            </a:r>
            <a:endParaRPr lang="zh-CN" altLang="en-US" b="0" dirty="0"/>
          </a:p>
        </p:txBody>
      </p:sp>
      <p:pic>
        <p:nvPicPr>
          <p:cNvPr id="4" name="图片 3" descr="QQ图片20180624093040"/>
          <p:cNvPicPr/>
          <p:nvPr/>
        </p:nvPicPr>
        <p:blipFill>
          <a:blip r:embed="rId1"/>
          <a:stretch>
            <a:fillRect/>
          </a:stretch>
        </p:blipFill>
        <p:spPr>
          <a:xfrm>
            <a:off x="5076056" y="4177072"/>
            <a:ext cx="3426862" cy="25649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0</TotalTime>
  <Words>2001</Words>
  <Application>WPS 演示</Application>
  <PresentationFormat>全屏显示(4:3)</PresentationFormat>
  <Paragraphs>72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Arial Black</vt:lpstr>
      <vt:lpstr>黑体</vt:lpstr>
      <vt:lpstr>Arial Unicode MS</vt:lpstr>
      <vt:lpstr>Calibri</vt:lpstr>
      <vt:lpstr>基本</vt:lpstr>
      <vt:lpstr>基于Python库的视频网站的考研数据分析</vt:lpstr>
      <vt:lpstr>前言</vt:lpstr>
      <vt:lpstr>背景介绍</vt:lpstr>
      <vt:lpstr>数据来源</vt:lpstr>
      <vt:lpstr>数据探索</vt:lpstr>
      <vt:lpstr>数据预处理</vt:lpstr>
      <vt:lpstr>数据可视化</vt:lpstr>
      <vt:lpstr>饼图</vt:lpstr>
      <vt:lpstr>饼图</vt:lpstr>
      <vt:lpstr>饼图</vt:lpstr>
      <vt:lpstr>散点图</vt:lpstr>
      <vt:lpstr>数学英语政治视频个数直方图</vt:lpstr>
      <vt:lpstr>视频时长变化直方图</vt:lpstr>
      <vt:lpstr>不同阶段视频热度指标变化图</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基于Python库的视频网站的考研数据分析</dc:title>
  <dc:creator>zsl</dc:creator>
  <cp:lastModifiedBy>请回答2015</cp:lastModifiedBy>
  <cp:revision>21</cp:revision>
  <dcterms:created xsi:type="dcterms:W3CDTF">2018-06-24T04:10:00Z</dcterms:created>
  <dcterms:modified xsi:type="dcterms:W3CDTF">2020-04-29T01:38:52Z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