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sldIdLst>
    <p:sldId id="268" r:id="rId7"/>
    <p:sldId id="278" r:id="rId8"/>
    <p:sldId id="315" r:id="rId9"/>
    <p:sldId id="304" r:id="rId10"/>
    <p:sldId id="303" r:id="rId11"/>
    <p:sldId id="308" r:id="rId12"/>
    <p:sldId id="307" r:id="rId13"/>
    <p:sldId id="309" r:id="rId14"/>
    <p:sldId id="305" r:id="rId15"/>
    <p:sldId id="306" r:id="rId16"/>
    <p:sldId id="312" r:id="rId17"/>
    <p:sldId id="310" r:id="rId18"/>
    <p:sldId id="313" r:id="rId19"/>
    <p:sldId id="314" r:id="rId20"/>
    <p:sldId id="317" r:id="rId21"/>
    <p:sldId id="316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30" r:id="rId30"/>
    <p:sldId id="326" r:id="rId31"/>
    <p:sldId id="327" r:id="rId32"/>
    <p:sldId id="328" r:id="rId33"/>
    <p:sldId id="329" r:id="rId34"/>
    <p:sldId id="302" r:id="rId35"/>
  </p:sldIdLst>
  <p:sldSz cx="12192000" cy="6858000"/>
  <p:notesSz cx="6858000" cy="9144000"/>
  <p:embeddedFontLst>
    <p:embeddedFont>
      <p:font typeface="Segoe UI" panose="020B0502040204020203" pitchFamily="2" charset="0"/>
      <p:regular r:id="rId39"/>
      <p:bold r:id="rId40"/>
      <p:italic r:id="rId41"/>
      <p:boldItalic r:id="rId42"/>
    </p:embeddedFont>
    <p:embeddedFont>
      <p:font typeface="微软雅黑" panose="020B0503020204020204" pitchFamily="2" charset="-122"/>
      <p:regular r:id="rId43"/>
    </p:embeddedFont>
    <p:embeddedFont>
      <p:font typeface="Segoe UI Light" panose="020B0502040204020203" pitchFamily="2" charset="0"/>
      <p:regular r:id="rId44"/>
      <p:italic r:id="rId45"/>
    </p:embeddedFont>
    <p:embeddedFont>
      <p:font typeface="微软雅黑 Light" panose="020B0502040204020203" charset="-122"/>
      <p:regular r:id="rId46"/>
    </p:embeddedFont>
  </p:embeddedFontLst>
  <p:defaultTextStyle>
    <a:defPPr>
      <a:defRPr lang="zh-TW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67" y="350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619250"/>
            <a:ext cx="5152644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单击此处编辑母版标题样式</a:t>
            </a:r>
            <a:endParaRPr lang="zh-TW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BB962C8B-B14F-4D97-AF65-F5344CB8AC3E}" type="datetimeFigureOut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TW" altLang="en-US" dirty="0">
              <a:latin typeface="Segoe UI" panose="020B0502040204020203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TW" altLang="en-US" dirty="0">
                <a:latin typeface="Segoe UI" panose="020B0502040204020203" pitchFamily="2" charset="0"/>
              </a:rPr>
            </a:fld>
            <a:endParaRPr lang="zh-TW" altLang="en-US" dirty="0">
              <a:latin typeface="Segoe UI" panose="020B0502040204020203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3075" name="圆角矩形 7"/>
            <p:cNvSpPr/>
            <p:nvPr userDrawn="1"/>
          </p:nvSpPr>
          <p:spPr>
            <a:xfrm>
              <a:off x="0" y="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  <p:sp>
          <p:nvSpPr>
            <p:cNvPr id="3076" name="圆角矩形 8"/>
            <p:cNvSpPr/>
            <p:nvPr userDrawn="1"/>
          </p:nvSpPr>
          <p:spPr>
            <a:xfrm>
              <a:off x="0" y="22500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  <p:sp>
          <p:nvSpPr>
            <p:cNvPr id="3077" name="圆角矩形 9"/>
            <p:cNvSpPr/>
            <p:nvPr userDrawn="1"/>
          </p:nvSpPr>
          <p:spPr>
            <a:xfrm>
              <a:off x="0" y="45000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</p:grpSp>
      <p:sp>
        <p:nvSpPr>
          <p:cNvPr id="307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单击此处编辑母版标题样式</a:t>
            </a:r>
            <a:endParaRPr lang="zh-TW" altLang="en-US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B5E">
              <a:alpha val="79999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4100" name="矩形 8"/>
          <p:cNvSpPr/>
          <p:nvPr userDrawn="1"/>
        </p:nvSpPr>
        <p:spPr>
          <a:xfrm>
            <a:off x="7872413" y="1809750"/>
            <a:ext cx="4319587" cy="3238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单击此处编辑母版标题样式</a:t>
            </a:r>
            <a:endParaRPr lang="zh-TW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5123" name="圆角矩形 7"/>
            <p:cNvSpPr/>
            <p:nvPr userDrawn="1"/>
          </p:nvSpPr>
          <p:spPr>
            <a:xfrm>
              <a:off x="0" y="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  <p:sp>
          <p:nvSpPr>
            <p:cNvPr id="5124" name="圆角矩形 8"/>
            <p:cNvSpPr/>
            <p:nvPr userDrawn="1"/>
          </p:nvSpPr>
          <p:spPr>
            <a:xfrm>
              <a:off x="0" y="22500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  <p:sp>
          <p:nvSpPr>
            <p:cNvPr id="5125" name="圆角矩形 9"/>
            <p:cNvSpPr/>
            <p:nvPr userDrawn="1"/>
          </p:nvSpPr>
          <p:spPr>
            <a:xfrm>
              <a:off x="0" y="450000"/>
              <a:ext cx="180000" cy="18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Segoe UI" panose="020B0502040204020203" pitchFamily="2" charset="0"/>
              </a:endParaRPr>
            </a:p>
          </p:txBody>
        </p:sp>
      </p:grpSp>
      <p:sp>
        <p:nvSpPr>
          <p:cNvPr id="51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单击此处编辑母版标题样式</a:t>
            </a:r>
            <a:endParaRPr lang="zh-TW" altLang="en-US"/>
          </a:p>
        </p:txBody>
      </p:sp>
      <p:sp>
        <p:nvSpPr>
          <p:cNvPr id="51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单击此处编辑母版标题样式</a:t>
            </a:r>
            <a:endParaRPr lang="zh-TW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单击此处编辑母版文本样式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Segoe UI" panose="020B0502040204020203" pitchFamily="2" charset="0"/>
          <a:ea typeface="微软雅黑" panose="020B0503020204020204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tags" Target="../tags/tag3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8.png"/><Relationship Id="rId2" Type="http://schemas.openxmlformats.org/officeDocument/2006/relationships/hyperlink" Target="https://github.com/foolfun/Spider_for_video" TargetMode="Externa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6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7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2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387" name="文本框 6"/>
          <p:cNvSpPr txBox="1"/>
          <p:nvPr/>
        </p:nvSpPr>
        <p:spPr>
          <a:xfrm>
            <a:off x="838200" y="1109663"/>
            <a:ext cx="7589838" cy="334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1400" dirty="0">
                <a:solidFill>
                  <a:srgbClr val="BFBFBF"/>
                </a:solidFill>
                <a:latin typeface="Segoe UI" panose="020B0502040204020203" pitchFamily="2" charset="0"/>
              </a:rPr>
              <a:t>HUMANS ARE CREATIVE BEINGS. IF IT IS NOT REAL TEXT, THEY WILL FOCUS ON THE DESIGN.</a:t>
            </a:r>
            <a:endParaRPr lang="zh-CN" altLang="en-US" sz="1400" dirty="0">
              <a:solidFill>
                <a:srgbClr val="BFBFBF"/>
              </a:solidFill>
              <a:latin typeface="Segoe UI" panose="020B0502040204020203" pitchFamily="2" charset="0"/>
            </a:endParaRPr>
          </a:p>
        </p:txBody>
      </p:sp>
      <p:sp>
        <p:nvSpPr>
          <p:cNvPr id="16388" name="圆角矩形 3"/>
          <p:cNvSpPr>
            <a:spLocks noChangeAspect="1"/>
          </p:cNvSpPr>
          <p:nvPr/>
        </p:nvSpPr>
        <p:spPr>
          <a:xfrm>
            <a:off x="839788" y="2103438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16389" name="圆角矩形 4"/>
          <p:cNvSpPr>
            <a:spLocks noChangeAspect="1"/>
          </p:cNvSpPr>
          <p:nvPr/>
        </p:nvSpPr>
        <p:spPr>
          <a:xfrm>
            <a:off x="839788" y="3441700"/>
            <a:ext cx="539750" cy="541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16390" name="圆角矩形 5"/>
          <p:cNvSpPr>
            <a:spLocks noChangeAspect="1"/>
          </p:cNvSpPr>
          <p:nvPr/>
        </p:nvSpPr>
        <p:spPr>
          <a:xfrm>
            <a:off x="839788" y="4781550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16391" name="文本框 7"/>
          <p:cNvSpPr txBox="1"/>
          <p:nvPr/>
        </p:nvSpPr>
        <p:spPr>
          <a:xfrm>
            <a:off x="1530350" y="210185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整体设计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393" name="文本框 9"/>
          <p:cNvSpPr txBox="1"/>
          <p:nvPr/>
        </p:nvSpPr>
        <p:spPr>
          <a:xfrm>
            <a:off x="1530350" y="34417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爬取数据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395" name="文本框 11"/>
          <p:cNvSpPr txBox="1"/>
          <p:nvPr/>
        </p:nvSpPr>
        <p:spPr>
          <a:xfrm>
            <a:off x="1530350" y="4803775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数据处理和展示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397" name="圆角矩形 13"/>
          <p:cNvSpPr>
            <a:spLocks noChangeAspect="1"/>
          </p:cNvSpPr>
          <p:nvPr/>
        </p:nvSpPr>
        <p:spPr>
          <a:xfrm>
            <a:off x="6097588" y="2103438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16398" name="圆角矩形 14"/>
          <p:cNvSpPr>
            <a:spLocks noChangeAspect="1"/>
          </p:cNvSpPr>
          <p:nvPr/>
        </p:nvSpPr>
        <p:spPr>
          <a:xfrm>
            <a:off x="6097588" y="478155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6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sp>
        <p:nvSpPr>
          <p:cNvPr id="16399" name="文本框 15"/>
          <p:cNvSpPr txBox="1"/>
          <p:nvPr/>
        </p:nvSpPr>
        <p:spPr>
          <a:xfrm>
            <a:off x="6788150" y="210185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354B5E"/>
                </a:solidFill>
              </a:rPr>
              <a:t>模型构建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16401" name="文本框 17"/>
          <p:cNvSpPr txBox="1"/>
          <p:nvPr/>
        </p:nvSpPr>
        <p:spPr>
          <a:xfrm>
            <a:off x="6788150" y="3441700"/>
            <a:ext cx="249299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354B5E"/>
                </a:solidFill>
              </a:rPr>
              <a:t>遇</a:t>
            </a:r>
            <a:r>
              <a:rPr lang="zh-CN" altLang="en-US" dirty="0" smtClean="0">
                <a:solidFill>
                  <a:srgbClr val="354B5E"/>
                </a:solidFill>
              </a:rPr>
              <a:t>到的问题和解决方法</a:t>
            </a:r>
            <a:endParaRPr lang="zh-CN" altLang="en-US" dirty="0">
              <a:solidFill>
                <a:srgbClr val="354B5E"/>
              </a:solidFill>
              <a:latin typeface="Segoe UI" panose="020B0502040204020203" pitchFamily="2" charset="0"/>
            </a:endParaRPr>
          </a:p>
        </p:txBody>
      </p:sp>
      <p:sp>
        <p:nvSpPr>
          <p:cNvPr id="16403" name="文本框 19"/>
          <p:cNvSpPr txBox="1"/>
          <p:nvPr/>
        </p:nvSpPr>
        <p:spPr>
          <a:xfrm>
            <a:off x="6788150" y="4803775"/>
            <a:ext cx="1737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354B5E"/>
                </a:solidFill>
                <a:latin typeface="Segoe UI" panose="020B0502040204020203" pitchFamily="2" charset="0"/>
              </a:rPr>
              <a:t>总结</a:t>
            </a:r>
            <a:r>
              <a:rPr lang="en-US" altLang="zh-CN" dirty="0" smtClean="0">
                <a:solidFill>
                  <a:srgbClr val="354B5E"/>
                </a:solidFill>
                <a:latin typeface="Segoe UI" panose="020B0502040204020203" pitchFamily="2" charset="0"/>
              </a:rPr>
              <a:t>&amp;</a:t>
            </a:r>
            <a:r>
              <a:rPr lang="zh-CN" altLang="en-US" dirty="0" smtClean="0">
                <a:solidFill>
                  <a:srgbClr val="354B5E"/>
                </a:solidFill>
                <a:latin typeface="Segoe UI" panose="020B0502040204020203" pitchFamily="2" charset="0"/>
              </a:rPr>
              <a:t>其他想法</a:t>
            </a:r>
            <a:endParaRPr lang="zh-CN" altLang="en-US" dirty="0" smtClean="0">
              <a:solidFill>
                <a:srgbClr val="354B5E"/>
              </a:solidFill>
              <a:latin typeface="Segoe UI" panose="020B0502040204020203" pitchFamily="2" charset="0"/>
            </a:endParaRPr>
          </a:p>
        </p:txBody>
      </p:sp>
      <p:sp>
        <p:nvSpPr>
          <p:cNvPr id="16405" name="圆角矩形 21"/>
          <p:cNvSpPr>
            <a:spLocks noChangeAspect="1"/>
          </p:cNvSpPr>
          <p:nvPr/>
        </p:nvSpPr>
        <p:spPr>
          <a:xfrm>
            <a:off x="6097588" y="3441700"/>
            <a:ext cx="539750" cy="541338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2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63" y="121640"/>
            <a:ext cx="798767" cy="78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2890" y="2678934"/>
            <a:ext cx="3570209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基本思想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33" y="2678934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打开页面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92912" y="2678934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获取页面代码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50591" y="2678934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解析页面代码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8270" y="2678934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查找获取所需数据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2891" y="2678934"/>
            <a:ext cx="3570208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具体实现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40" y="960698"/>
            <a:ext cx="6367939" cy="52780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7003" y="340848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7723534" y="2678934"/>
            <a:ext cx="4565738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细</a:t>
            </a:r>
            <a:r>
              <a:rPr lang="zh-CN" altLang="en-US" sz="6600" dirty="0" smtClean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节看</a:t>
            </a:r>
            <a:r>
              <a:rPr lang="en-US" altLang="zh-CN" sz="6600" dirty="0" smtClean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code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896" y="949123"/>
            <a:ext cx="3916381" cy="5356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96539" y="3786930"/>
            <a:ext cx="5476875" cy="2686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38128" y="517642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获取页面代码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8128" y="2180500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解析页面代码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38128" y="3775355"/>
            <a:ext cx="1585732" cy="14352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查找获取所需数据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07660" y="198755"/>
            <a:ext cx="4549775" cy="260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10159314" y="2678934"/>
            <a:ext cx="194476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6600" dirty="0" smtClean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Q&amp;A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56" y="1294977"/>
            <a:ext cx="9636125" cy="400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63023" y="5315031"/>
            <a:ext cx="5537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这个爬虫代码大概有</a:t>
            </a:r>
            <a:r>
              <a:rPr lang="en-US" altLang="zh-CN" sz="1400" dirty="0" smtClean="0">
                <a:solidFill>
                  <a:schemeClr val="bg1"/>
                </a:solidFill>
              </a:rPr>
              <a:t>300+</a:t>
            </a:r>
            <a:r>
              <a:rPr lang="zh-CN" altLang="en-US" sz="1400" dirty="0" smtClean="0">
                <a:solidFill>
                  <a:schemeClr val="bg1"/>
                </a:solidFill>
              </a:rPr>
              <a:t>行，中间有比较多繁琐的细节，如果逐行介绍，意义不大，在此仅展示了一些代码的框架以及比较重要的问题解答和记录。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其</a:t>
            </a:r>
            <a:r>
              <a:rPr lang="zh-CN" altLang="en-US" sz="1400" dirty="0" smtClean="0">
                <a:solidFill>
                  <a:schemeClr val="bg1"/>
                </a:solidFill>
              </a:rPr>
              <a:t>他细节性的问题，对代码有很多注释。在此就不一一说明了。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对这个爬虫有兴趣的话，可以关注</a:t>
            </a:r>
            <a:r>
              <a:rPr lang="en-US" altLang="zh-CN" sz="1400" dirty="0" smtClean="0">
                <a:solidFill>
                  <a:schemeClr val="bg1"/>
                </a:solidFill>
              </a:rPr>
              <a:t>My GitHub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github.com/foolfun/Spider_for_video</a:t>
            </a:r>
            <a:r>
              <a:rPr lang="en-US" altLang="zh-CN" sz="1400" dirty="0" smtClean="0"/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一块</a:t>
            </a:r>
            <a:r>
              <a:rPr lang="zh-CN" altLang="en-US" sz="1400" dirty="0" smtClean="0">
                <a:solidFill>
                  <a:schemeClr val="bg1"/>
                </a:solidFill>
              </a:rPr>
              <a:t>学习讨论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6" y="241941"/>
            <a:ext cx="7126173" cy="918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34" y="2057009"/>
            <a:ext cx="4125049" cy="15849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381964"/>
            <a:ext cx="4295775" cy="1400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4" y="4246402"/>
            <a:ext cx="6038850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2052819"/>
            <a:ext cx="428625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42" y="4152040"/>
            <a:ext cx="8248410" cy="246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2210765"/>
            <a:ext cx="7901999" cy="42380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7" y="212882"/>
            <a:ext cx="6275049" cy="178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1981565"/>
            <a:ext cx="6511682" cy="409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9" y="2366648"/>
            <a:ext cx="8227189" cy="359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2036783"/>
            <a:ext cx="809625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407419" y="2678934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整体设计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330" y="1069340"/>
            <a:ext cx="1605280" cy="7727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明确问题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1330" y="3181350"/>
            <a:ext cx="1605280" cy="7727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确定验证方案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1330" y="5473700"/>
            <a:ext cx="1605280" cy="7727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设计预测模型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7" idx="2"/>
          </p:cNvCxnSpPr>
          <p:nvPr/>
        </p:nvCxnSpPr>
        <p:spPr>
          <a:xfrm>
            <a:off x="1283970" y="1842135"/>
            <a:ext cx="0" cy="1339215"/>
          </a:xfrm>
          <a:prstGeom prst="straightConnector1">
            <a:avLst/>
          </a:prstGeom>
          <a:ln w="47625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1283970" y="3954145"/>
            <a:ext cx="0" cy="1519555"/>
          </a:xfrm>
          <a:prstGeom prst="straightConnector1">
            <a:avLst/>
          </a:prstGeom>
          <a:ln w="47625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33040" y="597852"/>
            <a:ext cx="4926330" cy="17157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明确要解决的问题：番剧推荐，番剧的产量 </a:t>
            </a:r>
            <a:endParaRPr lang="zh-CN" altLang="en-US"/>
          </a:p>
          <a:p>
            <a:pPr algn="l"/>
            <a:r>
              <a:rPr lang="zh-CN" altLang="en-US"/>
              <a:t>=&gt;明确需要的数据：剧番id、标题、标签、长评数、短评数、年份、视频链接；用户id，剧番id，评分，评分时间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33040" y="5001895"/>
            <a:ext cx="4926330" cy="17157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 1）新用户：基于内容的推荐</a:t>
            </a:r>
            <a:endParaRPr lang="zh-CN" altLang="en-US"/>
          </a:p>
          <a:p>
            <a:pPr algn="l"/>
            <a:r>
              <a:rPr lang="zh-CN" altLang="en-US"/>
              <a:t> 2）老用户：基于协同过滤的推荐</a:t>
            </a:r>
            <a:endParaRPr lang="zh-CN" altLang="en-US"/>
          </a:p>
          <a:p>
            <a:pPr algn="l"/>
            <a:r>
              <a:rPr lang="zh-CN" altLang="en-US"/>
              <a:t> 3）根据类型和时间进行新番的评分预测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33040" y="2709545"/>
            <a:ext cx="4926330" cy="17157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1）数据获取：爬虫，b站番剧</a:t>
            </a:r>
            <a:endParaRPr lang="zh-CN" altLang="en-US" dirty="0"/>
          </a:p>
          <a:p>
            <a:pPr algn="l"/>
            <a:r>
              <a:rPr lang="zh-CN" altLang="en-US" dirty="0"/>
              <a:t>2）数据处理</a:t>
            </a:r>
            <a:endParaRPr lang="zh-CN" altLang="en-US" dirty="0"/>
          </a:p>
          <a:p>
            <a:pPr algn="l"/>
            <a:r>
              <a:rPr lang="zh-CN" altLang="en-US" dirty="0"/>
              <a:t>3）数据展示和分析</a:t>
            </a:r>
            <a:endParaRPr lang="zh-CN" altLang="en-US" dirty="0"/>
          </a:p>
          <a:p>
            <a:pPr algn="l"/>
            <a:r>
              <a:rPr lang="zh-CN" altLang="en-US" dirty="0"/>
              <a:t>4）推荐算法+预测算法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 flipV="1">
            <a:off x="2086610" y="1455737"/>
            <a:ext cx="646430" cy="1"/>
          </a:xfrm>
          <a:prstGeom prst="straightConnector1">
            <a:avLst/>
          </a:prstGeom>
          <a:ln w="53975">
            <a:solidFill>
              <a:schemeClr val="accent1">
                <a:lumMod val="20000"/>
                <a:lumOff val="80000"/>
              </a:scheme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5" idx="1"/>
          </p:cNvCxnSpPr>
          <p:nvPr/>
        </p:nvCxnSpPr>
        <p:spPr>
          <a:xfrm flipV="1">
            <a:off x="2086610" y="3567430"/>
            <a:ext cx="646430" cy="635"/>
          </a:xfrm>
          <a:prstGeom prst="straightConnector1">
            <a:avLst/>
          </a:prstGeom>
          <a:ln w="53975">
            <a:solidFill>
              <a:schemeClr val="accent1">
                <a:lumMod val="20000"/>
                <a:lumOff val="80000"/>
              </a:scheme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14" idx="1"/>
          </p:cNvCxnSpPr>
          <p:nvPr/>
        </p:nvCxnSpPr>
        <p:spPr>
          <a:xfrm flipV="1">
            <a:off x="2086610" y="5859780"/>
            <a:ext cx="646430" cy="635"/>
          </a:xfrm>
          <a:prstGeom prst="straightConnector1">
            <a:avLst/>
          </a:prstGeom>
          <a:ln w="53975">
            <a:solidFill>
              <a:schemeClr val="accent1">
                <a:lumMod val="20000"/>
                <a:lumOff val="80000"/>
              </a:scheme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1990846"/>
            <a:ext cx="5324223" cy="24880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5" y="4790653"/>
            <a:ext cx="4619625" cy="112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35" y="4401538"/>
            <a:ext cx="7606011" cy="1824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2064962"/>
            <a:ext cx="5857574" cy="4661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2" y="2090996"/>
            <a:ext cx="3512992" cy="4645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03" y="2879105"/>
            <a:ext cx="8168895" cy="38573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914" y="193485"/>
            <a:ext cx="6254429" cy="2466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1903431"/>
            <a:ext cx="6742185" cy="3640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48" y="4027089"/>
            <a:ext cx="9023491" cy="254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1903431"/>
            <a:ext cx="9978342" cy="4583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" y="1903430"/>
            <a:ext cx="5583715" cy="2636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00" y="4027089"/>
            <a:ext cx="5687404" cy="263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>
                <a:solidFill>
                  <a:schemeClr val="bg1"/>
                </a:solidFill>
              </a:rPr>
              <a:t>数据处理和展示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5" y="193485"/>
            <a:ext cx="4125049" cy="158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" y="1903430"/>
            <a:ext cx="5583715" cy="2636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00" y="4027089"/>
            <a:ext cx="5687404" cy="263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541253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</a:rPr>
              <a:t>模型构建转到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jupyter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739486" y="1903431"/>
            <a:ext cx="3159289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</a:rPr>
              <a:t>总结和其他想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4024" y="3384991"/>
            <a:ext cx="607417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zh-CN" sz="40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深度学习进行训练推荐模型（有</a:t>
            </a:r>
            <a:r>
              <a:rPr lang="en-US" altLang="zh-CN" sz="4000" dirty="0" smtClean="0">
                <a:solidFill>
                  <a:schemeClr val="bg1"/>
                </a:solidFill>
              </a:rPr>
              <a:t>label</a:t>
            </a:r>
            <a:r>
              <a:rPr lang="zh-CN" altLang="en-US" sz="4000" dirty="0" smtClean="0">
                <a:solidFill>
                  <a:schemeClr val="bg1"/>
                </a:solidFill>
              </a:rPr>
              <a:t>）；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24" y="1196049"/>
            <a:ext cx="6678954" cy="2188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3264" y="2281472"/>
            <a:ext cx="10515600" cy="252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9600" b="1" i="1" dirty="0" smtClean="0"/>
              <a:t>THANK YOU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407419" y="2678934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整体设计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206" y="1823630"/>
            <a:ext cx="6431469" cy="281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2890" y="2678934"/>
            <a:ext cx="3570209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所</a:t>
            </a:r>
            <a:r>
              <a:rPr lang="zh-CN" altLang="en-US" sz="6600" dirty="0" smtClean="0">
                <a:solidFill>
                  <a:schemeClr val="bg1"/>
                </a:solidFill>
                <a:latin typeface="Segoe UI Light" panose="020B0502040204020203" pitchFamily="2" charset="0"/>
                <a:sym typeface="+mn-ea"/>
              </a:rPr>
              <a:t>需数据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04732" y="974378"/>
          <a:ext cx="4719320" cy="183832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定</a:t>
                      </a:r>
                      <a:r>
                        <a:rPr lang="zh-CN" altLang="en-US" dirty="0" smtClean="0"/>
                        <a:t>义的名</a:t>
                      </a:r>
                      <a:r>
                        <a:rPr lang="zh-CN" altLang="en-US" dirty="0"/>
                        <a:t>称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剧番</a:t>
                      </a: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v_id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评分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rating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评分时间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err="1"/>
                        <a:t>rating_time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48832" y="3401751"/>
          <a:ext cx="4719320" cy="2932430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定义的名称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剧番</a:t>
                      </a:r>
                      <a:r>
                        <a:rPr lang="en-US" altLang="zh-CN" sz="1800">
                          <a:sym typeface="+mn-ea"/>
                        </a:rPr>
                        <a:t>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标题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标签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genres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长评数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long_comm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短评数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short_comm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年份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视频链接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link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04732" y="4401946"/>
          <a:ext cx="4719320" cy="146621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定义的名称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剧番</a:t>
                      </a:r>
                      <a:r>
                        <a:rPr lang="en-US" altLang="zh-CN" dirty="0" smtClean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err="1" smtClean="0"/>
                        <a:t>v_id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推荐剧番名字列表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rec_title</a:t>
                      </a:r>
                      <a:endParaRPr lang="en-US" altLang="zh-CN" sz="18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推荐番剧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rec_id</a:t>
                      </a:r>
                      <a:endParaRPr lang="en-US" altLang="zh-CN" sz="18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1863" y="1290254"/>
          <a:ext cx="4719320" cy="73469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定义的名称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每个番剧</a:t>
                      </a:r>
                      <a:r>
                        <a:rPr lang="en-US" altLang="zh-CN" dirty="0" err="1" smtClean="0"/>
                        <a:t>url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smtClean="0"/>
                        <a:t>links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6096" y="2678934"/>
            <a:ext cx="356700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爬</a:t>
            </a:r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取数据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48" y="826984"/>
            <a:ext cx="6698155" cy="39742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02" y="3191815"/>
            <a:ext cx="10001250" cy="3781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87" y="394783"/>
            <a:ext cx="6180399" cy="3923342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1597306" y="3658544"/>
            <a:ext cx="1273216" cy="5777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80015" y="1875100"/>
            <a:ext cx="1495752" cy="1792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6096" y="2678934"/>
            <a:ext cx="356700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爬</a:t>
            </a:r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取数据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20" y="1051728"/>
            <a:ext cx="2438400" cy="2647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20" y="2071454"/>
            <a:ext cx="5068576" cy="3256448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75832" y="1235242"/>
          <a:ext cx="4719320" cy="73469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定义的名称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每个番剧</a:t>
                      </a:r>
                      <a:r>
                        <a:rPr lang="en-US" altLang="zh-CN" dirty="0" err="1" smtClean="0"/>
                        <a:t>url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smtClean="0"/>
                        <a:t>links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6096" y="2678934"/>
            <a:ext cx="356700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爬</a:t>
            </a:r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取数据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20" y="1051728"/>
            <a:ext cx="2438400" cy="2647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0" y="4103258"/>
            <a:ext cx="10518794" cy="251738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55914" y="854500"/>
          <a:ext cx="4719320" cy="2932430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定义的名称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剧番</a:t>
                      </a:r>
                      <a:r>
                        <a:rPr lang="en-US" altLang="zh-CN" sz="1800">
                          <a:sym typeface="+mn-ea"/>
                        </a:rPr>
                        <a:t>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标题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标签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genres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长评数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long_comm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短评数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short_comm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年份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视频链接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link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6096" y="2678934"/>
            <a:ext cx="356700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爬</a:t>
            </a:r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取数据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20" y="1051728"/>
            <a:ext cx="2438400" cy="2647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35" y="3877485"/>
            <a:ext cx="6344661" cy="2861027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16175" y="1074720"/>
          <a:ext cx="4719320" cy="183832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定</a:t>
                      </a:r>
                      <a:r>
                        <a:rPr lang="zh-CN" altLang="en-US" dirty="0" smtClean="0"/>
                        <a:t>义的名</a:t>
                      </a:r>
                      <a:r>
                        <a:rPr lang="zh-CN" altLang="en-US" dirty="0"/>
                        <a:t>称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剧番</a:t>
                      </a: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v_id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评分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rating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689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评分时间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err="1"/>
                        <a:t>rating_time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9"/>
          <p:cNvSpPr txBox="1"/>
          <p:nvPr/>
        </p:nvSpPr>
        <p:spPr>
          <a:xfrm>
            <a:off x="8376096" y="2678934"/>
            <a:ext cx="356700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6600" dirty="0">
                <a:solidFill>
                  <a:schemeClr val="bg1"/>
                </a:solidFill>
                <a:sym typeface="+mn-ea"/>
              </a:rPr>
              <a:t>爬</a:t>
            </a:r>
            <a:r>
              <a:rPr lang="zh-CN" altLang="en-US" sz="6600" dirty="0" smtClean="0">
                <a:solidFill>
                  <a:schemeClr val="bg1"/>
                </a:solidFill>
                <a:sym typeface="+mn-ea"/>
              </a:rPr>
              <a:t>取数据</a:t>
            </a:r>
            <a:endParaRPr lang="zh-CN" altLang="en-US" sz="6600" dirty="0">
              <a:solidFill>
                <a:schemeClr val="bg1"/>
              </a:solidFill>
              <a:latin typeface="Segoe UI Light" panose="020B0502040204020203" pitchFamily="2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691" y="141418"/>
            <a:ext cx="723631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数据来自：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Bilibili</a:t>
            </a:r>
            <a:r>
              <a:rPr lang="zh-CN" altLang="en-US" dirty="0">
                <a:solidFill>
                  <a:schemeClr val="bg1"/>
                </a:solidFill>
              </a:rPr>
              <a:t>（视频网站）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20" y="1051728"/>
            <a:ext cx="2438400" cy="2647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2" y="4195107"/>
            <a:ext cx="11757632" cy="2483485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69876" y="1485126"/>
          <a:ext cx="4719320" cy="1466215"/>
        </p:xfrm>
        <a:graphic>
          <a:graphicData uri="http://schemas.openxmlformats.org/drawingml/2006/table">
            <a:tbl>
              <a:tblPr firstRow="1" bandRow="1"/>
              <a:tblGrid>
                <a:gridCol w="1068070"/>
                <a:gridCol w="2021840"/>
                <a:gridCol w="1629410"/>
              </a:tblGrid>
              <a:tr h="368935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/>
                        <a:t>爬取的属性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定义的名称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剧番</a:t>
                      </a:r>
                      <a:r>
                        <a:rPr lang="en-US" altLang="zh-CN" dirty="0" smtClean="0"/>
                        <a:t>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 err="1" smtClean="0"/>
                        <a:t>v_id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推荐剧番名字列表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rec_title</a:t>
                      </a:r>
                      <a:endParaRPr lang="en-US" altLang="zh-CN" sz="18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dirty="0" smtClean="0"/>
                        <a:t>推荐番剧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rec_id</a:t>
                      </a:r>
                      <a:endParaRPr lang="en-US" altLang="zh-CN" sz="18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435.3149606299212,&quot;width&quot;:6167.5291338582674}"/>
</p:tagLst>
</file>

<file path=ppt/tags/tag2.xml><?xml version="1.0" encoding="utf-8"?>
<p:tagLst xmlns:p="http://schemas.openxmlformats.org/presentationml/2006/main">
  <p:tag name="KSO_WM_UNIT_PLACING_PICTURE_USER_VIEWPORT" val="{&quot;height&quot;:4230,&quot;width&quot;:8625}"/>
</p:tagLst>
</file>

<file path=ppt/tags/tag3.xml><?xml version="1.0" encoding="utf-8"?>
<p:tagLst xmlns:p="http://schemas.openxmlformats.org/presentationml/2006/main">
  <p:tag name="REFSHAPE" val="715053716"/>
  <p:tag name="KSO_WM_UNIT_PLACING_PICTURE_USER_VIEWPORT" val="{&quot;height&quot;:5364,&quot;width&quot;:9372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7BE"/>
      </a:accent5>
      <a:accent6>
        <a:srgbClr val="C14343"/>
      </a:accent6>
      <a:hlink>
        <a:srgbClr val="D74B4B"/>
      </a:hlink>
      <a:folHlink>
        <a:srgbClr val="869FB7"/>
      </a:folHlink>
    </a:clrScheme>
    <a:fontScheme name="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7BE"/>
        </a:accent5>
        <a:accent6>
          <a:srgbClr val="C1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7BE"/>
      </a:accent5>
      <a:accent6>
        <a:srgbClr val="C14343"/>
      </a:accent6>
      <a:hlink>
        <a:srgbClr val="D74B4B"/>
      </a:hlink>
      <a:folHlink>
        <a:srgbClr val="869FB7"/>
      </a:folHlink>
    </a:clrScheme>
    <a:fontScheme name="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7BE"/>
        </a:accent5>
        <a:accent6>
          <a:srgbClr val="C1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7BE"/>
      </a:accent5>
      <a:accent6>
        <a:srgbClr val="C14343"/>
      </a:accent6>
      <a:hlink>
        <a:srgbClr val="D74B4B"/>
      </a:hlink>
      <a:folHlink>
        <a:srgbClr val="869FB7"/>
      </a:folHlink>
    </a:clrScheme>
    <a:fontScheme name="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7BE"/>
        </a:accent5>
        <a:accent6>
          <a:srgbClr val="C1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7BE"/>
      </a:accent5>
      <a:accent6>
        <a:srgbClr val="C14343"/>
      </a:accent6>
      <a:hlink>
        <a:srgbClr val="D74B4B"/>
      </a:hlink>
      <a:folHlink>
        <a:srgbClr val="869FB7"/>
      </a:folHlink>
    </a:clrScheme>
    <a:fontScheme name="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7BE"/>
        </a:accent5>
        <a:accent6>
          <a:srgbClr val="C1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7BE"/>
      </a:accent5>
      <a:accent6>
        <a:srgbClr val="C14343"/>
      </a:accent6>
      <a:hlink>
        <a:srgbClr val="D74B4B"/>
      </a:hlink>
      <a:folHlink>
        <a:srgbClr val="869FB7"/>
      </a:folHlink>
    </a:clrScheme>
    <a:fontScheme name="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7BE"/>
        </a:accent5>
        <a:accent6>
          <a:srgbClr val="C1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演示</Application>
  <PresentationFormat>宽屏</PresentationFormat>
  <Paragraphs>364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Segoe UI</vt:lpstr>
      <vt:lpstr>微软雅黑</vt:lpstr>
      <vt:lpstr>Segoe UI Light</vt:lpstr>
      <vt:lpstr>Arial Unicode MS</vt:lpstr>
      <vt:lpstr>微软雅黑 Light</vt:lpstr>
      <vt:lpstr>Calibri</vt:lpstr>
      <vt:lpstr>Office 主题</vt:lpstr>
      <vt:lpstr>2_Office 主题</vt:lpstr>
      <vt:lpstr>3_Office 主题</vt:lpstr>
      <vt:lpstr>4_Office 主题</vt:lpstr>
      <vt:lpstr>6_Office 主题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请回答2015</cp:lastModifiedBy>
  <cp:revision>117</cp:revision>
  <dcterms:created xsi:type="dcterms:W3CDTF">2014-05-23T07:15:00Z</dcterms:created>
  <dcterms:modified xsi:type="dcterms:W3CDTF">2020-05-12T15:38:43Z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