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54643D-2A7B-4455-8466-20700BF6BC84}" v="1219" dt="2023-09-21T20:21:48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Analytics Bootcamp - Group 1 Project 1 Presentation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Analytics Bootcamp - Group 1 Project 1 Presentation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Analytics Bootcamp - Group 1 Project 1 Presentation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Analytics Bootcamp - Group 1 Project 1 Presentation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Analytics Bootcamp - Group 1 Project 1 Presentation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Analytics Bootcamp - Group 1 Project 1 Presentation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Analytics Bootcamp - Group 1 Project 1 Presentation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Analytics Bootcamp - Group 1 Project 1 Presentation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Analytics Bootcamp - Group 1 Project 1 Presentation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Analytics Bootcamp - Group 1 Project 1 Presentation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Analytics Bootcamp - Group 1 Project 1 Presentation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Data Analytics Bootcamp - Group 1 Project 1 Presentation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de-DE" sz="3600" dirty="0">
                <a:solidFill>
                  <a:srgbClr val="000000"/>
                </a:solidFill>
                <a:ea typeface="Calibri Light"/>
                <a:cs typeface="Calibri Light"/>
              </a:rPr>
              <a:t>Data Analytics Bootcamp</a:t>
            </a:r>
            <a:br>
              <a:rPr lang="de-DE" sz="3600" dirty="0">
                <a:solidFill>
                  <a:srgbClr val="000000"/>
                </a:solidFill>
                <a:ea typeface="Calibri Light"/>
                <a:cs typeface="Calibri Light"/>
              </a:rPr>
            </a:br>
            <a:r>
              <a:rPr lang="de-DE" sz="3600" dirty="0">
                <a:solidFill>
                  <a:srgbClr val="000000"/>
                </a:solidFill>
                <a:ea typeface="Calibri Light"/>
                <a:cs typeface="Calibri Light"/>
              </a:rPr>
              <a:t>Project 1</a:t>
            </a:r>
            <a:br>
              <a:rPr lang="de-DE" sz="3600" dirty="0">
                <a:solidFill>
                  <a:srgbClr val="000000"/>
                </a:solidFill>
                <a:ea typeface="Calibri Light"/>
                <a:cs typeface="Calibri Light"/>
              </a:rPr>
            </a:br>
            <a:br>
              <a:rPr lang="de-DE" sz="3600" dirty="0">
                <a:solidFill>
                  <a:srgbClr val="000000"/>
                </a:solidFill>
                <a:ea typeface="Calibri Light"/>
                <a:cs typeface="Calibri Light"/>
              </a:rPr>
            </a:br>
            <a:r>
              <a:rPr lang="de-DE" sz="3600" dirty="0" err="1">
                <a:ea typeface="+mj-lt"/>
                <a:cs typeface="+mj-lt"/>
              </a:rPr>
              <a:t>Explanatory</a:t>
            </a:r>
            <a:r>
              <a:rPr lang="de-DE" sz="3600" dirty="0">
                <a:ea typeface="+mj-lt"/>
                <a:cs typeface="+mj-lt"/>
              </a:rPr>
              <a:t> </a:t>
            </a:r>
            <a:r>
              <a:rPr lang="de-DE" sz="3600" dirty="0" err="1">
                <a:ea typeface="+mj-lt"/>
                <a:cs typeface="+mj-lt"/>
              </a:rPr>
              <a:t>data</a:t>
            </a:r>
            <a:r>
              <a:rPr lang="de-DE" sz="3600" dirty="0">
                <a:ea typeface="+mj-lt"/>
                <a:cs typeface="+mj-lt"/>
              </a:rPr>
              <a:t> </a:t>
            </a:r>
            <a:r>
              <a:rPr lang="de-DE" sz="3600" dirty="0" err="1">
                <a:ea typeface="+mj-lt"/>
                <a:cs typeface="+mj-lt"/>
              </a:rPr>
              <a:t>analysis</a:t>
            </a:r>
            <a:r>
              <a:rPr lang="de-DE" sz="3600" dirty="0">
                <a:ea typeface="+mj-lt"/>
                <a:cs typeface="+mj-lt"/>
              </a:rPr>
              <a:t> </a:t>
            </a:r>
            <a:r>
              <a:rPr lang="de-DE" sz="3600" dirty="0" err="1">
                <a:ea typeface="+mj-lt"/>
                <a:cs typeface="+mj-lt"/>
              </a:rPr>
              <a:t>of</a:t>
            </a:r>
            <a:r>
              <a:rPr lang="de-DE" sz="3600" dirty="0">
                <a:ea typeface="+mj-lt"/>
                <a:cs typeface="+mj-lt"/>
              </a:rPr>
              <a:t> </a:t>
            </a:r>
            <a:r>
              <a:rPr lang="de-DE" sz="3600" dirty="0" err="1">
                <a:ea typeface="+mj-lt"/>
                <a:cs typeface="+mj-lt"/>
              </a:rPr>
              <a:t>life-expectancy</a:t>
            </a:r>
            <a:r>
              <a:rPr lang="de-DE" sz="3600" dirty="0">
                <a:ea typeface="+mj-lt"/>
                <a:cs typeface="+mj-lt"/>
              </a:rPr>
              <a:t> </a:t>
            </a:r>
            <a:r>
              <a:rPr lang="de-DE" sz="3600" dirty="0" err="1">
                <a:ea typeface="+mj-lt"/>
                <a:cs typeface="+mj-lt"/>
              </a:rPr>
              <a:t>based</a:t>
            </a:r>
            <a:r>
              <a:rPr lang="de-DE" sz="3600" dirty="0">
                <a:ea typeface="+mj-lt"/>
                <a:cs typeface="+mj-lt"/>
              </a:rPr>
              <a:t> on </a:t>
            </a:r>
            <a:r>
              <a:rPr lang="de-DE" sz="3600" dirty="0" err="1">
                <a:ea typeface="+mj-lt"/>
                <a:cs typeface="+mj-lt"/>
              </a:rPr>
              <a:t>health</a:t>
            </a:r>
            <a:r>
              <a:rPr lang="de-DE" sz="3600" dirty="0">
                <a:ea typeface="+mj-lt"/>
                <a:cs typeface="+mj-lt"/>
              </a:rPr>
              <a:t> and </a:t>
            </a:r>
            <a:r>
              <a:rPr lang="de-DE" sz="3600" dirty="0" err="1">
                <a:ea typeface="+mj-lt"/>
                <a:cs typeface="+mj-lt"/>
              </a:rPr>
              <a:t>development</a:t>
            </a:r>
            <a:r>
              <a:rPr lang="de-DE" sz="3600" dirty="0">
                <a:ea typeface="+mj-lt"/>
                <a:cs typeface="+mj-lt"/>
              </a:rPr>
              <a:t> </a:t>
            </a:r>
            <a:r>
              <a:rPr lang="de-DE" sz="3600" dirty="0" err="1">
                <a:ea typeface="+mj-lt"/>
                <a:cs typeface="+mj-lt"/>
              </a:rPr>
              <a:t>indicators</a:t>
            </a:r>
            <a:r>
              <a:rPr lang="de-DE" sz="3600" dirty="0">
                <a:ea typeface="+mj-lt"/>
                <a:cs typeface="+mj-lt"/>
              </a:rPr>
              <a:t> per </a:t>
            </a:r>
            <a:r>
              <a:rPr lang="de-DE" sz="3600" dirty="0" err="1">
                <a:ea typeface="+mj-lt"/>
                <a:cs typeface="+mj-lt"/>
              </a:rPr>
              <a:t>region</a:t>
            </a:r>
            <a:endParaRPr lang="de-DE" sz="3600" dirty="0" err="1">
              <a:solidFill>
                <a:srgbClr val="000000"/>
              </a:solidFill>
              <a:ea typeface="Calibri Light"/>
              <a:cs typeface="Calibri Light"/>
            </a:endParaRPr>
          </a:p>
          <a:p>
            <a:pPr algn="l"/>
            <a:endParaRPr lang="de-DE" sz="3600" dirty="0">
              <a:ea typeface="Calibri Light"/>
              <a:cs typeface="Calibri Ligh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l"/>
            <a:r>
              <a:rPr lang="de-DE" dirty="0">
                <a:solidFill>
                  <a:srgbClr val="000000"/>
                </a:solidFill>
                <a:ea typeface="Calibri"/>
                <a:cs typeface="Calibri"/>
              </a:rPr>
              <a:t>Group 1:</a:t>
            </a:r>
            <a:endParaRPr lang="de-DE">
              <a:solidFill>
                <a:srgbClr val="000000"/>
              </a:solidFill>
            </a:endParaRPr>
          </a:p>
          <a:p>
            <a:pPr algn="l"/>
            <a:r>
              <a:rPr lang="de-DE" dirty="0">
                <a:solidFill>
                  <a:srgbClr val="000000"/>
                </a:solidFill>
                <a:ea typeface="Calibri"/>
                <a:cs typeface="Calibri"/>
              </a:rPr>
              <a:t>Gwendoline </a:t>
            </a:r>
            <a:r>
              <a:rPr lang="de-DE" dirty="0" err="1">
                <a:solidFill>
                  <a:srgbClr val="000000"/>
                </a:solidFill>
                <a:ea typeface="Calibri"/>
                <a:cs typeface="Calibri"/>
              </a:rPr>
              <a:t>Grenu</a:t>
            </a:r>
            <a:endParaRPr lang="de-DE">
              <a:solidFill>
                <a:srgbClr val="000000"/>
              </a:solidFill>
              <a:ea typeface="Calibri"/>
              <a:cs typeface="Calibri"/>
            </a:endParaRPr>
          </a:p>
          <a:p>
            <a:pPr algn="l"/>
            <a:r>
              <a:rPr lang="de-DE" dirty="0">
                <a:solidFill>
                  <a:srgbClr val="000000"/>
                </a:solidFill>
                <a:ea typeface="Calibri"/>
                <a:cs typeface="Calibri"/>
              </a:rPr>
              <a:t>Peter Lehel</a:t>
            </a:r>
          </a:p>
          <a:p>
            <a:pPr algn="l"/>
            <a:r>
              <a:rPr lang="de-DE" dirty="0" err="1">
                <a:solidFill>
                  <a:srgbClr val="000000"/>
                </a:solidFill>
                <a:ea typeface="Calibri"/>
                <a:cs typeface="Calibri"/>
              </a:rPr>
              <a:t>Temitope</a:t>
            </a:r>
            <a:r>
              <a:rPr lang="de-DE" dirty="0">
                <a:solidFill>
                  <a:srgbClr val="000000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000000"/>
                </a:solidFill>
                <a:ea typeface="Calibri"/>
                <a:cs typeface="Calibri"/>
              </a:rPr>
              <a:t>Ajose-Adeogun</a:t>
            </a:r>
          </a:p>
          <a:p>
            <a:pPr algn="l"/>
            <a:r>
              <a:rPr lang="de-DE" dirty="0" err="1">
                <a:solidFill>
                  <a:srgbClr val="000000"/>
                </a:solidFill>
                <a:ea typeface="Calibri"/>
                <a:cs typeface="Calibri"/>
              </a:rPr>
              <a:t>Farheen</a:t>
            </a:r>
            <a:r>
              <a:rPr lang="de-DE" dirty="0">
                <a:solidFill>
                  <a:srgbClr val="000000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000000"/>
                </a:solidFill>
                <a:ea typeface="Calibri"/>
                <a:cs typeface="Calibri"/>
              </a:rPr>
              <a:t>Oomatia</a:t>
            </a:r>
            <a:endParaRPr lang="de-DE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BA6167-C098-C68C-61E4-41128177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Analytics Bootcamp - Group 1 Project 1 Presentation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10672C-B80A-5A5B-B7E7-68494F0F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28931-BB8F-AC52-1A14-CCD98DB73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Calibri Light"/>
                <a:cs typeface="Calibri Light"/>
              </a:rPr>
              <a:t>Table </a:t>
            </a:r>
            <a:r>
              <a:rPr lang="de-DE" dirty="0" err="1">
                <a:ea typeface="Calibri Light"/>
                <a:cs typeface="Calibri Light"/>
              </a:rPr>
              <a:t>of</a:t>
            </a:r>
            <a:r>
              <a:rPr lang="de-DE" dirty="0">
                <a:ea typeface="Calibri Light"/>
                <a:cs typeface="Calibri Light"/>
              </a:rPr>
              <a:t> Content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D26699-0E8D-5BD2-A1B5-D79CA8146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de-DE" dirty="0" err="1">
                <a:ea typeface="Calibri" panose="020F0502020204030204"/>
                <a:cs typeface="Calibri" panose="020F0502020204030204"/>
              </a:rPr>
              <a:t>Aim</a:t>
            </a:r>
            <a:r>
              <a:rPr lang="de-DE" dirty="0">
                <a:ea typeface="Calibri" panose="020F0502020204030204"/>
                <a:cs typeface="Calibri" panose="020F0502020204030204"/>
              </a:rPr>
              <a:t> </a:t>
            </a:r>
            <a:r>
              <a:rPr lang="de-DE" dirty="0" err="1">
                <a:ea typeface="Calibri" panose="020F0502020204030204"/>
                <a:cs typeface="Calibri" panose="020F0502020204030204"/>
              </a:rPr>
              <a:t>of</a:t>
            </a:r>
            <a:r>
              <a:rPr lang="de-DE" dirty="0">
                <a:ea typeface="Calibri" panose="020F0502020204030204"/>
                <a:cs typeface="Calibri" panose="020F0502020204030204"/>
              </a:rPr>
              <a:t> </a:t>
            </a:r>
            <a:r>
              <a:rPr lang="de-DE" dirty="0" err="1">
                <a:ea typeface="Calibri" panose="020F0502020204030204"/>
                <a:cs typeface="Calibri" panose="020F0502020204030204"/>
              </a:rPr>
              <a:t>the</a:t>
            </a:r>
            <a:r>
              <a:rPr lang="de-DE" dirty="0">
                <a:ea typeface="Calibri" panose="020F0502020204030204"/>
                <a:cs typeface="Calibri" panose="020F0502020204030204"/>
              </a:rPr>
              <a:t> </a:t>
            </a:r>
            <a:r>
              <a:rPr lang="de-DE" dirty="0" err="1">
                <a:ea typeface="Calibri" panose="020F0502020204030204"/>
                <a:cs typeface="Calibri" panose="020F0502020204030204"/>
              </a:rPr>
              <a:t>project</a:t>
            </a:r>
          </a:p>
          <a:p>
            <a:pPr marL="514350" indent="-514350">
              <a:buAutoNum type="arabicPeriod"/>
            </a:pPr>
            <a:r>
              <a:rPr lang="de-DE" dirty="0" err="1">
                <a:ea typeface="+mn-lt"/>
                <a:cs typeface="+mn-lt"/>
              </a:rPr>
              <a:t>Comparison</a:t>
            </a:r>
            <a:r>
              <a:rPr lang="de-DE" dirty="0">
                <a:ea typeface="+mn-lt"/>
                <a:cs typeface="+mn-lt"/>
              </a:rPr>
              <a:t> </a:t>
            </a:r>
            <a:r>
              <a:rPr lang="de-DE" dirty="0" err="1">
                <a:ea typeface="+mn-lt"/>
                <a:cs typeface="+mn-lt"/>
              </a:rPr>
              <a:t>of</a:t>
            </a:r>
            <a:r>
              <a:rPr lang="de-DE" dirty="0">
                <a:ea typeface="+mn-lt"/>
                <a:cs typeface="+mn-lt"/>
              </a:rPr>
              <a:t> GDP, </a:t>
            </a:r>
            <a:r>
              <a:rPr lang="de-DE" dirty="0" err="1">
                <a:ea typeface="+mn-lt"/>
                <a:cs typeface="+mn-lt"/>
              </a:rPr>
              <a:t>life</a:t>
            </a:r>
            <a:r>
              <a:rPr lang="de-DE" dirty="0">
                <a:ea typeface="+mn-lt"/>
                <a:cs typeface="+mn-lt"/>
              </a:rPr>
              <a:t> </a:t>
            </a:r>
            <a:r>
              <a:rPr lang="de-DE" dirty="0" err="1">
                <a:ea typeface="+mn-lt"/>
                <a:cs typeface="+mn-lt"/>
              </a:rPr>
              <a:t>expectancy</a:t>
            </a:r>
            <a:r>
              <a:rPr lang="de-DE" dirty="0">
                <a:ea typeface="+mn-lt"/>
                <a:cs typeface="+mn-lt"/>
              </a:rPr>
              <a:t> (</a:t>
            </a:r>
            <a:r>
              <a:rPr lang="de-DE" dirty="0" err="1">
                <a:ea typeface="+mn-lt"/>
                <a:cs typeface="+mn-lt"/>
              </a:rPr>
              <a:t>including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population</a:t>
            </a:r>
            <a:r>
              <a:rPr lang="de-DE" dirty="0">
                <a:ea typeface="+mn-lt"/>
                <a:cs typeface="+mn-lt"/>
              </a:rPr>
              <a:t>) &amp; adult </a:t>
            </a:r>
            <a:r>
              <a:rPr lang="de-DE" dirty="0" err="1">
                <a:ea typeface="+mn-lt"/>
                <a:cs typeface="+mn-lt"/>
              </a:rPr>
              <a:t>mortality</a:t>
            </a:r>
            <a:r>
              <a:rPr lang="de-DE" dirty="0">
                <a:ea typeface="+mn-lt"/>
                <a:cs typeface="+mn-lt"/>
              </a:rPr>
              <a:t>  </a:t>
            </a:r>
            <a:r>
              <a:rPr lang="de-DE" dirty="0" err="1">
                <a:ea typeface="+mn-lt"/>
                <a:cs typeface="+mn-lt"/>
              </a:rPr>
              <a:t>across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the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entire</a:t>
            </a:r>
            <a:r>
              <a:rPr lang="de-DE" dirty="0">
                <a:ea typeface="+mn-lt"/>
                <a:cs typeface="+mn-lt"/>
              </a:rPr>
              <a:t> </a:t>
            </a:r>
            <a:r>
              <a:rPr lang="de-DE" dirty="0" err="1">
                <a:ea typeface="+mn-lt"/>
                <a:cs typeface="+mn-lt"/>
              </a:rPr>
              <a:t>dataset</a:t>
            </a:r>
            <a:r>
              <a:rPr lang="de-DE" dirty="0">
                <a:ea typeface="+mn-lt"/>
                <a:cs typeface="+mn-lt"/>
              </a:rPr>
              <a:t> – </a:t>
            </a:r>
            <a:r>
              <a:rPr lang="de-DE" dirty="0" err="1">
                <a:ea typeface="+mn-lt"/>
                <a:cs typeface="+mn-lt"/>
              </a:rPr>
              <a:t>Temi</a:t>
            </a:r>
            <a:endParaRPr lang="de-DE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de-DE" dirty="0" err="1">
                <a:ea typeface="Calibri" panose="020F0502020204030204"/>
                <a:cs typeface="Calibri" panose="020F0502020204030204"/>
              </a:rPr>
              <a:t>Overview</a:t>
            </a:r>
            <a:r>
              <a:rPr lang="de-DE" dirty="0">
                <a:ea typeface="Calibri" panose="020F0502020204030204"/>
                <a:cs typeface="Calibri" panose="020F0502020204030204"/>
              </a:rPr>
              <a:t> </a:t>
            </a:r>
            <a:r>
              <a:rPr lang="de-DE" dirty="0" err="1">
                <a:ea typeface="Calibri" panose="020F0502020204030204"/>
                <a:cs typeface="Calibri" panose="020F0502020204030204"/>
              </a:rPr>
              <a:t>of</a:t>
            </a:r>
            <a:r>
              <a:rPr lang="de-DE" dirty="0">
                <a:ea typeface="Calibri" panose="020F0502020204030204"/>
                <a:cs typeface="Calibri" panose="020F0502020204030204"/>
              </a:rPr>
              <a:t> GDP </a:t>
            </a:r>
            <a:r>
              <a:rPr lang="de-DE" dirty="0" err="1">
                <a:ea typeface="Calibri" panose="020F0502020204030204"/>
                <a:cs typeface="Calibri" panose="020F0502020204030204"/>
              </a:rPr>
              <a:t>data</a:t>
            </a:r>
            <a:r>
              <a:rPr lang="de-DE" dirty="0">
                <a:ea typeface="Calibri" panose="020F0502020204030204"/>
                <a:cs typeface="Calibri" panose="020F0502020204030204"/>
              </a:rPr>
              <a:t> </a:t>
            </a:r>
            <a:r>
              <a:rPr lang="de-DE" dirty="0" err="1">
                <a:ea typeface="Calibri" panose="020F0502020204030204"/>
                <a:cs typeface="Calibri" panose="020F0502020204030204"/>
              </a:rPr>
              <a:t>for</a:t>
            </a:r>
            <a:r>
              <a:rPr lang="de-DE" dirty="0">
                <a:ea typeface="Calibri" panose="020F0502020204030204"/>
                <a:cs typeface="Calibri" panose="020F0502020204030204"/>
              </a:rPr>
              <a:t> Asia, Europe and </a:t>
            </a:r>
            <a:r>
              <a:rPr lang="de-DE" dirty="0" err="1">
                <a:ea typeface="Calibri" panose="020F0502020204030204"/>
                <a:cs typeface="Calibri" panose="020F0502020204030204"/>
              </a:rPr>
              <a:t>Africa</a:t>
            </a:r>
            <a:r>
              <a:rPr lang="de-DE" dirty="0">
                <a:ea typeface="Calibri" panose="020F0502020204030204"/>
                <a:cs typeface="Calibri" panose="020F0502020204030204"/>
              </a:rPr>
              <a:t> – Peter</a:t>
            </a:r>
          </a:p>
          <a:p>
            <a:pPr marL="514350" indent="-514350">
              <a:buAutoNum type="arabicPeriod"/>
            </a:pPr>
            <a:r>
              <a:rPr lang="de-DE" dirty="0">
                <a:ea typeface="Calibri" panose="020F0502020204030204"/>
                <a:cs typeface="Calibri" panose="020F0502020204030204"/>
              </a:rPr>
              <a:t>Data on </a:t>
            </a:r>
            <a:r>
              <a:rPr lang="de-DE" dirty="0" err="1">
                <a:ea typeface="Calibri" panose="020F0502020204030204"/>
                <a:cs typeface="Calibri" panose="020F0502020204030204"/>
              </a:rPr>
              <a:t>diseases</a:t>
            </a:r>
            <a:r>
              <a:rPr lang="de-DE" dirty="0">
                <a:ea typeface="Calibri" panose="020F0502020204030204"/>
                <a:cs typeface="Calibri" panose="020F0502020204030204"/>
              </a:rPr>
              <a:t> </a:t>
            </a:r>
            <a:r>
              <a:rPr lang="de-DE" dirty="0" err="1">
                <a:ea typeface="Calibri" panose="020F0502020204030204"/>
                <a:cs typeface="Calibri" panose="020F0502020204030204"/>
              </a:rPr>
              <a:t>analysed</a:t>
            </a:r>
            <a:r>
              <a:rPr lang="de-DE" dirty="0">
                <a:ea typeface="Calibri" panose="020F0502020204030204"/>
                <a:cs typeface="Calibri" panose="020F0502020204030204"/>
              </a:rPr>
              <a:t> </a:t>
            </a:r>
            <a:r>
              <a:rPr lang="de-DE" dirty="0" err="1">
                <a:ea typeface="Calibri" panose="020F0502020204030204"/>
                <a:cs typeface="Calibri" panose="020F0502020204030204"/>
              </a:rPr>
              <a:t>for</a:t>
            </a:r>
            <a:r>
              <a:rPr lang="de-DE" dirty="0">
                <a:ea typeface="Calibri" panose="020F0502020204030204"/>
                <a:cs typeface="Calibri" panose="020F0502020204030204"/>
              </a:rPr>
              <a:t> Asia</a:t>
            </a:r>
            <a:r>
              <a:rPr lang="de-DE" dirty="0">
                <a:ea typeface="+mn-lt"/>
                <a:cs typeface="+mn-lt"/>
              </a:rPr>
              <a:t> &amp; </a:t>
            </a:r>
            <a:r>
              <a:rPr lang="de-DE" dirty="0" err="1">
                <a:ea typeface="+mn-lt"/>
                <a:cs typeface="+mn-lt"/>
              </a:rPr>
              <a:t>Africa</a:t>
            </a:r>
            <a:r>
              <a:rPr lang="de-DE" dirty="0">
                <a:ea typeface="Calibri" panose="020F0502020204030204"/>
                <a:cs typeface="Calibri" panose="020F0502020204030204"/>
              </a:rPr>
              <a:t>– Gwen</a:t>
            </a:r>
          </a:p>
          <a:p>
            <a:pPr marL="514350" indent="-514350">
              <a:buAutoNum type="arabicPeriod"/>
            </a:pPr>
            <a:r>
              <a:rPr lang="de-DE" dirty="0">
                <a:ea typeface="Calibri" panose="020F0502020204030204"/>
                <a:cs typeface="Calibri" panose="020F0502020204030204"/>
              </a:rPr>
              <a:t>Life </a:t>
            </a:r>
            <a:r>
              <a:rPr lang="de-DE" dirty="0" err="1">
                <a:ea typeface="Calibri" panose="020F0502020204030204"/>
                <a:cs typeface="Calibri" panose="020F0502020204030204"/>
              </a:rPr>
              <a:t>expectancy</a:t>
            </a:r>
            <a:r>
              <a:rPr lang="de-DE" dirty="0">
                <a:ea typeface="Calibri" panose="020F0502020204030204"/>
                <a:cs typeface="Calibri" panose="020F0502020204030204"/>
              </a:rPr>
              <a:t> in </a:t>
            </a:r>
            <a:r>
              <a:rPr lang="de-DE" dirty="0" err="1">
                <a:ea typeface="Calibri" panose="020F0502020204030204"/>
                <a:cs typeface="Calibri" panose="020F0502020204030204"/>
              </a:rPr>
              <a:t>the</a:t>
            </a:r>
            <a:r>
              <a:rPr lang="de-DE" dirty="0">
                <a:ea typeface="Calibri" panose="020F0502020204030204"/>
                <a:cs typeface="Calibri" panose="020F0502020204030204"/>
              </a:rPr>
              <a:t> American </a:t>
            </a:r>
            <a:r>
              <a:rPr lang="de-DE" dirty="0" err="1">
                <a:ea typeface="Calibri" panose="020F0502020204030204"/>
                <a:cs typeface="Calibri" panose="020F0502020204030204"/>
              </a:rPr>
              <a:t>regions</a:t>
            </a:r>
            <a:r>
              <a:rPr lang="de-DE" dirty="0">
                <a:ea typeface="Calibri" panose="020F0502020204030204"/>
                <a:cs typeface="Calibri" panose="020F0502020204030204"/>
              </a:rPr>
              <a:t> – </a:t>
            </a:r>
            <a:r>
              <a:rPr lang="de-DE" dirty="0" err="1">
                <a:ea typeface="Calibri" panose="020F0502020204030204"/>
                <a:cs typeface="Calibri" panose="020F0502020204030204"/>
              </a:rPr>
              <a:t>Farheen</a:t>
            </a:r>
          </a:p>
          <a:p>
            <a:pPr marL="514350" indent="-514350">
              <a:buAutoNum type="arabicPeriod"/>
            </a:pPr>
            <a:r>
              <a:rPr lang="de-DE" dirty="0" err="1">
                <a:ea typeface="Calibri" panose="020F0502020204030204"/>
                <a:cs typeface="Calibri" panose="020F0502020204030204"/>
              </a:rPr>
              <a:t>Limitations</a:t>
            </a:r>
            <a:r>
              <a:rPr lang="de-DE" dirty="0">
                <a:ea typeface="Calibri" panose="020F0502020204030204"/>
                <a:cs typeface="Calibri" panose="020F0502020204030204"/>
              </a:rPr>
              <a:t> and </a:t>
            </a:r>
            <a:r>
              <a:rPr lang="de-DE" dirty="0" err="1">
                <a:ea typeface="Calibri" panose="020F0502020204030204"/>
                <a:cs typeface="Calibri" panose="020F0502020204030204"/>
              </a:rPr>
              <a:t>Conclusion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DADFCE-E8A3-71F3-56E1-D057B672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D1CD94-90A0-9063-FA79-485B010E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Analytics Bootcamp - Group 1 Project 1 Presentation</a:t>
            </a:r>
          </a:p>
        </p:txBody>
      </p:sp>
    </p:spTree>
    <p:extLst>
      <p:ext uri="{BB962C8B-B14F-4D97-AF65-F5344CB8AC3E}">
        <p14:creationId xmlns:p14="http://schemas.microsoft.com/office/powerpoint/2010/main" val="359020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7DA9D-A554-B9C0-D931-43ADEA17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ea typeface="Calibri Light"/>
                <a:cs typeface="Calibri Light"/>
              </a:rPr>
              <a:t>Aim</a:t>
            </a:r>
            <a:r>
              <a:rPr lang="de-DE" dirty="0">
                <a:ea typeface="Calibri Light"/>
                <a:cs typeface="Calibri Light"/>
              </a:rPr>
              <a:t> </a:t>
            </a:r>
            <a:r>
              <a:rPr lang="de-DE" dirty="0" err="1">
                <a:ea typeface="Calibri Light"/>
                <a:cs typeface="Calibri Light"/>
              </a:rPr>
              <a:t>of</a:t>
            </a:r>
            <a:r>
              <a:rPr lang="de-DE" dirty="0">
                <a:ea typeface="Calibri Light"/>
                <a:cs typeface="Calibri Light"/>
              </a:rPr>
              <a:t> </a:t>
            </a:r>
            <a:r>
              <a:rPr lang="de-DE" dirty="0" err="1">
                <a:ea typeface="Calibri Light"/>
                <a:cs typeface="Calibri Light"/>
              </a:rPr>
              <a:t>the</a:t>
            </a:r>
            <a:r>
              <a:rPr lang="de-DE" dirty="0">
                <a:ea typeface="Calibri Light"/>
                <a:cs typeface="Calibri Light"/>
              </a:rPr>
              <a:t> </a:t>
            </a:r>
            <a:r>
              <a:rPr lang="de-DE" dirty="0" err="1">
                <a:ea typeface="Calibri Light"/>
                <a:cs typeface="Calibri Light"/>
              </a:rPr>
              <a:t>project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6DCE1E-BBF2-C9E9-82C4-4D736517D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Calibri"/>
                <a:cs typeface="Calibri"/>
              </a:rPr>
              <a:t>Dataset </a:t>
            </a:r>
            <a:r>
              <a:rPr lang="de-DE" dirty="0" err="1">
                <a:ea typeface="Calibri"/>
                <a:cs typeface="Calibri"/>
              </a:rPr>
              <a:t>overview</a:t>
            </a:r>
            <a:r>
              <a:rPr lang="de-DE" dirty="0">
                <a:ea typeface="Calibri"/>
                <a:cs typeface="Calibri"/>
              </a:rPr>
              <a:t> – </a:t>
            </a:r>
            <a:r>
              <a:rPr lang="de-DE" dirty="0" err="1">
                <a:ea typeface="Calibri"/>
                <a:cs typeface="Calibri"/>
              </a:rPr>
              <a:t>which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indicators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are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we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looking</a:t>
            </a:r>
            <a:r>
              <a:rPr lang="de-DE" dirty="0">
                <a:ea typeface="Calibri"/>
                <a:cs typeface="Calibri"/>
              </a:rPr>
              <a:t> at</a:t>
            </a:r>
          </a:p>
          <a:p>
            <a:r>
              <a:rPr lang="de-DE" dirty="0" err="1">
                <a:ea typeface="Calibri"/>
                <a:cs typeface="Calibri"/>
              </a:rPr>
              <a:t>Overview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of</a:t>
            </a:r>
            <a:r>
              <a:rPr lang="de-DE" dirty="0">
                <a:ea typeface="Calibri"/>
                <a:cs typeface="Calibri"/>
              </a:rPr>
              <a:t> </a:t>
            </a:r>
            <a:r>
              <a:rPr lang="de-DE" dirty="0" err="1">
                <a:ea typeface="Calibri"/>
                <a:cs typeface="Calibri"/>
              </a:rPr>
              <a:t>life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expectancy</a:t>
            </a:r>
            <a:r>
              <a:rPr lang="de-DE" dirty="0">
                <a:ea typeface="Calibri"/>
                <a:cs typeface="Calibri"/>
              </a:rPr>
              <a:t> </a:t>
            </a:r>
            <a:r>
              <a:rPr lang="de-DE" dirty="0" err="1">
                <a:ea typeface="Calibri"/>
                <a:cs typeface="Calibri"/>
              </a:rPr>
              <a:t>change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over</a:t>
            </a:r>
            <a:r>
              <a:rPr lang="de-DE" dirty="0">
                <a:ea typeface="Calibri"/>
                <a:cs typeface="Calibri"/>
              </a:rPr>
              <a:t> a </a:t>
            </a:r>
            <a:r>
              <a:rPr lang="de-DE" dirty="0" err="1">
                <a:ea typeface="Calibri"/>
                <a:cs typeface="Calibri"/>
              </a:rPr>
              <a:t>decade</a:t>
            </a:r>
            <a:r>
              <a:rPr lang="de-DE" dirty="0">
                <a:ea typeface="Calibri"/>
                <a:cs typeface="Calibri"/>
              </a:rPr>
              <a:t> </a:t>
            </a:r>
            <a:endParaRPr lang="de-DE"/>
          </a:p>
          <a:p>
            <a:r>
              <a:rPr lang="de-DE" dirty="0" err="1">
                <a:ea typeface="Calibri"/>
                <a:cs typeface="Calibri"/>
              </a:rPr>
              <a:t>Correlation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of</a:t>
            </a:r>
            <a:r>
              <a:rPr lang="de-DE" dirty="0">
                <a:ea typeface="Calibri"/>
                <a:cs typeface="Calibri"/>
              </a:rPr>
              <a:t> GDP, </a:t>
            </a:r>
            <a:r>
              <a:rPr lang="de-DE" dirty="0" err="1">
                <a:ea typeface="Calibri"/>
                <a:cs typeface="Calibri"/>
              </a:rPr>
              <a:t>life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expectancy</a:t>
            </a:r>
            <a:r>
              <a:rPr lang="de-DE" dirty="0">
                <a:ea typeface="Calibri"/>
                <a:cs typeface="Calibri"/>
              </a:rPr>
              <a:t> and </a:t>
            </a:r>
            <a:r>
              <a:rPr lang="de-DE" dirty="0" err="1">
                <a:ea typeface="Calibri"/>
                <a:cs typeface="Calibri"/>
              </a:rPr>
              <a:t>health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factors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for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selected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regions</a:t>
            </a:r>
            <a:endParaRPr lang="de-DE" dirty="0">
              <a:ea typeface="Calibri"/>
              <a:cs typeface="Calibri"/>
            </a:endParaRPr>
          </a:p>
          <a:p>
            <a:r>
              <a:rPr lang="de-DE" dirty="0">
                <a:ea typeface="Calibri"/>
                <a:cs typeface="Calibri"/>
              </a:rPr>
              <a:t>Life </a:t>
            </a:r>
            <a:r>
              <a:rPr lang="de-DE" dirty="0" err="1">
                <a:ea typeface="Calibri"/>
                <a:cs typeface="Calibri"/>
              </a:rPr>
              <a:t>expectancy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comparisons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within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each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continent</a:t>
            </a:r>
            <a:endParaRPr lang="de-DE" dirty="0">
              <a:ea typeface="Calibri"/>
              <a:cs typeface="Calibri"/>
            </a:endParaRPr>
          </a:p>
          <a:p>
            <a:endParaRPr lang="de-DE" dirty="0">
              <a:ea typeface="Calibri"/>
              <a:cs typeface="Calibri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989692-BD4F-01FD-AA27-21819B6A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F517D6-2D2B-2D09-C513-063D32CB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Analytics Bootcamp - Group 1 Project 1 Presentation</a:t>
            </a:r>
          </a:p>
        </p:txBody>
      </p:sp>
    </p:spTree>
    <p:extLst>
      <p:ext uri="{BB962C8B-B14F-4D97-AF65-F5344CB8AC3E}">
        <p14:creationId xmlns:p14="http://schemas.microsoft.com/office/powerpoint/2010/main" val="53476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EB037-FE88-CCD0-1D92-D39909EF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de-DE" dirty="0">
              <a:ea typeface="Calibri Light"/>
              <a:cs typeface="Calibri Ligh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06FB1C-E9DA-63EB-2CB8-827DE1F5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49DD8F-DD5B-44F5-715C-11C8D111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Analytics Bootcamp - Group 1 Project 1 Presentation</a:t>
            </a:r>
          </a:p>
        </p:txBody>
      </p:sp>
      <p:pic>
        <p:nvPicPr>
          <p:cNvPr id="6" name="Grafik 5" descr="Ein Bild, das Text, Screenshot, Rechteck, Schrift enthält.&#10;&#10;Beschreibung automatisch generiert.">
            <a:extLst>
              <a:ext uri="{FF2B5EF4-FFF2-40B4-BE49-F238E27FC236}">
                <a16:creationId xmlns:a16="http://schemas.microsoft.com/office/drawing/2014/main" id="{F0DDACA0-4FF3-AA59-E85C-62C3D87BE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475" y="2744374"/>
            <a:ext cx="4712897" cy="3382080"/>
          </a:xfrm>
          <a:prstGeom prst="rect">
            <a:avLst/>
          </a:prstGeom>
        </p:spPr>
      </p:pic>
      <p:pic>
        <p:nvPicPr>
          <p:cNvPr id="7" name="Grafik 6" descr="Ein Bild, das Text, Screenshot, Diagramm, Schrift enthält.&#10;&#10;Beschreibung automatisch generiert.">
            <a:extLst>
              <a:ext uri="{FF2B5EF4-FFF2-40B4-BE49-F238E27FC236}">
                <a16:creationId xmlns:a16="http://schemas.microsoft.com/office/drawing/2014/main" id="{8CB5A485-04A2-D865-603C-5FED6913F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40" y="2749380"/>
            <a:ext cx="4712897" cy="350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4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847B3-032F-9805-4FB1-4604F405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ea typeface="Calibri Light"/>
                <a:cs typeface="Calibri Light"/>
              </a:rPr>
              <a:t>Peter's</a:t>
            </a:r>
            <a:r>
              <a:rPr lang="de-DE" dirty="0">
                <a:ea typeface="Calibri Light"/>
                <a:cs typeface="Calibri Light"/>
              </a:rPr>
              <a:t> </a:t>
            </a:r>
            <a:r>
              <a:rPr lang="de-DE" dirty="0" err="1">
                <a:ea typeface="Calibri Light"/>
                <a:cs typeface="Calibri Light"/>
              </a:rPr>
              <a:t>part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10D96C-4406-B442-B32D-C35231F26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F99343-BA7C-57AC-F3F0-FFF27D86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30A3D8-1155-B226-8531-C94CFC21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Analytics Bootcamp - Group 1 Project 1 Presentation</a:t>
            </a:r>
          </a:p>
        </p:txBody>
      </p:sp>
    </p:spTree>
    <p:extLst>
      <p:ext uri="{BB962C8B-B14F-4D97-AF65-F5344CB8AC3E}">
        <p14:creationId xmlns:p14="http://schemas.microsoft.com/office/powerpoint/2010/main" val="665316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5F4AFD77-FB94-636B-D389-04325FF60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9699" y="3335248"/>
            <a:ext cx="6133507" cy="3014244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4E2F65-14F0-400B-7CA1-15430839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6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0675D0-F292-D0EE-BCCF-CC1D1C43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Analytics Bootcamp - Group 1 Project 1 Presentation</a:t>
            </a:r>
          </a:p>
        </p:txBody>
      </p:sp>
      <p:pic>
        <p:nvPicPr>
          <p:cNvPr id="7" name="Grafik 6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489CFEED-F349-3FE2-34E7-E2CA38AB8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326" y="196604"/>
            <a:ext cx="6193764" cy="3028604"/>
          </a:xfrm>
          <a:prstGeom prst="rect">
            <a:avLst/>
          </a:prstGeom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714512BC-BF21-617E-9ADC-31DE28F4B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38" y="264483"/>
            <a:ext cx="5382883" cy="57106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 dirty="0" err="1">
                <a:ea typeface="Calibri Light"/>
                <a:cs typeface="Calibri Light"/>
              </a:rPr>
              <a:t>Comparison</a:t>
            </a:r>
            <a:r>
              <a:rPr lang="de-DE" sz="2000" dirty="0">
                <a:ea typeface="Calibri Light"/>
                <a:cs typeface="Calibri Light"/>
              </a:rPr>
              <a:t> </a:t>
            </a:r>
            <a:r>
              <a:rPr lang="de-DE" sz="2000" dirty="0" err="1">
                <a:ea typeface="Calibri Light"/>
                <a:cs typeface="Calibri Light"/>
              </a:rPr>
              <a:t>of</a:t>
            </a:r>
            <a:r>
              <a:rPr lang="de-DE" sz="2000" dirty="0">
                <a:ea typeface="Calibri Light"/>
                <a:cs typeface="Calibri Light"/>
              </a:rPr>
              <a:t> </a:t>
            </a:r>
            <a:r>
              <a:rPr lang="de-DE" sz="2000" dirty="0" err="1">
                <a:ea typeface="Calibri Light"/>
                <a:cs typeface="Calibri Light"/>
              </a:rPr>
              <a:t>vaccination</a:t>
            </a:r>
            <a:r>
              <a:rPr lang="de-DE" sz="2000" dirty="0">
                <a:ea typeface="Calibri Light"/>
                <a:cs typeface="Calibri Light"/>
              </a:rPr>
              <a:t> </a:t>
            </a:r>
            <a:r>
              <a:rPr lang="de-DE" sz="2000" dirty="0" err="1">
                <a:ea typeface="Calibri Light"/>
                <a:cs typeface="Calibri Light"/>
              </a:rPr>
              <a:t>coverage</a:t>
            </a:r>
            <a:r>
              <a:rPr lang="de-DE" sz="2000" dirty="0">
                <a:ea typeface="Calibri Light"/>
                <a:cs typeface="Calibri Light"/>
              </a:rPr>
              <a:t> </a:t>
            </a:r>
            <a:r>
              <a:rPr lang="de-DE" sz="2000" dirty="0" err="1">
                <a:ea typeface="Calibri Light"/>
                <a:cs typeface="Calibri Light"/>
              </a:rPr>
              <a:t>for</a:t>
            </a:r>
            <a:r>
              <a:rPr lang="de-DE" sz="2000" dirty="0">
                <a:ea typeface="Calibri Light"/>
                <a:cs typeface="Calibri Light"/>
              </a:rPr>
              <a:t> Hepatitis B, Polio and </a:t>
            </a:r>
            <a:r>
              <a:rPr lang="de-DE" sz="2000" dirty="0" err="1">
                <a:ea typeface="Calibri Light"/>
                <a:cs typeface="Calibri Light"/>
              </a:rPr>
              <a:t>Diphtheria</a:t>
            </a:r>
            <a:r>
              <a:rPr lang="de-DE" sz="2000" dirty="0">
                <a:ea typeface="Calibri Light"/>
                <a:cs typeface="Calibri Light"/>
              </a:rPr>
              <a:t> </a:t>
            </a:r>
            <a:r>
              <a:rPr lang="de-DE" sz="2000" dirty="0" err="1">
                <a:ea typeface="Calibri Light"/>
                <a:cs typeface="Calibri Light"/>
              </a:rPr>
              <a:t>for</a:t>
            </a:r>
            <a:r>
              <a:rPr lang="de-DE" sz="2000" dirty="0">
                <a:ea typeface="Calibri Light"/>
                <a:cs typeface="Calibri Light"/>
              </a:rPr>
              <a:t> Asia and </a:t>
            </a:r>
            <a:r>
              <a:rPr lang="de-DE" sz="2000" dirty="0" err="1">
                <a:ea typeface="Calibri Light"/>
                <a:cs typeface="Calibri Light"/>
              </a:rPr>
              <a:t>Africa</a:t>
            </a:r>
            <a:br>
              <a:rPr lang="de-DE" sz="2000" dirty="0">
                <a:ea typeface="Calibri Light"/>
                <a:cs typeface="Calibri Light"/>
              </a:rPr>
            </a:br>
            <a:br>
              <a:rPr lang="de-DE" sz="2000" dirty="0">
                <a:ea typeface="Calibri Light"/>
                <a:cs typeface="Calibri Light"/>
              </a:rPr>
            </a:br>
            <a:br>
              <a:rPr lang="de-DE" sz="2000" dirty="0">
                <a:ea typeface="Calibri Light"/>
                <a:cs typeface="Calibri Light"/>
              </a:rPr>
            </a:br>
            <a:endParaRPr lang="de-DE" sz="2000" dirty="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45608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8A31FB-48E2-B331-CCCC-C2399D999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FD0C67-6A75-39BB-4314-7AB6176A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Analytics Bootcamp - Group 1 Project 1 Presentation</a:t>
            </a:r>
          </a:p>
        </p:txBody>
      </p:sp>
      <p:pic>
        <p:nvPicPr>
          <p:cNvPr id="6" name="Grafik 5" descr="Ein Bild, das Text, Diagramm, Screenshot, Design enthält.&#10;&#10;Beschreibung automatisch generiert.">
            <a:extLst>
              <a:ext uri="{FF2B5EF4-FFF2-40B4-BE49-F238E27FC236}">
                <a16:creationId xmlns:a16="http://schemas.microsoft.com/office/drawing/2014/main" id="{83238316-59C1-EEB4-D327-89AF73375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437" y="133257"/>
            <a:ext cx="4770407" cy="2896503"/>
          </a:xfrm>
          <a:prstGeom prst="rect">
            <a:avLst/>
          </a:prstGeom>
        </p:spPr>
      </p:pic>
      <p:pic>
        <p:nvPicPr>
          <p:cNvPr id="8" name="Grafik 7" descr="Ein Bild, das Text, Reihe, Diagramm, Screenshot enthält.&#10;&#10;Beschreibung automatisch generiert.">
            <a:extLst>
              <a:ext uri="{FF2B5EF4-FFF2-40B4-BE49-F238E27FC236}">
                <a16:creationId xmlns:a16="http://schemas.microsoft.com/office/drawing/2014/main" id="{F92AFEA8-0861-0F33-6FE4-E0E9C914D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947" y="3151886"/>
            <a:ext cx="4712897" cy="2811473"/>
          </a:xfrm>
          <a:prstGeom prst="rect">
            <a:avLst/>
          </a:prstGeom>
        </p:spPr>
      </p:pic>
      <p:sp>
        <p:nvSpPr>
          <p:cNvPr id="10" name="Titel 9">
            <a:extLst>
              <a:ext uri="{FF2B5EF4-FFF2-40B4-BE49-F238E27FC236}">
                <a16:creationId xmlns:a16="http://schemas.microsoft.com/office/drawing/2014/main" id="{E72160FB-95CA-998E-AB59-5717173D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61826" cy="261952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de-DE" sz="2000" dirty="0">
                <a:latin typeface="Calibri"/>
                <a:ea typeface="Calibri Light"/>
                <a:cs typeface="Calibri Light"/>
              </a:rPr>
              <a:t>Life </a:t>
            </a:r>
            <a:r>
              <a:rPr lang="de-DE" sz="2000" err="1">
                <a:latin typeface="Calibri"/>
                <a:ea typeface="Calibri Light"/>
                <a:cs typeface="Calibri Light"/>
              </a:rPr>
              <a:t>expectancy</a:t>
            </a:r>
            <a:r>
              <a:rPr lang="de-DE" sz="2000" dirty="0">
                <a:latin typeface="Calibri"/>
                <a:ea typeface="Calibri Light"/>
                <a:cs typeface="Calibri Light"/>
              </a:rPr>
              <a:t> </a:t>
            </a:r>
            <a:r>
              <a:rPr lang="de-DE" sz="2000" err="1">
                <a:latin typeface="Calibri"/>
                <a:ea typeface="Calibri Light"/>
                <a:cs typeface="Calibri Light"/>
              </a:rPr>
              <a:t>overview</a:t>
            </a:r>
            <a:r>
              <a:rPr lang="de-DE" sz="2000" dirty="0">
                <a:latin typeface="Calibri"/>
                <a:ea typeface="Calibri Light"/>
                <a:cs typeface="Calibri Light"/>
              </a:rPr>
              <a:t> </a:t>
            </a:r>
            <a:r>
              <a:rPr lang="de-DE" sz="2000" err="1">
                <a:latin typeface="Calibri"/>
                <a:ea typeface="Calibri Light"/>
                <a:cs typeface="Calibri Light"/>
              </a:rPr>
              <a:t>across</a:t>
            </a:r>
            <a:r>
              <a:rPr lang="de-DE" sz="2000" dirty="0">
                <a:latin typeface="Calibri"/>
                <a:ea typeface="Calibri Light"/>
                <a:cs typeface="Calibri Light"/>
              </a:rPr>
              <a:t> </a:t>
            </a:r>
            <a:r>
              <a:rPr lang="de-DE" sz="2000" err="1">
                <a:latin typeface="Calibri"/>
                <a:ea typeface="Calibri Light"/>
                <a:cs typeface="Calibri Light"/>
              </a:rPr>
              <a:t>the</a:t>
            </a:r>
            <a:r>
              <a:rPr lang="de-DE" sz="2000" dirty="0">
                <a:latin typeface="Calibri"/>
                <a:ea typeface="Calibri Light"/>
                <a:cs typeface="Calibri Light"/>
              </a:rPr>
              <a:t> Caribbean, North, Central and South </a:t>
            </a:r>
            <a:r>
              <a:rPr lang="de-DE" sz="2000" err="1">
                <a:latin typeface="Calibri"/>
                <a:ea typeface="Calibri Light"/>
                <a:cs typeface="Calibri Light"/>
              </a:rPr>
              <a:t>America</a:t>
            </a:r>
            <a:br>
              <a:rPr lang="de-DE" sz="2000" dirty="0">
                <a:ea typeface="Calibri Light"/>
                <a:cs typeface="Calibri Light"/>
              </a:rPr>
            </a:br>
            <a:br>
              <a:rPr lang="de-DE" sz="2000" dirty="0">
                <a:ea typeface="Calibri Light"/>
                <a:cs typeface="Calibri Light"/>
              </a:rPr>
            </a:br>
            <a:r>
              <a:rPr lang="de-DE" sz="2000" dirty="0">
                <a:ea typeface="Calibri Light"/>
                <a:cs typeface="Calibri Light"/>
              </a:rPr>
              <a:t>1. Life </a:t>
            </a:r>
            <a:r>
              <a:rPr lang="de-DE" sz="2000" err="1">
                <a:ea typeface="Calibri Light"/>
                <a:cs typeface="Calibri Light"/>
              </a:rPr>
              <a:t>expectancy</a:t>
            </a:r>
            <a:r>
              <a:rPr lang="de-DE" sz="2000" dirty="0">
                <a:ea typeface="Calibri Light"/>
                <a:cs typeface="Calibri Light"/>
              </a:rPr>
              <a:t> </a:t>
            </a:r>
            <a:r>
              <a:rPr lang="de-DE" sz="2000" err="1">
                <a:ea typeface="Calibri Light"/>
                <a:cs typeface="Calibri Light"/>
              </a:rPr>
              <a:t>is</a:t>
            </a:r>
            <a:r>
              <a:rPr lang="de-DE" sz="2000" dirty="0">
                <a:ea typeface="Calibri Light"/>
                <a:cs typeface="Calibri Light"/>
              </a:rPr>
              <a:t> </a:t>
            </a:r>
            <a:r>
              <a:rPr lang="de-DE" sz="2000" err="1">
                <a:ea typeface="Calibri Light"/>
                <a:cs typeface="Calibri Light"/>
              </a:rPr>
              <a:t>around</a:t>
            </a:r>
            <a:r>
              <a:rPr lang="de-DE" sz="2000" dirty="0">
                <a:ea typeface="Calibri Light"/>
                <a:cs typeface="Calibri Light"/>
              </a:rPr>
              <a:t> </a:t>
            </a:r>
            <a:r>
              <a:rPr lang="de-DE" sz="2000" err="1">
                <a:ea typeface="Calibri Light"/>
                <a:cs typeface="Calibri Light"/>
              </a:rPr>
              <a:t>mostly</a:t>
            </a:r>
            <a:r>
              <a:rPr lang="de-DE" sz="2000" dirty="0">
                <a:ea typeface="Calibri Light"/>
                <a:cs typeface="Calibri Light"/>
              </a:rPr>
              <a:t> at </a:t>
            </a:r>
            <a:r>
              <a:rPr lang="de-DE" sz="2000" err="1">
                <a:ea typeface="Calibri Light"/>
                <a:cs typeface="Calibri Light"/>
              </a:rPr>
              <a:t>around</a:t>
            </a:r>
            <a:r>
              <a:rPr lang="de-DE" sz="2000" dirty="0">
                <a:ea typeface="Calibri Light"/>
                <a:cs typeface="Calibri Light"/>
              </a:rPr>
              <a:t> 71-76 </a:t>
            </a:r>
            <a:r>
              <a:rPr lang="de-DE" sz="2000" err="1">
                <a:ea typeface="Calibri Light"/>
                <a:cs typeface="Calibri Light"/>
              </a:rPr>
              <a:t>years</a:t>
            </a:r>
            <a:br>
              <a:rPr lang="de-DE" sz="2000" dirty="0">
                <a:ea typeface="Calibri Light"/>
                <a:cs typeface="Calibri Light"/>
              </a:rPr>
            </a:br>
            <a:br>
              <a:rPr lang="de-DE" sz="2000" dirty="0">
                <a:ea typeface="Calibri Light"/>
                <a:cs typeface="Calibri Light"/>
              </a:rPr>
            </a:br>
            <a:r>
              <a:rPr lang="de-DE" sz="2000" dirty="0">
                <a:ea typeface="Calibri Light"/>
                <a:cs typeface="Calibri Light"/>
              </a:rPr>
              <a:t>2. As a </a:t>
            </a:r>
            <a:r>
              <a:rPr lang="de-DE" sz="2000" err="1">
                <a:ea typeface="Calibri Light"/>
                <a:cs typeface="Calibri Light"/>
              </a:rPr>
              <a:t>general</a:t>
            </a:r>
            <a:r>
              <a:rPr lang="de-DE" sz="2000" dirty="0">
                <a:ea typeface="Calibri Light"/>
                <a:cs typeface="Calibri Light"/>
              </a:rPr>
              <a:t> </a:t>
            </a:r>
            <a:r>
              <a:rPr lang="de-DE" sz="2000" err="1">
                <a:ea typeface="Calibri Light"/>
                <a:cs typeface="Calibri Light"/>
              </a:rPr>
              <a:t>trend</a:t>
            </a:r>
            <a:r>
              <a:rPr lang="de-DE" sz="2000" dirty="0">
                <a:ea typeface="Calibri Light"/>
                <a:cs typeface="Calibri Light"/>
              </a:rPr>
              <a:t>, </a:t>
            </a:r>
            <a:r>
              <a:rPr lang="de-DE" sz="2000" err="1">
                <a:ea typeface="Calibri Light"/>
                <a:cs typeface="Calibri Light"/>
              </a:rPr>
              <a:t>across</a:t>
            </a:r>
            <a:r>
              <a:rPr lang="de-DE" sz="2000" dirty="0">
                <a:ea typeface="Calibri Light"/>
                <a:cs typeface="Calibri Light"/>
              </a:rPr>
              <a:t> all countries in </a:t>
            </a:r>
            <a:r>
              <a:rPr lang="de-DE" sz="2000" err="1">
                <a:ea typeface="Calibri Light"/>
                <a:cs typeface="Calibri Light"/>
              </a:rPr>
              <a:t>the</a:t>
            </a:r>
            <a:r>
              <a:rPr lang="de-DE" sz="2000" dirty="0">
                <a:ea typeface="Calibri Light"/>
                <a:cs typeface="Calibri Light"/>
              </a:rPr>
              <a:t> Caribbean, Central and South </a:t>
            </a:r>
            <a:r>
              <a:rPr lang="de-DE" sz="2000" err="1">
                <a:ea typeface="Calibri Light"/>
                <a:cs typeface="Calibri Light"/>
              </a:rPr>
              <a:t>America</a:t>
            </a:r>
            <a:r>
              <a:rPr lang="de-DE" sz="2000" dirty="0">
                <a:ea typeface="Calibri Light"/>
                <a:cs typeface="Calibri Light"/>
              </a:rPr>
              <a:t>, </a:t>
            </a:r>
            <a:r>
              <a:rPr lang="de-DE" sz="2000" err="1">
                <a:ea typeface="Calibri Light"/>
                <a:cs typeface="Calibri Light"/>
              </a:rPr>
              <a:t>the</a:t>
            </a:r>
            <a:r>
              <a:rPr lang="de-DE" sz="2000" dirty="0">
                <a:ea typeface="Calibri Light"/>
                <a:cs typeface="Calibri Light"/>
              </a:rPr>
              <a:t> </a:t>
            </a:r>
            <a:r>
              <a:rPr lang="de-DE" sz="2000" err="1">
                <a:ea typeface="Calibri Light"/>
                <a:cs typeface="Calibri Light"/>
              </a:rPr>
              <a:t>life</a:t>
            </a:r>
            <a:r>
              <a:rPr lang="de-DE" sz="2000" dirty="0">
                <a:ea typeface="Calibri Light"/>
                <a:cs typeface="Calibri Light"/>
              </a:rPr>
              <a:t> </a:t>
            </a:r>
            <a:r>
              <a:rPr lang="de-DE" sz="2000" err="1">
                <a:ea typeface="Calibri Light"/>
                <a:cs typeface="Calibri Light"/>
              </a:rPr>
              <a:t>expectancy</a:t>
            </a:r>
            <a:r>
              <a:rPr lang="de-DE" sz="2000" dirty="0">
                <a:ea typeface="Calibri Light"/>
                <a:cs typeface="Calibri Light"/>
              </a:rPr>
              <a:t> </a:t>
            </a:r>
            <a:r>
              <a:rPr lang="de-DE" sz="2000" err="1">
                <a:ea typeface="Calibri Light"/>
                <a:cs typeface="Calibri Light"/>
              </a:rPr>
              <a:t>rose</a:t>
            </a:r>
            <a:r>
              <a:rPr lang="de-DE" sz="2000" dirty="0">
                <a:ea typeface="Calibri Light"/>
                <a:cs typeface="Calibri Light"/>
              </a:rPr>
              <a:t> </a:t>
            </a:r>
            <a:r>
              <a:rPr lang="de-DE" sz="2000" err="1">
                <a:ea typeface="Calibri Light"/>
                <a:cs typeface="Calibri Light"/>
              </a:rPr>
              <a:t>between</a:t>
            </a:r>
            <a:r>
              <a:rPr lang="de-DE" sz="2000" dirty="0">
                <a:ea typeface="Calibri Light"/>
                <a:cs typeface="Calibri Light"/>
              </a:rPr>
              <a:t> 2004 and 2014. </a:t>
            </a:r>
            <a:r>
              <a:rPr lang="de-DE" sz="2000" err="1">
                <a:ea typeface="Calibri Light"/>
                <a:cs typeface="Calibri Light"/>
              </a:rPr>
              <a:t>Only</a:t>
            </a:r>
            <a:r>
              <a:rPr lang="de-DE" sz="2000" dirty="0">
                <a:ea typeface="Calibri Light"/>
                <a:cs typeface="Calibri Light"/>
              </a:rPr>
              <a:t> North </a:t>
            </a:r>
            <a:r>
              <a:rPr lang="de-DE" sz="2000" err="1">
                <a:ea typeface="Calibri Light"/>
                <a:cs typeface="Calibri Light"/>
              </a:rPr>
              <a:t>America's</a:t>
            </a:r>
            <a:r>
              <a:rPr lang="de-DE" sz="2000" dirty="0">
                <a:ea typeface="Calibri Light"/>
                <a:cs typeface="Calibri Light"/>
              </a:rPr>
              <a:t> </a:t>
            </a:r>
            <a:r>
              <a:rPr lang="de-DE" sz="2000" err="1">
                <a:ea typeface="Calibri Light"/>
                <a:cs typeface="Calibri Light"/>
              </a:rPr>
              <a:t>regressions</a:t>
            </a:r>
            <a:r>
              <a:rPr lang="de-DE" sz="2000" dirty="0">
                <a:ea typeface="Calibri Light"/>
                <a:cs typeface="Calibri Light"/>
              </a:rPr>
              <a:t> </a:t>
            </a:r>
            <a:r>
              <a:rPr lang="de-DE" sz="2000" err="1">
                <a:ea typeface="Calibri Light"/>
                <a:cs typeface="Calibri Light"/>
              </a:rPr>
              <a:t>line</a:t>
            </a:r>
            <a:r>
              <a:rPr lang="de-DE" sz="2000" dirty="0">
                <a:ea typeface="Calibri Light"/>
                <a:cs typeface="Calibri Light"/>
              </a:rPr>
              <a:t> </a:t>
            </a:r>
            <a:r>
              <a:rPr lang="de-DE" sz="2000" err="1">
                <a:ea typeface="Calibri Light"/>
                <a:cs typeface="Calibri Light"/>
              </a:rPr>
              <a:t>shows</a:t>
            </a:r>
            <a:r>
              <a:rPr lang="de-DE" sz="2000" dirty="0">
                <a:ea typeface="Calibri Light"/>
                <a:cs typeface="Calibri Light"/>
              </a:rPr>
              <a:t> a </a:t>
            </a:r>
            <a:r>
              <a:rPr lang="de-DE" sz="2000" err="1">
                <a:ea typeface="Calibri Light"/>
                <a:cs typeface="Calibri Light"/>
              </a:rPr>
              <a:t>decline</a:t>
            </a:r>
            <a:r>
              <a:rPr lang="de-DE" sz="2000" dirty="0">
                <a:ea typeface="Calibri Light"/>
                <a:cs typeface="Calibri Light"/>
              </a:rPr>
              <a:t>. </a:t>
            </a:r>
            <a:br>
              <a:rPr lang="de-DE" sz="2000" dirty="0">
                <a:ea typeface="Calibri Light"/>
                <a:cs typeface="Calibri Light"/>
              </a:rPr>
            </a:br>
            <a:r>
              <a:rPr lang="de-DE" sz="2000" dirty="0">
                <a:ea typeface="Calibri Light"/>
                <a:cs typeface="Calibri Light"/>
              </a:rPr>
              <a:t>- </a:t>
            </a:r>
            <a:r>
              <a:rPr lang="de-DE" sz="2000" err="1">
                <a:ea typeface="Calibri Light"/>
                <a:cs typeface="Calibri Light"/>
              </a:rPr>
              <a:t>only</a:t>
            </a:r>
            <a:r>
              <a:rPr lang="de-DE" sz="2000" dirty="0">
                <a:ea typeface="Calibri Light"/>
                <a:cs typeface="Calibri Light"/>
              </a:rPr>
              <a:t> Canada</a:t>
            </a:r>
            <a:br>
              <a:rPr lang="de-DE" sz="2000" dirty="0">
                <a:ea typeface="Calibri Light"/>
                <a:cs typeface="Calibri Light"/>
              </a:rPr>
            </a:br>
            <a:r>
              <a:rPr lang="de-DE" sz="2000" dirty="0">
                <a:ea typeface="Calibri Light"/>
                <a:cs typeface="Calibri Light"/>
              </a:rPr>
              <a:t>- </a:t>
            </a:r>
            <a:r>
              <a:rPr lang="de-DE" sz="2000" err="1">
                <a:ea typeface="Calibri Light"/>
                <a:cs typeface="Calibri Light"/>
              </a:rPr>
              <a:t>unexplained</a:t>
            </a:r>
            <a:r>
              <a:rPr lang="de-DE" sz="2000" dirty="0">
                <a:ea typeface="Calibri Light"/>
                <a:cs typeface="Calibri Light"/>
              </a:rPr>
              <a:t> </a:t>
            </a:r>
            <a:r>
              <a:rPr lang="de-DE" sz="2000" err="1">
                <a:ea typeface="Calibri Light"/>
                <a:cs typeface="Calibri Light"/>
              </a:rPr>
              <a:t>spikes</a:t>
            </a:r>
            <a:r>
              <a:rPr lang="de-DE" sz="2000" dirty="0">
                <a:ea typeface="Calibri Light"/>
                <a:cs typeface="Calibri Light"/>
              </a:rPr>
              <a:t> in LE </a:t>
            </a:r>
            <a:r>
              <a:rPr lang="de-DE" sz="2000" err="1">
                <a:ea typeface="Calibri Light"/>
                <a:cs typeface="Calibri Light"/>
              </a:rPr>
              <a:t>skewed</a:t>
            </a:r>
            <a:r>
              <a:rPr lang="de-DE" sz="2000" dirty="0">
                <a:ea typeface="Calibri Light"/>
                <a:cs typeface="Calibri Light"/>
              </a:rPr>
              <a:t> </a:t>
            </a:r>
            <a:r>
              <a:rPr lang="de-DE" sz="2000" err="1">
                <a:ea typeface="Calibri Light"/>
                <a:cs typeface="Calibri Light"/>
              </a:rPr>
              <a:t>the</a:t>
            </a:r>
            <a:r>
              <a:rPr lang="de-DE" sz="2000" dirty="0">
                <a:ea typeface="Calibri Light"/>
                <a:cs typeface="Calibri Light"/>
              </a:rPr>
              <a:t> </a:t>
            </a:r>
            <a:r>
              <a:rPr lang="de-DE" sz="2000" err="1">
                <a:ea typeface="Calibri Light"/>
                <a:cs typeface="Calibri Light"/>
              </a:rPr>
              <a:t>graph</a:t>
            </a:r>
            <a:br>
              <a:rPr lang="de-DE" sz="2000" dirty="0">
                <a:ea typeface="Calibri Light"/>
                <a:cs typeface="Calibri Light"/>
              </a:rPr>
            </a:br>
            <a:br>
              <a:rPr lang="de-DE" sz="2000" dirty="0">
                <a:ea typeface="Calibri Light"/>
                <a:cs typeface="Calibri Light"/>
              </a:rPr>
            </a:br>
            <a:endParaRPr lang="de-DE" sz="2000" dirty="0">
              <a:ea typeface="Calibri Light"/>
              <a:cs typeface="Calibri Light"/>
            </a:endParaRPr>
          </a:p>
        </p:txBody>
      </p:sp>
      <p:pic>
        <p:nvPicPr>
          <p:cNvPr id="11" name="Grafik 10" descr="Ein Bild, das Text, Screenshot, Diagramm, Rechteck enthält.&#10;&#10;Beschreibung automatisch generiert.">
            <a:extLst>
              <a:ext uri="{FF2B5EF4-FFF2-40B4-BE49-F238E27FC236}">
                <a16:creationId xmlns:a16="http://schemas.microsoft.com/office/drawing/2014/main" id="{7549883A-62D2-00DB-27F1-225F084B7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627" y="3148309"/>
            <a:ext cx="3749615" cy="281862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DFD6C185-D902-29C6-87CC-1DE5C0ECE38F}"/>
              </a:ext>
            </a:extLst>
          </p:cNvPr>
          <p:cNvSpPr txBox="1"/>
          <p:nvPr/>
        </p:nvSpPr>
        <p:spPr>
          <a:xfrm>
            <a:off x="914400" y="3337560"/>
            <a:ext cx="277368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latin typeface="Calibri Light"/>
                <a:ea typeface="Calibri"/>
                <a:cs typeface="Calibri"/>
              </a:rPr>
              <a:t>3. Life </a:t>
            </a:r>
            <a:r>
              <a:rPr lang="de-DE" dirty="0" err="1">
                <a:latin typeface="Calibri Light"/>
                <a:ea typeface="Calibri"/>
                <a:cs typeface="Calibri"/>
              </a:rPr>
              <a:t>expectancy</a:t>
            </a:r>
            <a:r>
              <a:rPr lang="de-DE" dirty="0">
                <a:latin typeface="Calibri Light"/>
                <a:ea typeface="Calibri"/>
                <a:cs typeface="Calibri"/>
              </a:rPr>
              <a:t> </a:t>
            </a:r>
            <a:r>
              <a:rPr lang="de-DE" dirty="0" err="1">
                <a:latin typeface="Calibri Light"/>
                <a:ea typeface="Calibri"/>
                <a:cs typeface="Calibri"/>
              </a:rPr>
              <a:t>overview</a:t>
            </a:r>
            <a:r>
              <a:rPr lang="de-DE" dirty="0">
                <a:latin typeface="Calibri Light"/>
                <a:ea typeface="Calibri"/>
                <a:cs typeface="Calibri"/>
              </a:rPr>
              <a:t> </a:t>
            </a:r>
            <a:r>
              <a:rPr lang="de-DE" dirty="0" err="1">
                <a:latin typeface="Calibri Light"/>
                <a:ea typeface="Calibri"/>
                <a:cs typeface="Calibri"/>
              </a:rPr>
              <a:t>across</a:t>
            </a:r>
            <a:r>
              <a:rPr lang="de-DE" dirty="0">
                <a:latin typeface="Calibri Light"/>
                <a:ea typeface="Calibri"/>
                <a:cs typeface="Calibri"/>
              </a:rPr>
              <a:t> </a:t>
            </a:r>
            <a:r>
              <a:rPr lang="de-DE" dirty="0" err="1">
                <a:latin typeface="Calibri Light"/>
                <a:ea typeface="Calibri"/>
                <a:cs typeface="Calibri"/>
              </a:rPr>
              <a:t>developing</a:t>
            </a:r>
            <a:r>
              <a:rPr lang="de-DE" dirty="0">
                <a:latin typeface="Calibri Light"/>
                <a:ea typeface="Calibri"/>
                <a:cs typeface="Calibri"/>
              </a:rPr>
              <a:t> and </a:t>
            </a:r>
            <a:r>
              <a:rPr lang="de-DE" dirty="0" err="1">
                <a:latin typeface="Calibri Light"/>
                <a:ea typeface="Calibri"/>
                <a:cs typeface="Calibri"/>
              </a:rPr>
              <a:t>developed</a:t>
            </a:r>
            <a:r>
              <a:rPr lang="de-DE" dirty="0">
                <a:latin typeface="Calibri Light"/>
                <a:ea typeface="Calibri"/>
                <a:cs typeface="Calibri"/>
              </a:rPr>
              <a:t> countries -&gt; </a:t>
            </a:r>
            <a:r>
              <a:rPr lang="de-DE" dirty="0" err="1">
                <a:latin typeface="Calibri Light"/>
                <a:ea typeface="Calibri"/>
                <a:cs typeface="Calibri"/>
              </a:rPr>
              <a:t>developing</a:t>
            </a:r>
            <a:r>
              <a:rPr lang="de-DE" dirty="0">
                <a:latin typeface="Calibri Light"/>
                <a:ea typeface="Calibri"/>
                <a:cs typeface="Calibri"/>
              </a:rPr>
              <a:t> countries </a:t>
            </a:r>
            <a:r>
              <a:rPr lang="de-DE" dirty="0" err="1">
                <a:latin typeface="Calibri Light"/>
                <a:ea typeface="Calibri"/>
                <a:cs typeface="Calibri"/>
              </a:rPr>
              <a:t>show</a:t>
            </a:r>
            <a:r>
              <a:rPr lang="de-DE" dirty="0">
                <a:latin typeface="Calibri Light"/>
                <a:ea typeface="Calibri"/>
                <a:cs typeface="Calibri"/>
              </a:rPr>
              <a:t> a wider </a:t>
            </a:r>
            <a:r>
              <a:rPr lang="de-DE" dirty="0" err="1">
                <a:latin typeface="Calibri Light"/>
                <a:ea typeface="Calibri"/>
                <a:cs typeface="Calibri"/>
              </a:rPr>
              <a:t>distribution</a:t>
            </a:r>
            <a:r>
              <a:rPr lang="de-DE" dirty="0">
                <a:latin typeface="Calibri Light"/>
                <a:ea typeface="Calibri"/>
                <a:cs typeface="Calibri"/>
              </a:rPr>
              <a:t> </a:t>
            </a:r>
            <a:r>
              <a:rPr lang="de-DE" dirty="0" err="1">
                <a:latin typeface="Calibri Light"/>
                <a:ea typeface="Calibri"/>
                <a:cs typeface="Calibri"/>
              </a:rPr>
              <a:t>of</a:t>
            </a:r>
            <a:r>
              <a:rPr lang="de-DE" dirty="0">
                <a:latin typeface="Calibri Light"/>
                <a:ea typeface="Calibri"/>
                <a:cs typeface="Calibri"/>
              </a:rPr>
              <a:t> LE </a:t>
            </a:r>
            <a:r>
              <a:rPr lang="de-DE" dirty="0" err="1">
                <a:latin typeface="Calibri Light"/>
                <a:ea typeface="Calibri"/>
                <a:cs typeface="Calibri"/>
              </a:rPr>
              <a:t>compared</a:t>
            </a:r>
            <a:r>
              <a:rPr lang="de-DE" dirty="0">
                <a:latin typeface="Calibri Light"/>
                <a:ea typeface="Calibri"/>
                <a:cs typeface="Calibri"/>
              </a:rPr>
              <a:t> </a:t>
            </a:r>
            <a:r>
              <a:rPr lang="de-DE" dirty="0" err="1">
                <a:latin typeface="Calibri Light"/>
                <a:ea typeface="Calibri"/>
                <a:cs typeface="Calibri"/>
              </a:rPr>
              <a:t>with</a:t>
            </a:r>
            <a:r>
              <a:rPr lang="de-DE" dirty="0">
                <a:latin typeface="Calibri Light"/>
                <a:ea typeface="Calibri"/>
                <a:cs typeface="Calibri"/>
              </a:rPr>
              <a:t> </a:t>
            </a:r>
            <a:r>
              <a:rPr lang="de-DE" dirty="0" err="1">
                <a:latin typeface="Calibri Light"/>
                <a:ea typeface="Calibri"/>
                <a:cs typeface="Calibri"/>
              </a:rPr>
              <a:t>developed</a:t>
            </a:r>
            <a:r>
              <a:rPr lang="de-DE" dirty="0">
                <a:latin typeface="Calibri Light"/>
                <a:ea typeface="Calibri"/>
                <a:cs typeface="Calibri"/>
              </a:rPr>
              <a:t> countries</a:t>
            </a:r>
          </a:p>
          <a:p>
            <a:r>
              <a:rPr lang="de-DE" dirty="0">
                <a:latin typeface="Calibri Light"/>
                <a:ea typeface="Calibri"/>
                <a:cs typeface="Calibri"/>
              </a:rPr>
              <a:t>4. More </a:t>
            </a:r>
            <a:r>
              <a:rPr lang="de-DE" dirty="0" err="1">
                <a:latin typeface="Calibri Light"/>
                <a:ea typeface="Calibri"/>
                <a:cs typeface="Calibri"/>
              </a:rPr>
              <a:t>outliers</a:t>
            </a:r>
            <a:r>
              <a:rPr lang="de-DE" dirty="0">
                <a:latin typeface="Calibri Light"/>
                <a:ea typeface="Calibri"/>
                <a:cs typeface="Calibri"/>
              </a:rPr>
              <a:t> </a:t>
            </a:r>
            <a:r>
              <a:rPr lang="de-DE" dirty="0" err="1">
                <a:latin typeface="Calibri Light"/>
                <a:ea typeface="Calibri"/>
                <a:cs typeface="Calibri"/>
              </a:rPr>
              <a:t>probably</a:t>
            </a:r>
            <a:r>
              <a:rPr lang="de-DE" dirty="0">
                <a:latin typeface="Calibri Light"/>
                <a:ea typeface="Calibri"/>
                <a:cs typeface="Calibri"/>
              </a:rPr>
              <a:t> due </a:t>
            </a:r>
            <a:r>
              <a:rPr lang="de-DE" dirty="0" err="1">
                <a:latin typeface="Calibri Light"/>
                <a:ea typeface="Calibri"/>
                <a:cs typeface="Calibri"/>
              </a:rPr>
              <a:t>to</a:t>
            </a:r>
            <a:r>
              <a:rPr lang="de-DE" dirty="0">
                <a:latin typeface="Calibri Light"/>
                <a:ea typeface="Calibri"/>
                <a:cs typeface="Calibri"/>
              </a:rPr>
              <a:t> </a:t>
            </a:r>
            <a:r>
              <a:rPr lang="de-DE" dirty="0" err="1">
                <a:latin typeface="Calibri Light"/>
                <a:ea typeface="Calibri"/>
                <a:cs typeface="Calibri"/>
              </a:rPr>
              <a:t>infant</a:t>
            </a:r>
            <a:r>
              <a:rPr lang="de-DE" dirty="0">
                <a:latin typeface="Calibri Light"/>
                <a:ea typeface="Calibri"/>
                <a:cs typeface="Calibri"/>
              </a:rPr>
              <a:t> </a:t>
            </a:r>
            <a:r>
              <a:rPr lang="de-DE" dirty="0" err="1">
                <a:latin typeface="Calibri Light"/>
                <a:ea typeface="Calibri"/>
                <a:cs typeface="Calibri"/>
              </a:rPr>
              <a:t>death</a:t>
            </a:r>
          </a:p>
        </p:txBody>
      </p:sp>
    </p:spTree>
    <p:extLst>
      <p:ext uri="{BB962C8B-B14F-4D97-AF65-F5344CB8AC3E}">
        <p14:creationId xmlns:p14="http://schemas.microsoft.com/office/powerpoint/2010/main" val="374392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C8861-96EE-3422-F89C-038D1048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ea typeface="Calibri Light"/>
                <a:cs typeface="Calibri Light"/>
              </a:rPr>
              <a:t>Limitations</a:t>
            </a:r>
            <a:r>
              <a:rPr lang="de-DE" dirty="0">
                <a:ea typeface="Calibri Light"/>
                <a:cs typeface="Calibri Light"/>
              </a:rPr>
              <a:t> and </a:t>
            </a:r>
            <a:r>
              <a:rPr lang="de-DE" dirty="0" err="1">
                <a:ea typeface="Calibri Light"/>
                <a:cs typeface="Calibri Light"/>
              </a:rPr>
              <a:t>Conclusion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51B5BF-72AD-D239-EE28-30627B1B9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de-DE" dirty="0" err="1">
                <a:ea typeface="Calibri"/>
                <a:cs typeface="Calibri"/>
              </a:rPr>
              <a:t>Missing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data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from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some</a:t>
            </a:r>
            <a:r>
              <a:rPr lang="de-DE" dirty="0">
                <a:ea typeface="Calibri"/>
                <a:cs typeface="Calibri"/>
              </a:rPr>
              <a:t> countries</a:t>
            </a:r>
            <a:endParaRPr lang="de-DE" dirty="0" err="1">
              <a:ea typeface="Calibri"/>
              <a:cs typeface="Calibri"/>
            </a:endParaRPr>
          </a:p>
          <a:p>
            <a:r>
              <a:rPr lang="de-DE" dirty="0" err="1">
                <a:ea typeface="Calibri"/>
                <a:cs typeface="Calibri"/>
              </a:rPr>
              <a:t>Missing</a:t>
            </a:r>
            <a:r>
              <a:rPr lang="de-DE" dirty="0">
                <a:ea typeface="Calibri"/>
                <a:cs typeface="Calibri"/>
              </a:rPr>
              <a:t> USA </a:t>
            </a:r>
            <a:r>
              <a:rPr lang="de-DE" dirty="0" err="1">
                <a:ea typeface="Calibri"/>
                <a:cs typeface="Calibri"/>
              </a:rPr>
              <a:t>from</a:t>
            </a:r>
            <a:r>
              <a:rPr lang="de-DE" dirty="0">
                <a:ea typeface="Calibri"/>
                <a:cs typeface="Calibri"/>
              </a:rPr>
              <a:t> North </a:t>
            </a:r>
            <a:r>
              <a:rPr lang="de-DE" dirty="0" err="1">
                <a:ea typeface="Calibri"/>
                <a:cs typeface="Calibri"/>
              </a:rPr>
              <a:t>America</a:t>
            </a:r>
            <a:endParaRPr lang="de-DE" dirty="0">
              <a:ea typeface="Calibri"/>
              <a:cs typeface="Calibri"/>
            </a:endParaRPr>
          </a:p>
          <a:p>
            <a:r>
              <a:rPr lang="de-DE" err="1">
                <a:ea typeface="Calibri"/>
                <a:cs typeface="Calibri"/>
              </a:rPr>
              <a:t>Some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indicators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were</a:t>
            </a:r>
            <a:r>
              <a:rPr lang="de-DE" dirty="0">
                <a:ea typeface="Calibri"/>
                <a:cs typeface="Calibri"/>
              </a:rPr>
              <a:t> not </a:t>
            </a:r>
            <a:r>
              <a:rPr lang="de-DE" err="1">
                <a:ea typeface="Calibri"/>
                <a:cs typeface="Calibri"/>
              </a:rPr>
              <a:t>analysed</a:t>
            </a:r>
            <a:r>
              <a:rPr lang="de-DE" dirty="0">
                <a:ea typeface="Calibri"/>
                <a:cs typeface="Calibri"/>
              </a:rPr>
              <a:t> due </a:t>
            </a:r>
            <a:r>
              <a:rPr lang="de-DE" err="1">
                <a:ea typeface="Calibri"/>
                <a:cs typeface="Calibri"/>
              </a:rPr>
              <a:t>to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loss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of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resource</a:t>
            </a:r>
            <a:endParaRPr lang="de-DE" dirty="0" err="1">
              <a:ea typeface="Calibri"/>
              <a:cs typeface="Calibri"/>
            </a:endParaRPr>
          </a:p>
          <a:p>
            <a:r>
              <a:rPr lang="de-DE" dirty="0">
                <a:ea typeface="Calibri"/>
                <a:cs typeface="Calibri"/>
              </a:rPr>
              <a:t>Dataset </a:t>
            </a:r>
            <a:r>
              <a:rPr lang="de-DE" err="1">
                <a:ea typeface="Calibri"/>
                <a:cs typeface="Calibri"/>
              </a:rPr>
              <a:t>accuracy</a:t>
            </a:r>
            <a:r>
              <a:rPr lang="de-DE" dirty="0">
                <a:ea typeface="Calibri"/>
                <a:cs typeface="Calibri"/>
              </a:rPr>
              <a:t> - </a:t>
            </a:r>
            <a:r>
              <a:rPr lang="de-DE" err="1">
                <a:ea typeface="Calibri"/>
                <a:cs typeface="Calibri"/>
              </a:rPr>
              <a:t>eg</a:t>
            </a:r>
            <a:r>
              <a:rPr lang="de-DE" dirty="0">
                <a:ea typeface="Calibri"/>
                <a:cs typeface="Calibri"/>
              </a:rPr>
              <a:t>. Country </a:t>
            </a:r>
            <a:r>
              <a:rPr lang="de-DE" err="1">
                <a:ea typeface="Calibri"/>
                <a:cs typeface="Calibri"/>
              </a:rPr>
              <a:t>status</a:t>
            </a:r>
            <a:r>
              <a:rPr lang="de-DE" dirty="0">
                <a:ea typeface="Calibri"/>
                <a:cs typeface="Calibri"/>
              </a:rPr>
              <a:t> not </a:t>
            </a:r>
            <a:r>
              <a:rPr lang="de-DE" err="1">
                <a:ea typeface="Calibri"/>
                <a:cs typeface="Calibri"/>
              </a:rPr>
              <a:t>as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expected</a:t>
            </a:r>
            <a:endParaRPr lang="de-DE">
              <a:ea typeface="Calibri"/>
              <a:cs typeface="Calibri"/>
            </a:endParaRPr>
          </a:p>
          <a:p>
            <a:r>
              <a:rPr lang="de-DE" dirty="0" err="1">
                <a:ea typeface="Calibri"/>
                <a:cs typeface="Calibri"/>
              </a:rPr>
              <a:t>Reliability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of</a:t>
            </a:r>
            <a:r>
              <a:rPr lang="de-DE" dirty="0">
                <a:ea typeface="Calibri"/>
                <a:cs typeface="Calibri"/>
              </a:rPr>
              <a:t> source</a:t>
            </a:r>
          </a:p>
          <a:p>
            <a:r>
              <a:rPr lang="de-DE" dirty="0">
                <a:ea typeface="Calibri"/>
                <a:cs typeface="Calibri"/>
              </a:rPr>
              <a:t>Political and </a:t>
            </a:r>
            <a:r>
              <a:rPr lang="de-DE" dirty="0" err="1">
                <a:ea typeface="Calibri"/>
                <a:cs typeface="Calibri"/>
              </a:rPr>
              <a:t>envrionmental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factors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missing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which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might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explain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unspected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spikes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or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drops</a:t>
            </a:r>
            <a:r>
              <a:rPr lang="de-DE" dirty="0">
                <a:ea typeface="Calibri"/>
                <a:cs typeface="Calibri"/>
              </a:rPr>
              <a:t> in </a:t>
            </a:r>
            <a:r>
              <a:rPr lang="de-DE" dirty="0" err="1">
                <a:ea typeface="Calibri"/>
                <a:cs typeface="Calibri"/>
              </a:rPr>
              <a:t>data</a:t>
            </a:r>
          </a:p>
          <a:p>
            <a:endParaRPr lang="de-DE" dirty="0">
              <a:ea typeface="Calibri"/>
              <a:cs typeface="Calibri"/>
            </a:endParaRPr>
          </a:p>
          <a:p>
            <a:endParaRPr lang="de-DE" dirty="0">
              <a:ea typeface="Calibri"/>
              <a:cs typeface="Calibri"/>
            </a:endParaRPr>
          </a:p>
          <a:p>
            <a:endParaRPr lang="de-DE" dirty="0">
              <a:ea typeface="Calibri"/>
              <a:cs typeface="Calibri"/>
            </a:endParaRPr>
          </a:p>
          <a:p>
            <a:endParaRPr lang="de-DE" dirty="0">
              <a:ea typeface="Calibri"/>
              <a:cs typeface="Calibri"/>
            </a:endParaRPr>
          </a:p>
          <a:p>
            <a:endParaRPr lang="de-DE" dirty="0">
              <a:ea typeface="Calibri"/>
              <a:cs typeface="Calibri"/>
            </a:endParaRPr>
          </a:p>
          <a:p>
            <a:r>
              <a:rPr lang="de-DE" dirty="0">
                <a:ea typeface="Calibri"/>
                <a:cs typeface="Calibri"/>
              </a:rPr>
              <a:t>Resources:</a:t>
            </a:r>
          </a:p>
          <a:p>
            <a:pPr marL="0" indent="0">
              <a:buNone/>
            </a:pPr>
            <a:r>
              <a:rPr lang="de-DE" dirty="0">
                <a:ea typeface="+mn-lt"/>
                <a:cs typeface="+mn-lt"/>
              </a:rPr>
              <a:t>https://www.kaggle.com/datasets/arunjangir245/life-expectancy-data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21D322-52A0-963C-5070-A9551DB64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Analytics Bootcamp - Group 1 Project 1 Presentation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9F7B91-A074-6289-EAC1-5EC824C9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06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Hand, Finger enthält.&#10;&#10;Beschreibung automatisch generiert.">
            <a:extLst>
              <a:ext uri="{FF2B5EF4-FFF2-40B4-BE49-F238E27FC236}">
                <a16:creationId xmlns:a16="http://schemas.microsoft.com/office/drawing/2014/main" id="{B0FF4D2E-9E89-25BE-3C9F-8B3CB4198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44652"/>
            <a:ext cx="12203501" cy="6904171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491A57-885D-2921-4C73-E451661A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Analytics Bootcamp - Group 1 Project 1 Presentation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2CFEB0-5037-F21B-23F0-16F2A44D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42564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9</Slides>
  <Notes>0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</vt:lpstr>
      <vt:lpstr>Data Analytics Bootcamp Project 1  Explanatory data analysis of life-expectancy based on health and development indicators per region </vt:lpstr>
      <vt:lpstr>Table of Content</vt:lpstr>
      <vt:lpstr>Aim of the project</vt:lpstr>
      <vt:lpstr>PowerPoint-Präsentation</vt:lpstr>
      <vt:lpstr>Peter's part</vt:lpstr>
      <vt:lpstr>Comparison of vaccination coverage for Hepatitis B, Polio and Diphtheria for Asia and Africa   </vt:lpstr>
      <vt:lpstr>Life expectancy overview across the Caribbean, North, Central and South America  1. Life expectancy is around mostly at around 71-76 years  2. As a general trend, across all countries in the Caribbean, Central and South America, the life expectancy rose between 2004 and 2014. Only North America's regressions line shows a decline.  - only Canada - unexplained spikes in LE skewed the graph  </vt:lpstr>
      <vt:lpstr>Limitations and Conclusion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301</cp:revision>
  <dcterms:created xsi:type="dcterms:W3CDTF">2023-09-21T18:37:55Z</dcterms:created>
  <dcterms:modified xsi:type="dcterms:W3CDTF">2023-09-21T20:30:56Z</dcterms:modified>
</cp:coreProperties>
</file>