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2" r:id="rId26"/>
    <p:sldId id="287" r:id="rId27"/>
    <p:sldId id="267" r:id="rId28"/>
  </p:sldIdLst>
  <p:sldSz cx="9144000" cy="5143500" type="screen16x9"/>
  <p:notesSz cx="6858000" cy="9144000"/>
  <p:embeddedFontLst>
    <p:embeddedFont>
      <p:font typeface="Nunito ExtraBold" charset="0"/>
      <p:bold r:id="rId30"/>
      <p:boldItalic r:id="rId31"/>
    </p:embeddedFont>
    <p:embeddedFont>
      <p:font typeface="Nunito" charset="0"/>
      <p:regular r:id="rId32"/>
      <p:bold r:id="rId33"/>
      <p:italic r:id="rId34"/>
      <p:boldItalic r:id="rId35"/>
    </p:embeddedFont>
    <p:embeddedFont>
      <p:font typeface="Nunito SemiBold" charset="0"/>
      <p:regular r:id="rId36"/>
      <p:bold r:id="rId37"/>
      <p:italic r:id="rId38"/>
      <p:boldItalic r:id="rId39"/>
    </p:embeddedFon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D190A09-C284-434D-84FD-128B4E1F8FB2}">
  <a:tblStyle styleId="{8D190A09-C284-434D-84FD-128B4E1F8F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3F6BB2-0447-4827-9A37-72189ACB35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2913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62a90b2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062a90b2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f35171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f35171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aa75028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aa75028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aa75028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aa75028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062a90b21_0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9062a90b2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9062a90b21_0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9062a90b21_0_13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| Proprietary content. ©Great Learning. All Rights Reserved. Unauthorized use or distribution prohibited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062a90b2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062a90b2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2a9960f8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2a9960f8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62a90b2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62a90b2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0"/>
            <a:ext cx="43076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Font typeface="Nunito"/>
              <a:buNone/>
              <a:defRPr sz="48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0" name="Google Shape;7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{8D190A09-C284-434D-84FD-128B4E1F8FB2}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387494" y="517116"/>
            <a:ext cx="310991" cy="413385"/>
          </a:xfrm>
          <a:custGeom>
            <a:avLst/>
            <a:gdLst/>
            <a:ahLst/>
            <a:cxnLst/>
            <a:rect l="l" t="t" r="r" b="b"/>
            <a:pathLst>
              <a:path w="414655" h="551180" extrusionOk="0">
                <a:moveTo>
                  <a:pt x="72299" y="404557"/>
                </a:moveTo>
                <a:lnTo>
                  <a:pt x="64018" y="404557"/>
                </a:lnTo>
                <a:lnTo>
                  <a:pt x="52724" y="405495"/>
                </a:lnTo>
                <a:lnTo>
                  <a:pt x="19242" y="427657"/>
                </a:lnTo>
                <a:lnTo>
                  <a:pt x="10994" y="458687"/>
                </a:lnTo>
                <a:lnTo>
                  <a:pt x="14081" y="478686"/>
                </a:lnTo>
                <a:lnTo>
                  <a:pt x="38797" y="512233"/>
                </a:lnTo>
                <a:lnTo>
                  <a:pt x="87323" y="536677"/>
                </a:lnTo>
                <a:lnTo>
                  <a:pt x="154362" y="549152"/>
                </a:lnTo>
                <a:lnTo>
                  <a:pt x="194507" y="550714"/>
                </a:lnTo>
                <a:lnTo>
                  <a:pt x="246538" y="547816"/>
                </a:lnTo>
                <a:lnTo>
                  <a:pt x="291482" y="539124"/>
                </a:lnTo>
                <a:lnTo>
                  <a:pt x="329328" y="524639"/>
                </a:lnTo>
                <a:lnTo>
                  <a:pt x="383886" y="478142"/>
                </a:lnTo>
                <a:lnTo>
                  <a:pt x="395996" y="455156"/>
                </a:lnTo>
                <a:lnTo>
                  <a:pt x="197962" y="455156"/>
                </a:lnTo>
                <a:lnTo>
                  <a:pt x="188133" y="454778"/>
                </a:lnTo>
                <a:lnTo>
                  <a:pt x="141685" y="440553"/>
                </a:lnTo>
                <a:lnTo>
                  <a:pt x="110612" y="420814"/>
                </a:lnTo>
                <a:lnTo>
                  <a:pt x="102326" y="415854"/>
                </a:lnTo>
                <a:lnTo>
                  <a:pt x="94941" y="411962"/>
                </a:lnTo>
                <a:lnTo>
                  <a:pt x="88458" y="409143"/>
                </a:lnTo>
                <a:lnTo>
                  <a:pt x="80428" y="406090"/>
                </a:lnTo>
                <a:lnTo>
                  <a:pt x="72299" y="404557"/>
                </a:lnTo>
                <a:close/>
              </a:path>
              <a:path w="414655" h="551180" extrusionOk="0">
                <a:moveTo>
                  <a:pt x="414483" y="340513"/>
                </a:moveTo>
                <a:lnTo>
                  <a:pt x="271267" y="340513"/>
                </a:lnTo>
                <a:lnTo>
                  <a:pt x="271267" y="382593"/>
                </a:lnTo>
                <a:lnTo>
                  <a:pt x="270125" y="399530"/>
                </a:lnTo>
                <a:lnTo>
                  <a:pt x="253022" y="436937"/>
                </a:lnTo>
                <a:lnTo>
                  <a:pt x="215209" y="454015"/>
                </a:lnTo>
                <a:lnTo>
                  <a:pt x="197962" y="455156"/>
                </a:lnTo>
                <a:lnTo>
                  <a:pt x="395996" y="455156"/>
                </a:lnTo>
                <a:lnTo>
                  <a:pt x="400891" y="445866"/>
                </a:lnTo>
                <a:lnTo>
                  <a:pt x="411087" y="407533"/>
                </a:lnTo>
                <a:lnTo>
                  <a:pt x="414444" y="363658"/>
                </a:lnTo>
                <a:lnTo>
                  <a:pt x="414483" y="340513"/>
                </a:lnTo>
                <a:close/>
              </a:path>
              <a:path w="414655" h="551180" extrusionOk="0">
                <a:moveTo>
                  <a:pt x="159727" y="0"/>
                </a:moveTo>
                <a:lnTo>
                  <a:pt x="94338" y="13065"/>
                </a:lnTo>
                <a:lnTo>
                  <a:pt x="43537" y="52207"/>
                </a:lnTo>
                <a:lnTo>
                  <a:pt x="10870" y="113307"/>
                </a:lnTo>
                <a:lnTo>
                  <a:pt x="0" y="192170"/>
                </a:lnTo>
                <a:lnTo>
                  <a:pt x="2847" y="231852"/>
                </a:lnTo>
                <a:lnTo>
                  <a:pt x="25645" y="298740"/>
                </a:lnTo>
                <a:lnTo>
                  <a:pt x="70297" y="347956"/>
                </a:lnTo>
                <a:lnTo>
                  <a:pt x="130969" y="373073"/>
                </a:lnTo>
                <a:lnTo>
                  <a:pt x="166964" y="376210"/>
                </a:lnTo>
                <a:lnTo>
                  <a:pt x="183195" y="375659"/>
                </a:lnTo>
                <a:lnTo>
                  <a:pt x="226321" y="367414"/>
                </a:lnTo>
                <a:lnTo>
                  <a:pt x="261360" y="348939"/>
                </a:lnTo>
                <a:lnTo>
                  <a:pt x="271267" y="340513"/>
                </a:lnTo>
                <a:lnTo>
                  <a:pt x="414483" y="340513"/>
                </a:lnTo>
                <a:lnTo>
                  <a:pt x="414483" y="270412"/>
                </a:lnTo>
                <a:lnTo>
                  <a:pt x="207914" y="270412"/>
                </a:lnTo>
                <a:lnTo>
                  <a:pt x="193727" y="269161"/>
                </a:lnTo>
                <a:lnTo>
                  <a:pt x="155843" y="239159"/>
                </a:lnTo>
                <a:lnTo>
                  <a:pt x="147414" y="192170"/>
                </a:lnTo>
                <a:lnTo>
                  <a:pt x="147362" y="189707"/>
                </a:lnTo>
                <a:lnTo>
                  <a:pt x="148293" y="172286"/>
                </a:lnTo>
                <a:lnTo>
                  <a:pt x="162830" y="131644"/>
                </a:lnTo>
                <a:lnTo>
                  <a:pt x="207914" y="111477"/>
                </a:lnTo>
                <a:lnTo>
                  <a:pt x="414483" y="111477"/>
                </a:lnTo>
                <a:lnTo>
                  <a:pt x="414483" y="83193"/>
                </a:lnTo>
                <a:lnTo>
                  <a:pt x="413495" y="63523"/>
                </a:lnTo>
                <a:lnTo>
                  <a:pt x="412529" y="58050"/>
                </a:lnTo>
                <a:lnTo>
                  <a:pt x="283317" y="58050"/>
                </a:lnTo>
                <a:lnTo>
                  <a:pt x="272210" y="44290"/>
                </a:lnTo>
                <a:lnTo>
                  <a:pt x="231674" y="14361"/>
                </a:lnTo>
                <a:lnTo>
                  <a:pt x="179718" y="895"/>
                </a:lnTo>
                <a:lnTo>
                  <a:pt x="159727" y="0"/>
                </a:lnTo>
                <a:close/>
              </a:path>
              <a:path w="414655" h="551180" extrusionOk="0">
                <a:moveTo>
                  <a:pt x="414483" y="111477"/>
                </a:moveTo>
                <a:lnTo>
                  <a:pt x="207914" y="111477"/>
                </a:lnTo>
                <a:lnTo>
                  <a:pt x="221908" y="112762"/>
                </a:lnTo>
                <a:lnTo>
                  <a:pt x="234264" y="116616"/>
                </a:lnTo>
                <a:lnTo>
                  <a:pt x="266460" y="156702"/>
                </a:lnTo>
                <a:lnTo>
                  <a:pt x="270601" y="189707"/>
                </a:lnTo>
                <a:lnTo>
                  <a:pt x="269640" y="208919"/>
                </a:lnTo>
                <a:lnTo>
                  <a:pt x="255259" y="250572"/>
                </a:lnTo>
                <a:lnTo>
                  <a:pt x="207914" y="270412"/>
                </a:lnTo>
                <a:lnTo>
                  <a:pt x="414483" y="270412"/>
                </a:lnTo>
                <a:lnTo>
                  <a:pt x="414483" y="111477"/>
                </a:lnTo>
                <a:close/>
              </a:path>
              <a:path w="414655" h="551180" extrusionOk="0">
                <a:moveTo>
                  <a:pt x="348039" y="2098"/>
                </a:moveTo>
                <a:lnTo>
                  <a:pt x="306713" y="15769"/>
                </a:lnTo>
                <a:lnTo>
                  <a:pt x="283317" y="58050"/>
                </a:lnTo>
                <a:lnTo>
                  <a:pt x="412529" y="58050"/>
                </a:lnTo>
                <a:lnTo>
                  <a:pt x="398626" y="21586"/>
                </a:lnTo>
                <a:lnTo>
                  <a:pt x="364241" y="3318"/>
                </a:lnTo>
                <a:lnTo>
                  <a:pt x="348039" y="20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3"/>
          <p:cNvSpPr/>
          <p:nvPr/>
        </p:nvSpPr>
        <p:spPr>
          <a:xfrm>
            <a:off x="756406" y="517117"/>
            <a:ext cx="222408" cy="301466"/>
          </a:xfrm>
          <a:custGeom>
            <a:avLst/>
            <a:gdLst/>
            <a:ahLst/>
            <a:cxnLst/>
            <a:rect l="l" t="t" r="r" b="b"/>
            <a:pathLst>
              <a:path w="296544" h="401955" extrusionOk="0">
                <a:moveTo>
                  <a:pt x="68140" y="2827"/>
                </a:moveTo>
                <a:lnTo>
                  <a:pt x="27744" y="13667"/>
                </a:lnTo>
                <a:lnTo>
                  <a:pt x="4474" y="45259"/>
                </a:lnTo>
                <a:lnTo>
                  <a:pt x="0" y="321715"/>
                </a:lnTo>
                <a:lnTo>
                  <a:pt x="1257" y="339162"/>
                </a:lnTo>
                <a:lnTo>
                  <a:pt x="20104" y="379942"/>
                </a:lnTo>
                <a:lnTo>
                  <a:pt x="58371" y="400041"/>
                </a:lnTo>
                <a:lnTo>
                  <a:pt x="74686" y="401378"/>
                </a:lnTo>
                <a:lnTo>
                  <a:pt x="90921" y="400041"/>
                </a:lnTo>
                <a:lnTo>
                  <a:pt x="129068" y="380256"/>
                </a:lnTo>
                <a:lnTo>
                  <a:pt x="148139" y="340641"/>
                </a:lnTo>
                <a:lnTo>
                  <a:pt x="149411" y="323839"/>
                </a:lnTo>
                <a:lnTo>
                  <a:pt x="149411" y="237165"/>
                </a:lnTo>
                <a:lnTo>
                  <a:pt x="150398" y="218567"/>
                </a:lnTo>
                <a:lnTo>
                  <a:pt x="165243" y="177494"/>
                </a:lnTo>
                <a:lnTo>
                  <a:pt x="203893" y="152588"/>
                </a:lnTo>
                <a:lnTo>
                  <a:pt x="241775" y="140792"/>
                </a:lnTo>
                <a:lnTo>
                  <a:pt x="257246" y="134155"/>
                </a:lnTo>
                <a:lnTo>
                  <a:pt x="269835" y="126630"/>
                </a:lnTo>
                <a:lnTo>
                  <a:pt x="279547" y="118212"/>
                </a:lnTo>
                <a:lnTo>
                  <a:pt x="286772" y="108533"/>
                </a:lnTo>
                <a:lnTo>
                  <a:pt x="287039" y="107946"/>
                </a:lnTo>
                <a:lnTo>
                  <a:pt x="137348" y="107946"/>
                </a:lnTo>
                <a:lnTo>
                  <a:pt x="137348" y="75415"/>
                </a:lnTo>
                <a:lnTo>
                  <a:pt x="127769" y="30824"/>
                </a:lnTo>
                <a:lnTo>
                  <a:pt x="84577" y="3942"/>
                </a:lnTo>
                <a:lnTo>
                  <a:pt x="68140" y="2827"/>
                </a:lnTo>
                <a:close/>
              </a:path>
              <a:path w="296544" h="401955" extrusionOk="0">
                <a:moveTo>
                  <a:pt x="237542" y="0"/>
                </a:moveTo>
                <a:lnTo>
                  <a:pt x="192797" y="14815"/>
                </a:lnTo>
                <a:lnTo>
                  <a:pt x="157155" y="59962"/>
                </a:lnTo>
                <a:lnTo>
                  <a:pt x="137348" y="107946"/>
                </a:lnTo>
                <a:lnTo>
                  <a:pt x="287039" y="107946"/>
                </a:lnTo>
                <a:lnTo>
                  <a:pt x="291936" y="97156"/>
                </a:lnTo>
                <a:lnTo>
                  <a:pt x="295036" y="84106"/>
                </a:lnTo>
                <a:lnTo>
                  <a:pt x="296070" y="69409"/>
                </a:lnTo>
                <a:lnTo>
                  <a:pt x="295100" y="53996"/>
                </a:lnTo>
                <a:lnTo>
                  <a:pt x="280565" y="18420"/>
                </a:lnTo>
                <a:lnTo>
                  <a:pt x="2375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3"/>
          <p:cNvSpPr/>
          <p:nvPr/>
        </p:nvSpPr>
        <p:spPr>
          <a:xfrm>
            <a:off x="979941" y="514453"/>
            <a:ext cx="309085" cy="309562"/>
          </a:xfrm>
          <a:custGeom>
            <a:avLst/>
            <a:gdLst/>
            <a:ahLst/>
            <a:cxnLst/>
            <a:rect l="l" t="t" r="r" b="b"/>
            <a:pathLst>
              <a:path w="412114" h="412750" extrusionOk="0">
                <a:moveTo>
                  <a:pt x="215151" y="0"/>
                </a:moveTo>
                <a:lnTo>
                  <a:pt x="168014" y="3511"/>
                </a:lnTo>
                <a:lnTo>
                  <a:pt x="126082" y="14043"/>
                </a:lnTo>
                <a:lnTo>
                  <a:pt x="89359" y="31587"/>
                </a:lnTo>
                <a:lnTo>
                  <a:pt x="57849" y="56140"/>
                </a:lnTo>
                <a:lnTo>
                  <a:pt x="32536" y="86727"/>
                </a:lnTo>
                <a:lnTo>
                  <a:pt x="14459" y="122440"/>
                </a:lnTo>
                <a:lnTo>
                  <a:pt x="3614" y="163260"/>
                </a:lnTo>
                <a:lnTo>
                  <a:pt x="0" y="209170"/>
                </a:lnTo>
                <a:lnTo>
                  <a:pt x="3536" y="253483"/>
                </a:lnTo>
                <a:lnTo>
                  <a:pt x="14149" y="292984"/>
                </a:lnTo>
                <a:lnTo>
                  <a:pt x="31842" y="327657"/>
                </a:lnTo>
                <a:lnTo>
                  <a:pt x="56618" y="357488"/>
                </a:lnTo>
                <a:lnTo>
                  <a:pt x="87417" y="381500"/>
                </a:lnTo>
                <a:lnTo>
                  <a:pt x="123195" y="398651"/>
                </a:lnTo>
                <a:lnTo>
                  <a:pt x="163952" y="408942"/>
                </a:lnTo>
                <a:lnTo>
                  <a:pt x="209685" y="412372"/>
                </a:lnTo>
                <a:lnTo>
                  <a:pt x="247942" y="410655"/>
                </a:lnTo>
                <a:lnTo>
                  <a:pt x="313415" y="396931"/>
                </a:lnTo>
                <a:lnTo>
                  <a:pt x="362857" y="370320"/>
                </a:lnTo>
                <a:lnTo>
                  <a:pt x="388261" y="335906"/>
                </a:lnTo>
                <a:lnTo>
                  <a:pt x="391318" y="316840"/>
                </a:lnTo>
                <a:lnTo>
                  <a:pt x="225128" y="316840"/>
                </a:lnTo>
                <a:lnTo>
                  <a:pt x="207561" y="315651"/>
                </a:lnTo>
                <a:lnTo>
                  <a:pt x="169037" y="297829"/>
                </a:lnTo>
                <a:lnTo>
                  <a:pt x="150836" y="258200"/>
                </a:lnTo>
                <a:lnTo>
                  <a:pt x="149071" y="239967"/>
                </a:lnTo>
                <a:lnTo>
                  <a:pt x="347034" y="239653"/>
                </a:lnTo>
                <a:lnTo>
                  <a:pt x="362886" y="238843"/>
                </a:lnTo>
                <a:lnTo>
                  <a:pt x="403129" y="219251"/>
                </a:lnTo>
                <a:lnTo>
                  <a:pt x="411769" y="184769"/>
                </a:lnTo>
                <a:lnTo>
                  <a:pt x="410916" y="168465"/>
                </a:lnTo>
                <a:lnTo>
                  <a:pt x="410027" y="162780"/>
                </a:lnTo>
                <a:lnTo>
                  <a:pt x="149071" y="162780"/>
                </a:lnTo>
                <a:lnTo>
                  <a:pt x="150738" y="146917"/>
                </a:lnTo>
                <a:lnTo>
                  <a:pt x="167529" y="110283"/>
                </a:lnTo>
                <a:lnTo>
                  <a:pt x="213807" y="91322"/>
                </a:lnTo>
                <a:lnTo>
                  <a:pt x="383782" y="91322"/>
                </a:lnTo>
                <a:lnTo>
                  <a:pt x="382108" y="88426"/>
                </a:lnTo>
                <a:lnTo>
                  <a:pt x="346029" y="47172"/>
                </a:lnTo>
                <a:lnTo>
                  <a:pt x="312982" y="24065"/>
                </a:lnTo>
                <a:lnTo>
                  <a:pt x="276240" y="8677"/>
                </a:lnTo>
                <a:lnTo>
                  <a:pt x="236288" y="966"/>
                </a:lnTo>
                <a:lnTo>
                  <a:pt x="215151" y="0"/>
                </a:lnTo>
                <a:close/>
              </a:path>
              <a:path w="412114" h="412750" extrusionOk="0">
                <a:moveTo>
                  <a:pt x="344282" y="272561"/>
                </a:moveTo>
                <a:lnTo>
                  <a:pt x="294349" y="292012"/>
                </a:lnTo>
                <a:lnTo>
                  <a:pt x="288380" y="296007"/>
                </a:lnTo>
                <a:lnTo>
                  <a:pt x="283807" y="298985"/>
                </a:lnTo>
                <a:lnTo>
                  <a:pt x="245644" y="314699"/>
                </a:lnTo>
                <a:lnTo>
                  <a:pt x="225128" y="316840"/>
                </a:lnTo>
                <a:lnTo>
                  <a:pt x="391318" y="316840"/>
                </a:lnTo>
                <a:lnTo>
                  <a:pt x="371082" y="279425"/>
                </a:lnTo>
                <a:lnTo>
                  <a:pt x="354148" y="273324"/>
                </a:lnTo>
                <a:lnTo>
                  <a:pt x="344282" y="272561"/>
                </a:lnTo>
                <a:close/>
              </a:path>
              <a:path w="412114" h="412750" extrusionOk="0">
                <a:moveTo>
                  <a:pt x="383782" y="91322"/>
                </a:moveTo>
                <a:lnTo>
                  <a:pt x="213807" y="91322"/>
                </a:lnTo>
                <a:lnTo>
                  <a:pt x="228560" y="92460"/>
                </a:lnTo>
                <a:lnTo>
                  <a:pt x="241535" y="95862"/>
                </a:lnTo>
                <a:lnTo>
                  <a:pt x="275534" y="131783"/>
                </a:lnTo>
                <a:lnTo>
                  <a:pt x="281608" y="162780"/>
                </a:lnTo>
                <a:lnTo>
                  <a:pt x="410027" y="162780"/>
                </a:lnTo>
                <a:lnTo>
                  <a:pt x="408359" y="152120"/>
                </a:lnTo>
                <a:lnTo>
                  <a:pt x="404099" y="135730"/>
                </a:lnTo>
                <a:lnTo>
                  <a:pt x="398136" y="119292"/>
                </a:lnTo>
                <a:lnTo>
                  <a:pt x="390741" y="103364"/>
                </a:lnTo>
                <a:lnTo>
                  <a:pt x="383782" y="913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1320184" y="514448"/>
            <a:ext cx="309563" cy="309563"/>
          </a:xfrm>
          <a:custGeom>
            <a:avLst/>
            <a:gdLst/>
            <a:ahLst/>
            <a:cxnLst/>
            <a:rect l="l" t="t" r="r" b="b"/>
            <a:pathLst>
              <a:path w="412750" h="412750" extrusionOk="0">
                <a:moveTo>
                  <a:pt x="406159" y="92039"/>
                </a:moveTo>
                <a:lnTo>
                  <a:pt x="216546" y="92039"/>
                </a:lnTo>
                <a:lnTo>
                  <a:pt x="227740" y="92558"/>
                </a:lnTo>
                <a:lnTo>
                  <a:pt x="237558" y="94120"/>
                </a:lnTo>
                <a:lnTo>
                  <a:pt x="265788" y="124632"/>
                </a:lnTo>
                <a:lnTo>
                  <a:pt x="260750" y="138468"/>
                </a:lnTo>
                <a:lnTo>
                  <a:pt x="245639" y="149571"/>
                </a:lnTo>
                <a:lnTo>
                  <a:pt x="220460" y="157936"/>
                </a:lnTo>
                <a:lnTo>
                  <a:pt x="185221" y="163559"/>
                </a:lnTo>
                <a:lnTo>
                  <a:pt x="176571" y="164402"/>
                </a:lnTo>
                <a:lnTo>
                  <a:pt x="162111" y="165983"/>
                </a:lnTo>
                <a:lnTo>
                  <a:pt x="116187" y="172814"/>
                </a:lnTo>
                <a:lnTo>
                  <a:pt x="55417" y="191745"/>
                </a:lnTo>
                <a:lnTo>
                  <a:pt x="19560" y="220408"/>
                </a:lnTo>
                <a:lnTo>
                  <a:pt x="2174" y="263070"/>
                </a:lnTo>
                <a:lnTo>
                  <a:pt x="0" y="289901"/>
                </a:lnTo>
                <a:lnTo>
                  <a:pt x="2162" y="317443"/>
                </a:lnTo>
                <a:lnTo>
                  <a:pt x="19454" y="362662"/>
                </a:lnTo>
                <a:lnTo>
                  <a:pt x="53689" y="394344"/>
                </a:lnTo>
                <a:lnTo>
                  <a:pt x="102675" y="410368"/>
                </a:lnTo>
                <a:lnTo>
                  <a:pt x="132536" y="412372"/>
                </a:lnTo>
                <a:lnTo>
                  <a:pt x="155854" y="411310"/>
                </a:lnTo>
                <a:lnTo>
                  <a:pt x="197791" y="402804"/>
                </a:lnTo>
                <a:lnTo>
                  <a:pt x="233505" y="385786"/>
                </a:lnTo>
                <a:lnTo>
                  <a:pt x="263530" y="360138"/>
                </a:lnTo>
                <a:lnTo>
                  <a:pt x="276456" y="344056"/>
                </a:lnTo>
                <a:lnTo>
                  <a:pt x="412249" y="344056"/>
                </a:lnTo>
                <a:lnTo>
                  <a:pt x="412142" y="341699"/>
                </a:lnTo>
                <a:lnTo>
                  <a:pt x="411267" y="325460"/>
                </a:lnTo>
                <a:lnTo>
                  <a:pt x="411106" y="320346"/>
                </a:lnTo>
                <a:lnTo>
                  <a:pt x="192421" y="320346"/>
                </a:lnTo>
                <a:lnTo>
                  <a:pt x="182542" y="319761"/>
                </a:lnTo>
                <a:lnTo>
                  <a:pt x="149441" y="292207"/>
                </a:lnTo>
                <a:lnTo>
                  <a:pt x="148732" y="283895"/>
                </a:lnTo>
                <a:lnTo>
                  <a:pt x="149407" y="276060"/>
                </a:lnTo>
                <a:lnTo>
                  <a:pt x="186576" y="247656"/>
                </a:lnTo>
                <a:lnTo>
                  <a:pt x="211067" y="242991"/>
                </a:lnTo>
                <a:lnTo>
                  <a:pt x="220813" y="241013"/>
                </a:lnTo>
                <a:lnTo>
                  <a:pt x="258067" y="229769"/>
                </a:lnTo>
                <a:lnTo>
                  <a:pt x="264406" y="226899"/>
                </a:lnTo>
                <a:lnTo>
                  <a:pt x="411066" y="226899"/>
                </a:lnTo>
                <a:lnTo>
                  <a:pt x="410994" y="138345"/>
                </a:lnTo>
                <a:lnTo>
                  <a:pt x="410399" y="120199"/>
                </a:lnTo>
                <a:lnTo>
                  <a:pt x="408399" y="102348"/>
                </a:lnTo>
                <a:lnTo>
                  <a:pt x="406159" y="92039"/>
                </a:lnTo>
                <a:close/>
              </a:path>
              <a:path w="412750" h="412750" extrusionOk="0">
                <a:moveTo>
                  <a:pt x="412249" y="344056"/>
                </a:moveTo>
                <a:lnTo>
                  <a:pt x="276456" y="344056"/>
                </a:lnTo>
                <a:lnTo>
                  <a:pt x="279670" y="358780"/>
                </a:lnTo>
                <a:lnTo>
                  <a:pt x="308776" y="397163"/>
                </a:lnTo>
                <a:lnTo>
                  <a:pt x="349107" y="405650"/>
                </a:lnTo>
                <a:lnTo>
                  <a:pt x="363672" y="404842"/>
                </a:lnTo>
                <a:lnTo>
                  <a:pt x="403339" y="385527"/>
                </a:lnTo>
                <a:lnTo>
                  <a:pt x="412435" y="355050"/>
                </a:lnTo>
                <a:lnTo>
                  <a:pt x="412435" y="350100"/>
                </a:lnTo>
                <a:lnTo>
                  <a:pt x="412249" y="344056"/>
                </a:lnTo>
                <a:close/>
              </a:path>
              <a:path w="412750" h="412750" extrusionOk="0">
                <a:moveTo>
                  <a:pt x="411066" y="226899"/>
                </a:moveTo>
                <a:lnTo>
                  <a:pt x="264406" y="226899"/>
                </a:lnTo>
                <a:lnTo>
                  <a:pt x="264607" y="228985"/>
                </a:lnTo>
                <a:lnTo>
                  <a:pt x="264909" y="234124"/>
                </a:lnTo>
                <a:lnTo>
                  <a:pt x="260825" y="279768"/>
                </a:lnTo>
                <a:lnTo>
                  <a:pt x="238185" y="310491"/>
                </a:lnTo>
                <a:lnTo>
                  <a:pt x="192421" y="320346"/>
                </a:lnTo>
                <a:lnTo>
                  <a:pt x="411106" y="320346"/>
                </a:lnTo>
                <a:lnTo>
                  <a:pt x="411066" y="226899"/>
                </a:lnTo>
                <a:close/>
              </a:path>
              <a:path w="412750" h="412750" extrusionOk="0">
                <a:moveTo>
                  <a:pt x="217237" y="0"/>
                </a:moveTo>
                <a:lnTo>
                  <a:pt x="178021" y="1757"/>
                </a:lnTo>
                <a:lnTo>
                  <a:pt x="111057" y="15828"/>
                </a:lnTo>
                <a:lnTo>
                  <a:pt x="60722" y="43141"/>
                </a:lnTo>
                <a:lnTo>
                  <a:pt x="34913" y="78626"/>
                </a:lnTo>
                <a:lnTo>
                  <a:pt x="31689" y="99113"/>
                </a:lnTo>
                <a:lnTo>
                  <a:pt x="32481" y="108345"/>
                </a:lnTo>
                <a:lnTo>
                  <a:pt x="58173" y="142695"/>
                </a:lnTo>
                <a:lnTo>
                  <a:pt x="74033" y="146169"/>
                </a:lnTo>
                <a:lnTo>
                  <a:pt x="90257" y="144405"/>
                </a:lnTo>
                <a:lnTo>
                  <a:pt x="106908" y="139107"/>
                </a:lnTo>
                <a:lnTo>
                  <a:pt x="123990" y="130266"/>
                </a:lnTo>
                <a:lnTo>
                  <a:pt x="141507" y="117872"/>
                </a:lnTo>
                <a:lnTo>
                  <a:pt x="148167" y="112482"/>
                </a:lnTo>
                <a:lnTo>
                  <a:pt x="153067" y="108700"/>
                </a:lnTo>
                <a:lnTo>
                  <a:pt x="190139" y="94032"/>
                </a:lnTo>
                <a:lnTo>
                  <a:pt x="216546" y="92039"/>
                </a:lnTo>
                <a:lnTo>
                  <a:pt x="406159" y="92039"/>
                </a:lnTo>
                <a:lnTo>
                  <a:pt x="405065" y="87004"/>
                </a:lnTo>
                <a:lnTo>
                  <a:pt x="385759" y="52199"/>
                </a:lnTo>
                <a:lnTo>
                  <a:pt x="351188" y="25253"/>
                </a:lnTo>
                <a:lnTo>
                  <a:pt x="302956" y="8506"/>
                </a:lnTo>
                <a:lnTo>
                  <a:pt x="262419" y="2132"/>
                </a:lnTo>
                <a:lnTo>
                  <a:pt x="240407" y="534"/>
                </a:lnTo>
                <a:lnTo>
                  <a:pt x="2172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3"/>
          <p:cNvSpPr/>
          <p:nvPr/>
        </p:nvSpPr>
        <p:spPr>
          <a:xfrm>
            <a:off x="1652162" y="422336"/>
            <a:ext cx="238601" cy="396239"/>
          </a:xfrm>
          <a:custGeom>
            <a:avLst/>
            <a:gdLst/>
            <a:ahLst/>
            <a:cxnLst/>
            <a:rect l="l" t="t" r="r" b="b"/>
            <a:pathLst>
              <a:path w="318135" h="528319" extrusionOk="0">
                <a:moveTo>
                  <a:pt x="222753" y="224776"/>
                </a:moveTo>
                <a:lnTo>
                  <a:pt x="74724" y="224776"/>
                </a:lnTo>
                <a:lnTo>
                  <a:pt x="74829" y="419330"/>
                </a:lnTo>
                <a:lnTo>
                  <a:pt x="81834" y="469264"/>
                </a:lnTo>
                <a:lnTo>
                  <a:pt x="103146" y="502966"/>
                </a:lnTo>
                <a:lnTo>
                  <a:pt x="141994" y="521567"/>
                </a:lnTo>
                <a:lnTo>
                  <a:pt x="201782" y="527757"/>
                </a:lnTo>
                <a:lnTo>
                  <a:pt x="230159" y="526738"/>
                </a:lnTo>
                <a:lnTo>
                  <a:pt x="274473" y="518597"/>
                </a:lnTo>
                <a:lnTo>
                  <a:pt x="311195" y="490417"/>
                </a:lnTo>
                <a:lnTo>
                  <a:pt x="318134" y="459793"/>
                </a:lnTo>
                <a:lnTo>
                  <a:pt x="317462" y="447996"/>
                </a:lnTo>
                <a:lnTo>
                  <a:pt x="292817" y="416065"/>
                </a:lnTo>
                <a:lnTo>
                  <a:pt x="259606" y="413440"/>
                </a:lnTo>
                <a:lnTo>
                  <a:pt x="250618" y="412921"/>
                </a:lnTo>
                <a:lnTo>
                  <a:pt x="222753" y="378761"/>
                </a:lnTo>
                <a:lnTo>
                  <a:pt x="222753" y="224776"/>
                </a:lnTo>
                <a:close/>
              </a:path>
              <a:path w="318135" h="528319" extrusionOk="0">
                <a:moveTo>
                  <a:pt x="270274" y="136657"/>
                </a:moveTo>
                <a:lnTo>
                  <a:pt x="47181" y="136657"/>
                </a:lnTo>
                <a:lnTo>
                  <a:pt x="36618" y="137362"/>
                </a:lnTo>
                <a:lnTo>
                  <a:pt x="3106" y="161597"/>
                </a:lnTo>
                <a:lnTo>
                  <a:pt x="0" y="179806"/>
                </a:lnTo>
                <a:lnTo>
                  <a:pt x="757" y="189849"/>
                </a:lnTo>
                <a:lnTo>
                  <a:pt x="26542" y="221800"/>
                </a:lnTo>
                <a:lnTo>
                  <a:pt x="45812" y="224776"/>
                </a:lnTo>
                <a:lnTo>
                  <a:pt x="271656" y="224776"/>
                </a:lnTo>
                <a:lnTo>
                  <a:pt x="311158" y="206405"/>
                </a:lnTo>
                <a:lnTo>
                  <a:pt x="318134" y="179806"/>
                </a:lnTo>
                <a:lnTo>
                  <a:pt x="317348" y="170127"/>
                </a:lnTo>
                <a:lnTo>
                  <a:pt x="290444" y="139481"/>
                </a:lnTo>
                <a:lnTo>
                  <a:pt x="270274" y="136657"/>
                </a:lnTo>
                <a:close/>
              </a:path>
              <a:path w="318135" h="528319" extrusionOk="0">
                <a:moveTo>
                  <a:pt x="148732" y="0"/>
                </a:moveTo>
                <a:lnTo>
                  <a:pt x="106012" y="11285"/>
                </a:lnTo>
                <a:lnTo>
                  <a:pt x="79806" y="43143"/>
                </a:lnTo>
                <a:lnTo>
                  <a:pt x="74724" y="72588"/>
                </a:lnTo>
                <a:lnTo>
                  <a:pt x="74724" y="136657"/>
                </a:lnTo>
                <a:lnTo>
                  <a:pt x="222753" y="136657"/>
                </a:lnTo>
                <a:lnTo>
                  <a:pt x="222753" y="70452"/>
                </a:lnTo>
                <a:lnTo>
                  <a:pt x="212300" y="27891"/>
                </a:lnTo>
                <a:lnTo>
                  <a:pt x="181012" y="4498"/>
                </a:lnTo>
                <a:lnTo>
                  <a:pt x="148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3"/>
          <p:cNvSpPr/>
          <p:nvPr/>
        </p:nvSpPr>
        <p:spPr>
          <a:xfrm>
            <a:off x="1941576" y="417039"/>
            <a:ext cx="112871" cy="401479"/>
          </a:xfrm>
          <a:custGeom>
            <a:avLst/>
            <a:gdLst/>
            <a:ahLst/>
            <a:cxnLst/>
            <a:rect l="l" t="t" r="r" b="b"/>
            <a:pathLst>
              <a:path w="150494" h="535305" extrusionOk="0">
                <a:moveTo>
                  <a:pt x="75390" y="0"/>
                </a:moveTo>
                <a:lnTo>
                  <a:pt x="31341" y="12154"/>
                </a:lnTo>
                <a:lnTo>
                  <a:pt x="5077" y="46914"/>
                </a:lnTo>
                <a:lnTo>
                  <a:pt x="0" y="79637"/>
                </a:lnTo>
                <a:lnTo>
                  <a:pt x="0" y="455169"/>
                </a:lnTo>
                <a:lnTo>
                  <a:pt x="11312" y="501970"/>
                </a:lnTo>
                <a:lnTo>
                  <a:pt x="43993" y="529513"/>
                </a:lnTo>
                <a:lnTo>
                  <a:pt x="75390" y="534819"/>
                </a:lnTo>
                <a:lnTo>
                  <a:pt x="91592" y="533492"/>
                </a:lnTo>
                <a:lnTo>
                  <a:pt x="129759" y="513697"/>
                </a:lnTo>
                <a:lnTo>
                  <a:pt x="148796" y="474117"/>
                </a:lnTo>
                <a:lnTo>
                  <a:pt x="150064" y="457305"/>
                </a:lnTo>
                <a:lnTo>
                  <a:pt x="150064" y="77501"/>
                </a:lnTo>
                <a:lnTo>
                  <a:pt x="138736" y="32277"/>
                </a:lnTo>
                <a:lnTo>
                  <a:pt x="106231" y="5230"/>
                </a:lnTo>
                <a:lnTo>
                  <a:pt x="753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2100034" y="514443"/>
            <a:ext cx="309085" cy="309563"/>
          </a:xfrm>
          <a:custGeom>
            <a:avLst/>
            <a:gdLst/>
            <a:ahLst/>
            <a:cxnLst/>
            <a:rect l="l" t="t" r="r" b="b"/>
            <a:pathLst>
              <a:path w="412114" h="412750" extrusionOk="0">
                <a:moveTo>
                  <a:pt x="215176" y="0"/>
                </a:moveTo>
                <a:lnTo>
                  <a:pt x="168037" y="3511"/>
                </a:lnTo>
                <a:lnTo>
                  <a:pt x="126110" y="14044"/>
                </a:lnTo>
                <a:lnTo>
                  <a:pt x="89388" y="31593"/>
                </a:lnTo>
                <a:lnTo>
                  <a:pt x="57862" y="56153"/>
                </a:lnTo>
                <a:lnTo>
                  <a:pt x="32552" y="86745"/>
                </a:lnTo>
                <a:lnTo>
                  <a:pt x="14470" y="122460"/>
                </a:lnTo>
                <a:lnTo>
                  <a:pt x="3618" y="163285"/>
                </a:lnTo>
                <a:lnTo>
                  <a:pt x="0" y="209208"/>
                </a:lnTo>
                <a:lnTo>
                  <a:pt x="3539" y="253515"/>
                </a:lnTo>
                <a:lnTo>
                  <a:pt x="14157" y="293012"/>
                </a:lnTo>
                <a:lnTo>
                  <a:pt x="31858" y="327677"/>
                </a:lnTo>
                <a:lnTo>
                  <a:pt x="56643" y="357488"/>
                </a:lnTo>
                <a:lnTo>
                  <a:pt x="87446" y="381504"/>
                </a:lnTo>
                <a:lnTo>
                  <a:pt x="123219" y="398664"/>
                </a:lnTo>
                <a:lnTo>
                  <a:pt x="163957" y="408963"/>
                </a:lnTo>
                <a:lnTo>
                  <a:pt x="209660" y="412397"/>
                </a:lnTo>
                <a:lnTo>
                  <a:pt x="247935" y="410678"/>
                </a:lnTo>
                <a:lnTo>
                  <a:pt x="313436" y="396940"/>
                </a:lnTo>
                <a:lnTo>
                  <a:pt x="362876" y="370364"/>
                </a:lnTo>
                <a:lnTo>
                  <a:pt x="388285" y="335945"/>
                </a:lnTo>
                <a:lnTo>
                  <a:pt x="391345" y="316840"/>
                </a:lnTo>
                <a:lnTo>
                  <a:pt x="225140" y="316840"/>
                </a:lnTo>
                <a:lnTo>
                  <a:pt x="207579" y="315659"/>
                </a:lnTo>
                <a:lnTo>
                  <a:pt x="169062" y="297879"/>
                </a:lnTo>
                <a:lnTo>
                  <a:pt x="150856" y="258206"/>
                </a:lnTo>
                <a:lnTo>
                  <a:pt x="149097" y="239980"/>
                </a:lnTo>
                <a:lnTo>
                  <a:pt x="347047" y="239653"/>
                </a:lnTo>
                <a:lnTo>
                  <a:pt x="362915" y="238850"/>
                </a:lnTo>
                <a:lnTo>
                  <a:pt x="403143" y="219269"/>
                </a:lnTo>
                <a:lnTo>
                  <a:pt x="411757" y="184769"/>
                </a:lnTo>
                <a:lnTo>
                  <a:pt x="410908" y="168478"/>
                </a:lnTo>
                <a:lnTo>
                  <a:pt x="410032" y="162855"/>
                </a:lnTo>
                <a:lnTo>
                  <a:pt x="149097" y="162843"/>
                </a:lnTo>
                <a:lnTo>
                  <a:pt x="150755" y="146949"/>
                </a:lnTo>
                <a:lnTo>
                  <a:pt x="167504" y="110296"/>
                </a:lnTo>
                <a:lnTo>
                  <a:pt x="213794" y="91348"/>
                </a:lnTo>
                <a:lnTo>
                  <a:pt x="383777" y="91348"/>
                </a:lnTo>
                <a:lnTo>
                  <a:pt x="382105" y="88459"/>
                </a:lnTo>
                <a:lnTo>
                  <a:pt x="346049" y="47185"/>
                </a:lnTo>
                <a:lnTo>
                  <a:pt x="313007" y="24104"/>
                </a:lnTo>
                <a:lnTo>
                  <a:pt x="276265" y="8698"/>
                </a:lnTo>
                <a:lnTo>
                  <a:pt x="236314" y="969"/>
                </a:lnTo>
                <a:lnTo>
                  <a:pt x="215176" y="0"/>
                </a:lnTo>
                <a:close/>
              </a:path>
              <a:path w="412114" h="412750" extrusionOk="0">
                <a:moveTo>
                  <a:pt x="344307" y="272573"/>
                </a:moveTo>
                <a:lnTo>
                  <a:pt x="294386" y="292024"/>
                </a:lnTo>
                <a:lnTo>
                  <a:pt x="283781" y="298998"/>
                </a:lnTo>
                <a:lnTo>
                  <a:pt x="280590" y="300845"/>
                </a:lnTo>
                <a:lnTo>
                  <a:pt x="238978" y="315891"/>
                </a:lnTo>
                <a:lnTo>
                  <a:pt x="225140" y="316840"/>
                </a:lnTo>
                <a:lnTo>
                  <a:pt x="391345" y="316840"/>
                </a:lnTo>
                <a:lnTo>
                  <a:pt x="371103" y="279454"/>
                </a:lnTo>
                <a:lnTo>
                  <a:pt x="354163" y="273339"/>
                </a:lnTo>
                <a:lnTo>
                  <a:pt x="344307" y="272573"/>
                </a:lnTo>
                <a:close/>
              </a:path>
              <a:path w="412114" h="412750" extrusionOk="0">
                <a:moveTo>
                  <a:pt x="383777" y="91348"/>
                </a:moveTo>
                <a:lnTo>
                  <a:pt x="213794" y="91348"/>
                </a:lnTo>
                <a:lnTo>
                  <a:pt x="228578" y="92485"/>
                </a:lnTo>
                <a:lnTo>
                  <a:pt x="241568" y="95887"/>
                </a:lnTo>
                <a:lnTo>
                  <a:pt x="275559" y="131820"/>
                </a:lnTo>
                <a:lnTo>
                  <a:pt x="281645" y="162855"/>
                </a:lnTo>
                <a:lnTo>
                  <a:pt x="410032" y="162855"/>
                </a:lnTo>
                <a:lnTo>
                  <a:pt x="408362" y="152139"/>
                </a:lnTo>
                <a:lnTo>
                  <a:pt x="404118" y="135755"/>
                </a:lnTo>
                <a:lnTo>
                  <a:pt x="398174" y="119330"/>
                </a:lnTo>
                <a:lnTo>
                  <a:pt x="390753" y="103398"/>
                </a:lnTo>
                <a:lnTo>
                  <a:pt x="383777" y="913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440290" y="514448"/>
            <a:ext cx="309563" cy="309563"/>
          </a:xfrm>
          <a:custGeom>
            <a:avLst/>
            <a:gdLst/>
            <a:ahLst/>
            <a:cxnLst/>
            <a:rect l="l" t="t" r="r" b="b"/>
            <a:pathLst>
              <a:path w="412750" h="412750" extrusionOk="0">
                <a:moveTo>
                  <a:pt x="406199" y="92076"/>
                </a:moveTo>
                <a:lnTo>
                  <a:pt x="216583" y="92076"/>
                </a:lnTo>
                <a:lnTo>
                  <a:pt x="227774" y="92590"/>
                </a:lnTo>
                <a:lnTo>
                  <a:pt x="237581" y="94139"/>
                </a:lnTo>
                <a:lnTo>
                  <a:pt x="265776" y="124632"/>
                </a:lnTo>
                <a:lnTo>
                  <a:pt x="260745" y="138472"/>
                </a:lnTo>
                <a:lnTo>
                  <a:pt x="245650" y="149582"/>
                </a:lnTo>
                <a:lnTo>
                  <a:pt x="220485" y="157952"/>
                </a:lnTo>
                <a:lnTo>
                  <a:pt x="185246" y="163571"/>
                </a:lnTo>
                <a:lnTo>
                  <a:pt x="162163" y="165996"/>
                </a:lnTo>
                <a:lnTo>
                  <a:pt x="156359" y="166713"/>
                </a:lnTo>
                <a:lnTo>
                  <a:pt x="116210" y="172814"/>
                </a:lnTo>
                <a:lnTo>
                  <a:pt x="55429" y="191745"/>
                </a:lnTo>
                <a:lnTo>
                  <a:pt x="19560" y="220419"/>
                </a:lnTo>
                <a:lnTo>
                  <a:pt x="2172" y="263079"/>
                </a:lnTo>
                <a:lnTo>
                  <a:pt x="0" y="289913"/>
                </a:lnTo>
                <a:lnTo>
                  <a:pt x="2160" y="317459"/>
                </a:lnTo>
                <a:lnTo>
                  <a:pt x="19459" y="362666"/>
                </a:lnTo>
                <a:lnTo>
                  <a:pt x="53700" y="394349"/>
                </a:lnTo>
                <a:lnTo>
                  <a:pt x="102692" y="410370"/>
                </a:lnTo>
                <a:lnTo>
                  <a:pt x="132573" y="412372"/>
                </a:lnTo>
                <a:lnTo>
                  <a:pt x="155896" y="411313"/>
                </a:lnTo>
                <a:lnTo>
                  <a:pt x="197815" y="402815"/>
                </a:lnTo>
                <a:lnTo>
                  <a:pt x="233525" y="385786"/>
                </a:lnTo>
                <a:lnTo>
                  <a:pt x="263562" y="360138"/>
                </a:lnTo>
                <a:lnTo>
                  <a:pt x="276494" y="344056"/>
                </a:lnTo>
                <a:lnTo>
                  <a:pt x="412290" y="344056"/>
                </a:lnTo>
                <a:lnTo>
                  <a:pt x="412180" y="341710"/>
                </a:lnTo>
                <a:lnTo>
                  <a:pt x="411304" y="325497"/>
                </a:lnTo>
                <a:lnTo>
                  <a:pt x="411144" y="320346"/>
                </a:lnTo>
                <a:lnTo>
                  <a:pt x="192446" y="320346"/>
                </a:lnTo>
                <a:lnTo>
                  <a:pt x="182569" y="319761"/>
                </a:lnTo>
                <a:lnTo>
                  <a:pt x="149469" y="292234"/>
                </a:lnTo>
                <a:lnTo>
                  <a:pt x="148757" y="283895"/>
                </a:lnTo>
                <a:lnTo>
                  <a:pt x="149432" y="276071"/>
                </a:lnTo>
                <a:lnTo>
                  <a:pt x="186632" y="247662"/>
                </a:lnTo>
                <a:lnTo>
                  <a:pt x="211098" y="242997"/>
                </a:lnTo>
                <a:lnTo>
                  <a:pt x="220827" y="241015"/>
                </a:lnTo>
                <a:lnTo>
                  <a:pt x="258108" y="229769"/>
                </a:lnTo>
                <a:lnTo>
                  <a:pt x="264444" y="226899"/>
                </a:lnTo>
                <a:lnTo>
                  <a:pt x="411103" y="226899"/>
                </a:lnTo>
                <a:lnTo>
                  <a:pt x="411031" y="138353"/>
                </a:lnTo>
                <a:lnTo>
                  <a:pt x="410438" y="120212"/>
                </a:lnTo>
                <a:lnTo>
                  <a:pt x="408439" y="102372"/>
                </a:lnTo>
                <a:lnTo>
                  <a:pt x="406199" y="92076"/>
                </a:lnTo>
                <a:close/>
              </a:path>
              <a:path w="412750" h="412750" extrusionOk="0">
                <a:moveTo>
                  <a:pt x="412290" y="344056"/>
                </a:moveTo>
                <a:lnTo>
                  <a:pt x="276494" y="344056"/>
                </a:lnTo>
                <a:lnTo>
                  <a:pt x="279704" y="358781"/>
                </a:lnTo>
                <a:lnTo>
                  <a:pt x="308835" y="397190"/>
                </a:lnTo>
                <a:lnTo>
                  <a:pt x="349132" y="405650"/>
                </a:lnTo>
                <a:lnTo>
                  <a:pt x="363698" y="404844"/>
                </a:lnTo>
                <a:lnTo>
                  <a:pt x="403380" y="385529"/>
                </a:lnTo>
                <a:lnTo>
                  <a:pt x="412498" y="355050"/>
                </a:lnTo>
                <a:lnTo>
                  <a:pt x="412498" y="350100"/>
                </a:lnTo>
                <a:lnTo>
                  <a:pt x="412290" y="344056"/>
                </a:lnTo>
                <a:close/>
              </a:path>
              <a:path w="412750" h="412750" extrusionOk="0">
                <a:moveTo>
                  <a:pt x="411103" y="226899"/>
                </a:moveTo>
                <a:lnTo>
                  <a:pt x="264444" y="226899"/>
                </a:lnTo>
                <a:lnTo>
                  <a:pt x="264695" y="228985"/>
                </a:lnTo>
                <a:lnTo>
                  <a:pt x="264808" y="231423"/>
                </a:lnTo>
                <a:lnTo>
                  <a:pt x="264877" y="232414"/>
                </a:lnTo>
                <a:lnTo>
                  <a:pt x="264982" y="247662"/>
                </a:lnTo>
                <a:lnTo>
                  <a:pt x="264033" y="264104"/>
                </a:lnTo>
                <a:lnTo>
                  <a:pt x="248122" y="302855"/>
                </a:lnTo>
                <a:lnTo>
                  <a:pt x="210392" y="319254"/>
                </a:lnTo>
                <a:lnTo>
                  <a:pt x="192446" y="320346"/>
                </a:lnTo>
                <a:lnTo>
                  <a:pt x="411144" y="320346"/>
                </a:lnTo>
                <a:lnTo>
                  <a:pt x="411103" y="226899"/>
                </a:lnTo>
                <a:close/>
              </a:path>
              <a:path w="412750" h="412750" extrusionOk="0">
                <a:moveTo>
                  <a:pt x="217275" y="0"/>
                </a:moveTo>
                <a:lnTo>
                  <a:pt x="178042" y="1760"/>
                </a:lnTo>
                <a:lnTo>
                  <a:pt x="111089" y="15844"/>
                </a:lnTo>
                <a:lnTo>
                  <a:pt x="60751" y="43163"/>
                </a:lnTo>
                <a:lnTo>
                  <a:pt x="34908" y="78670"/>
                </a:lnTo>
                <a:lnTo>
                  <a:pt x="31676" y="99176"/>
                </a:lnTo>
                <a:lnTo>
                  <a:pt x="32474" y="108410"/>
                </a:lnTo>
                <a:lnTo>
                  <a:pt x="58210" y="142720"/>
                </a:lnTo>
                <a:lnTo>
                  <a:pt x="74033" y="146219"/>
                </a:lnTo>
                <a:lnTo>
                  <a:pt x="90267" y="144448"/>
                </a:lnTo>
                <a:lnTo>
                  <a:pt x="106919" y="139139"/>
                </a:lnTo>
                <a:lnTo>
                  <a:pt x="123999" y="130295"/>
                </a:lnTo>
                <a:lnTo>
                  <a:pt x="141520" y="117923"/>
                </a:lnTo>
                <a:lnTo>
                  <a:pt x="148204" y="112482"/>
                </a:lnTo>
                <a:lnTo>
                  <a:pt x="153092" y="108700"/>
                </a:lnTo>
                <a:lnTo>
                  <a:pt x="190187" y="94048"/>
                </a:lnTo>
                <a:lnTo>
                  <a:pt x="216583" y="92076"/>
                </a:lnTo>
                <a:lnTo>
                  <a:pt x="406199" y="92076"/>
                </a:lnTo>
                <a:lnTo>
                  <a:pt x="405103" y="87036"/>
                </a:lnTo>
                <a:lnTo>
                  <a:pt x="385802" y="52207"/>
                </a:lnTo>
                <a:lnTo>
                  <a:pt x="351205" y="25270"/>
                </a:lnTo>
                <a:lnTo>
                  <a:pt x="303006" y="8556"/>
                </a:lnTo>
                <a:lnTo>
                  <a:pt x="262454" y="2139"/>
                </a:lnTo>
                <a:lnTo>
                  <a:pt x="240440" y="534"/>
                </a:lnTo>
                <a:lnTo>
                  <a:pt x="217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811014" y="517126"/>
            <a:ext cx="222409" cy="301466"/>
          </a:xfrm>
          <a:custGeom>
            <a:avLst/>
            <a:gdLst/>
            <a:ahLst/>
            <a:cxnLst/>
            <a:rect l="l" t="t" r="r" b="b"/>
            <a:pathLst>
              <a:path w="296545" h="401955" extrusionOk="0">
                <a:moveTo>
                  <a:pt x="68165" y="2902"/>
                </a:moveTo>
                <a:lnTo>
                  <a:pt x="27779" y="13689"/>
                </a:lnTo>
                <a:lnTo>
                  <a:pt x="4471" y="45276"/>
                </a:lnTo>
                <a:lnTo>
                  <a:pt x="0" y="321753"/>
                </a:lnTo>
                <a:lnTo>
                  <a:pt x="1263" y="339200"/>
                </a:lnTo>
                <a:lnTo>
                  <a:pt x="20129" y="379980"/>
                </a:lnTo>
                <a:lnTo>
                  <a:pt x="58399" y="400093"/>
                </a:lnTo>
                <a:lnTo>
                  <a:pt x="74724" y="401441"/>
                </a:lnTo>
                <a:lnTo>
                  <a:pt x="90897" y="400114"/>
                </a:lnTo>
                <a:lnTo>
                  <a:pt x="129118" y="380306"/>
                </a:lnTo>
                <a:lnTo>
                  <a:pt x="148152" y="340679"/>
                </a:lnTo>
                <a:lnTo>
                  <a:pt x="149423" y="323889"/>
                </a:lnTo>
                <a:lnTo>
                  <a:pt x="149423" y="237165"/>
                </a:lnTo>
                <a:lnTo>
                  <a:pt x="150409" y="218562"/>
                </a:lnTo>
                <a:lnTo>
                  <a:pt x="165255" y="177531"/>
                </a:lnTo>
                <a:lnTo>
                  <a:pt x="203948" y="152591"/>
                </a:lnTo>
                <a:lnTo>
                  <a:pt x="241805" y="140790"/>
                </a:lnTo>
                <a:lnTo>
                  <a:pt x="257272" y="134154"/>
                </a:lnTo>
                <a:lnTo>
                  <a:pt x="269870" y="126636"/>
                </a:lnTo>
                <a:lnTo>
                  <a:pt x="279597" y="118237"/>
                </a:lnTo>
                <a:lnTo>
                  <a:pt x="286806" y="108545"/>
                </a:lnTo>
                <a:lnTo>
                  <a:pt x="287066" y="107971"/>
                </a:lnTo>
                <a:lnTo>
                  <a:pt x="137386" y="107971"/>
                </a:lnTo>
                <a:lnTo>
                  <a:pt x="137386" y="75402"/>
                </a:lnTo>
                <a:lnTo>
                  <a:pt x="127802" y="30829"/>
                </a:lnTo>
                <a:lnTo>
                  <a:pt x="84606" y="4004"/>
                </a:lnTo>
                <a:lnTo>
                  <a:pt x="68165" y="2902"/>
                </a:lnTo>
                <a:close/>
              </a:path>
              <a:path w="296545" h="401955" extrusionOk="0">
                <a:moveTo>
                  <a:pt x="237567" y="0"/>
                </a:moveTo>
                <a:lnTo>
                  <a:pt x="192836" y="14805"/>
                </a:lnTo>
                <a:lnTo>
                  <a:pt x="157179" y="59968"/>
                </a:lnTo>
                <a:lnTo>
                  <a:pt x="137386" y="107971"/>
                </a:lnTo>
                <a:lnTo>
                  <a:pt x="287066" y="107971"/>
                </a:lnTo>
                <a:lnTo>
                  <a:pt x="291958" y="97181"/>
                </a:lnTo>
                <a:lnTo>
                  <a:pt x="295051" y="84134"/>
                </a:lnTo>
                <a:lnTo>
                  <a:pt x="296083" y="69396"/>
                </a:lnTo>
                <a:lnTo>
                  <a:pt x="295116" y="53990"/>
                </a:lnTo>
                <a:lnTo>
                  <a:pt x="280602" y="18407"/>
                </a:lnTo>
                <a:lnTo>
                  <a:pt x="2375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3049542" y="517163"/>
            <a:ext cx="302895" cy="301466"/>
          </a:xfrm>
          <a:custGeom>
            <a:avLst/>
            <a:gdLst/>
            <a:ahLst/>
            <a:cxnLst/>
            <a:rect l="l" t="t" r="r" b="b"/>
            <a:pathLst>
              <a:path w="403860" h="401955" extrusionOk="0">
                <a:moveTo>
                  <a:pt x="67461" y="2776"/>
                </a:moveTo>
                <a:lnTo>
                  <a:pt x="26818" y="13325"/>
                </a:lnTo>
                <a:lnTo>
                  <a:pt x="4306" y="44741"/>
                </a:lnTo>
                <a:lnTo>
                  <a:pt x="0" y="76759"/>
                </a:lnTo>
                <a:lnTo>
                  <a:pt x="0" y="321653"/>
                </a:lnTo>
                <a:lnTo>
                  <a:pt x="11147" y="368486"/>
                </a:lnTo>
                <a:lnTo>
                  <a:pt x="43244" y="396050"/>
                </a:lnTo>
                <a:lnTo>
                  <a:pt x="74045" y="401390"/>
                </a:lnTo>
                <a:lnTo>
                  <a:pt x="90136" y="400036"/>
                </a:lnTo>
                <a:lnTo>
                  <a:pt x="128251" y="380118"/>
                </a:lnTo>
                <a:lnTo>
                  <a:pt x="147440" y="340474"/>
                </a:lnTo>
                <a:lnTo>
                  <a:pt x="148783" y="195009"/>
                </a:lnTo>
                <a:lnTo>
                  <a:pt x="149581" y="178000"/>
                </a:lnTo>
                <a:lnTo>
                  <a:pt x="162478" y="138002"/>
                </a:lnTo>
                <a:lnTo>
                  <a:pt x="204471" y="118928"/>
                </a:lnTo>
                <a:lnTo>
                  <a:pt x="400505" y="118928"/>
                </a:lnTo>
                <a:lnTo>
                  <a:pt x="400071" y="114982"/>
                </a:lnTo>
                <a:lnTo>
                  <a:pt x="397838" y="102135"/>
                </a:lnTo>
                <a:lnTo>
                  <a:pt x="394902" y="90130"/>
                </a:lnTo>
                <a:lnTo>
                  <a:pt x="391280" y="78966"/>
                </a:lnTo>
                <a:lnTo>
                  <a:pt x="388902" y="73241"/>
                </a:lnTo>
                <a:lnTo>
                  <a:pt x="135991" y="73241"/>
                </a:lnTo>
                <a:lnTo>
                  <a:pt x="134595" y="57091"/>
                </a:lnTo>
                <a:lnTo>
                  <a:pt x="117759" y="20895"/>
                </a:lnTo>
                <a:lnTo>
                  <a:pt x="82883" y="3908"/>
                </a:lnTo>
                <a:lnTo>
                  <a:pt x="67461" y="2776"/>
                </a:lnTo>
                <a:close/>
              </a:path>
              <a:path w="403860" h="401955" extrusionOk="0">
                <a:moveTo>
                  <a:pt x="400505" y="118928"/>
                </a:moveTo>
                <a:lnTo>
                  <a:pt x="204471" y="118928"/>
                </a:lnTo>
                <a:lnTo>
                  <a:pt x="217400" y="119951"/>
                </a:lnTo>
                <a:lnTo>
                  <a:pt x="228266" y="123026"/>
                </a:lnTo>
                <a:lnTo>
                  <a:pt x="252270" y="158654"/>
                </a:lnTo>
                <a:lnTo>
                  <a:pt x="255108" y="316061"/>
                </a:lnTo>
                <a:lnTo>
                  <a:pt x="256325" y="335538"/>
                </a:lnTo>
                <a:lnTo>
                  <a:pt x="274559" y="379389"/>
                </a:lnTo>
                <a:lnTo>
                  <a:pt x="313343" y="400015"/>
                </a:lnTo>
                <a:lnTo>
                  <a:pt x="330511" y="401390"/>
                </a:lnTo>
                <a:lnTo>
                  <a:pt x="347476" y="400036"/>
                </a:lnTo>
                <a:lnTo>
                  <a:pt x="385269" y="379728"/>
                </a:lnTo>
                <a:lnTo>
                  <a:pt x="402688" y="335807"/>
                </a:lnTo>
                <a:lnTo>
                  <a:pt x="403853" y="316061"/>
                </a:lnTo>
                <a:lnTo>
                  <a:pt x="403853" y="195009"/>
                </a:lnTo>
                <a:lnTo>
                  <a:pt x="403614" y="169960"/>
                </a:lnTo>
                <a:lnTo>
                  <a:pt x="402900" y="148267"/>
                </a:lnTo>
                <a:lnTo>
                  <a:pt x="401717" y="129939"/>
                </a:lnTo>
                <a:lnTo>
                  <a:pt x="400505" y="118928"/>
                </a:lnTo>
                <a:close/>
              </a:path>
              <a:path w="403860" h="401955" extrusionOk="0">
                <a:moveTo>
                  <a:pt x="267836" y="0"/>
                </a:moveTo>
                <a:lnTo>
                  <a:pt x="226238" y="4455"/>
                </a:lnTo>
                <a:lnTo>
                  <a:pt x="175405" y="27986"/>
                </a:lnTo>
                <a:lnTo>
                  <a:pt x="147954" y="55707"/>
                </a:lnTo>
                <a:lnTo>
                  <a:pt x="135991" y="73241"/>
                </a:lnTo>
                <a:lnTo>
                  <a:pt x="388902" y="73241"/>
                </a:lnTo>
                <a:lnTo>
                  <a:pt x="367611" y="39460"/>
                </a:lnTo>
                <a:lnTo>
                  <a:pt x="324324" y="10023"/>
                </a:lnTo>
                <a:lnTo>
                  <a:pt x="267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3"/>
          <p:cNvSpPr/>
          <p:nvPr/>
        </p:nvSpPr>
        <p:spPr>
          <a:xfrm>
            <a:off x="3410745" y="395316"/>
            <a:ext cx="112871" cy="422910"/>
          </a:xfrm>
          <a:custGeom>
            <a:avLst/>
            <a:gdLst/>
            <a:ahLst/>
            <a:cxnLst/>
            <a:rect l="l" t="t" r="r" b="b"/>
            <a:pathLst>
              <a:path w="150495" h="563880" extrusionOk="0">
                <a:moveTo>
                  <a:pt x="75314" y="0"/>
                </a:moveTo>
                <a:lnTo>
                  <a:pt x="38307" y="11709"/>
                </a:lnTo>
                <a:lnTo>
                  <a:pt x="12880" y="43693"/>
                </a:lnTo>
                <a:lnTo>
                  <a:pt x="7890" y="70439"/>
                </a:lnTo>
                <a:lnTo>
                  <a:pt x="9138" y="84082"/>
                </a:lnTo>
                <a:lnTo>
                  <a:pt x="27831" y="119267"/>
                </a:lnTo>
                <a:lnTo>
                  <a:pt x="62055" y="138483"/>
                </a:lnTo>
                <a:lnTo>
                  <a:pt x="75314" y="139761"/>
                </a:lnTo>
                <a:lnTo>
                  <a:pt x="88809" y="138483"/>
                </a:lnTo>
                <a:lnTo>
                  <a:pt x="123225" y="119430"/>
                </a:lnTo>
                <a:lnTo>
                  <a:pt x="141920" y="84250"/>
                </a:lnTo>
                <a:lnTo>
                  <a:pt x="143166" y="70439"/>
                </a:lnTo>
                <a:lnTo>
                  <a:pt x="141920" y="56424"/>
                </a:lnTo>
                <a:lnTo>
                  <a:pt x="123225" y="20682"/>
                </a:lnTo>
                <a:lnTo>
                  <a:pt x="88789" y="1289"/>
                </a:lnTo>
                <a:lnTo>
                  <a:pt x="75314" y="0"/>
                </a:lnTo>
                <a:close/>
              </a:path>
              <a:path w="150495" h="563880" extrusionOk="0">
                <a:moveTo>
                  <a:pt x="75314" y="165971"/>
                </a:moveTo>
                <a:lnTo>
                  <a:pt x="31324" y="178116"/>
                </a:lnTo>
                <a:lnTo>
                  <a:pt x="5055" y="212849"/>
                </a:lnTo>
                <a:lnTo>
                  <a:pt x="0" y="245596"/>
                </a:lnTo>
                <a:lnTo>
                  <a:pt x="0" y="484169"/>
                </a:lnTo>
                <a:lnTo>
                  <a:pt x="11391" y="530725"/>
                </a:lnTo>
                <a:lnTo>
                  <a:pt x="44178" y="558471"/>
                </a:lnTo>
                <a:lnTo>
                  <a:pt x="75314" y="563857"/>
                </a:lnTo>
                <a:lnTo>
                  <a:pt x="91523" y="562530"/>
                </a:lnTo>
                <a:lnTo>
                  <a:pt x="129734" y="542747"/>
                </a:lnTo>
                <a:lnTo>
                  <a:pt x="148819" y="503100"/>
                </a:lnTo>
                <a:lnTo>
                  <a:pt x="150089" y="486318"/>
                </a:lnTo>
                <a:lnTo>
                  <a:pt x="150089" y="243498"/>
                </a:lnTo>
                <a:lnTo>
                  <a:pt x="138740" y="198474"/>
                </a:lnTo>
                <a:lnTo>
                  <a:pt x="106223" y="171242"/>
                </a:lnTo>
                <a:lnTo>
                  <a:pt x="75314" y="1659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3584197" y="517163"/>
            <a:ext cx="302895" cy="301466"/>
          </a:xfrm>
          <a:custGeom>
            <a:avLst/>
            <a:gdLst/>
            <a:ahLst/>
            <a:cxnLst/>
            <a:rect l="l" t="t" r="r" b="b"/>
            <a:pathLst>
              <a:path w="403860" h="401955" extrusionOk="0">
                <a:moveTo>
                  <a:pt x="67424" y="2852"/>
                </a:moveTo>
                <a:lnTo>
                  <a:pt x="26784" y="13337"/>
                </a:lnTo>
                <a:lnTo>
                  <a:pt x="4286" y="44755"/>
                </a:lnTo>
                <a:lnTo>
                  <a:pt x="0" y="76759"/>
                </a:lnTo>
                <a:lnTo>
                  <a:pt x="0" y="321703"/>
                </a:lnTo>
                <a:lnTo>
                  <a:pt x="11115" y="368487"/>
                </a:lnTo>
                <a:lnTo>
                  <a:pt x="43215" y="396050"/>
                </a:lnTo>
                <a:lnTo>
                  <a:pt x="73995" y="401390"/>
                </a:lnTo>
                <a:lnTo>
                  <a:pt x="90101" y="400036"/>
                </a:lnTo>
                <a:lnTo>
                  <a:pt x="128188" y="380118"/>
                </a:lnTo>
                <a:lnTo>
                  <a:pt x="147404" y="340474"/>
                </a:lnTo>
                <a:lnTo>
                  <a:pt x="148749" y="195009"/>
                </a:lnTo>
                <a:lnTo>
                  <a:pt x="149542" y="178032"/>
                </a:lnTo>
                <a:lnTo>
                  <a:pt x="162466" y="138014"/>
                </a:lnTo>
                <a:lnTo>
                  <a:pt x="204471" y="118928"/>
                </a:lnTo>
                <a:lnTo>
                  <a:pt x="400458" y="118928"/>
                </a:lnTo>
                <a:lnTo>
                  <a:pt x="400021" y="114982"/>
                </a:lnTo>
                <a:lnTo>
                  <a:pt x="397797" y="102135"/>
                </a:lnTo>
                <a:lnTo>
                  <a:pt x="394864" y="90130"/>
                </a:lnTo>
                <a:lnTo>
                  <a:pt x="391237" y="78966"/>
                </a:lnTo>
                <a:lnTo>
                  <a:pt x="388848" y="73241"/>
                </a:lnTo>
                <a:lnTo>
                  <a:pt x="135979" y="73241"/>
                </a:lnTo>
                <a:lnTo>
                  <a:pt x="134566" y="57091"/>
                </a:lnTo>
                <a:lnTo>
                  <a:pt x="117709" y="20895"/>
                </a:lnTo>
                <a:lnTo>
                  <a:pt x="82838" y="3971"/>
                </a:lnTo>
                <a:lnTo>
                  <a:pt x="67424" y="2852"/>
                </a:lnTo>
                <a:close/>
              </a:path>
              <a:path w="403860" h="401955" extrusionOk="0">
                <a:moveTo>
                  <a:pt x="400458" y="118928"/>
                </a:moveTo>
                <a:lnTo>
                  <a:pt x="204471" y="118928"/>
                </a:lnTo>
                <a:lnTo>
                  <a:pt x="217384" y="119957"/>
                </a:lnTo>
                <a:lnTo>
                  <a:pt x="228227" y="123040"/>
                </a:lnTo>
                <a:lnTo>
                  <a:pt x="252235" y="158663"/>
                </a:lnTo>
                <a:lnTo>
                  <a:pt x="255070" y="316061"/>
                </a:lnTo>
                <a:lnTo>
                  <a:pt x="256286" y="335544"/>
                </a:lnTo>
                <a:lnTo>
                  <a:pt x="274508" y="379389"/>
                </a:lnTo>
                <a:lnTo>
                  <a:pt x="313311" y="400015"/>
                </a:lnTo>
                <a:lnTo>
                  <a:pt x="330498" y="401390"/>
                </a:lnTo>
                <a:lnTo>
                  <a:pt x="347460" y="400036"/>
                </a:lnTo>
                <a:lnTo>
                  <a:pt x="385244" y="379728"/>
                </a:lnTo>
                <a:lnTo>
                  <a:pt x="402642" y="335828"/>
                </a:lnTo>
                <a:lnTo>
                  <a:pt x="403803" y="316061"/>
                </a:lnTo>
                <a:lnTo>
                  <a:pt x="403803" y="195009"/>
                </a:lnTo>
                <a:lnTo>
                  <a:pt x="403567" y="169961"/>
                </a:lnTo>
                <a:lnTo>
                  <a:pt x="402859" y="148272"/>
                </a:lnTo>
                <a:lnTo>
                  <a:pt x="401677" y="129944"/>
                </a:lnTo>
                <a:lnTo>
                  <a:pt x="400458" y="118928"/>
                </a:lnTo>
                <a:close/>
              </a:path>
              <a:path w="403860" h="401955" extrusionOk="0">
                <a:moveTo>
                  <a:pt x="267786" y="0"/>
                </a:moveTo>
                <a:lnTo>
                  <a:pt x="226196" y="4460"/>
                </a:lnTo>
                <a:lnTo>
                  <a:pt x="175377" y="28023"/>
                </a:lnTo>
                <a:lnTo>
                  <a:pt x="147919" y="55715"/>
                </a:lnTo>
                <a:lnTo>
                  <a:pt x="135979" y="73241"/>
                </a:lnTo>
                <a:lnTo>
                  <a:pt x="388848" y="73241"/>
                </a:lnTo>
                <a:lnTo>
                  <a:pt x="367567" y="39484"/>
                </a:lnTo>
                <a:lnTo>
                  <a:pt x="324285" y="10039"/>
                </a:lnTo>
                <a:lnTo>
                  <a:pt x="2677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3929582" y="517163"/>
            <a:ext cx="310990" cy="413385"/>
          </a:xfrm>
          <a:custGeom>
            <a:avLst/>
            <a:gdLst/>
            <a:ahLst/>
            <a:cxnLst/>
            <a:rect l="l" t="t" r="r" b="b"/>
            <a:pathLst>
              <a:path w="414654" h="551180" extrusionOk="0">
                <a:moveTo>
                  <a:pt x="72324" y="404544"/>
                </a:moveTo>
                <a:lnTo>
                  <a:pt x="64044" y="404544"/>
                </a:lnTo>
                <a:lnTo>
                  <a:pt x="52736" y="405479"/>
                </a:lnTo>
                <a:lnTo>
                  <a:pt x="19245" y="427650"/>
                </a:lnTo>
                <a:lnTo>
                  <a:pt x="11044" y="458687"/>
                </a:lnTo>
                <a:lnTo>
                  <a:pt x="14133" y="478670"/>
                </a:lnTo>
                <a:lnTo>
                  <a:pt x="38842" y="512203"/>
                </a:lnTo>
                <a:lnTo>
                  <a:pt x="87346" y="536659"/>
                </a:lnTo>
                <a:lnTo>
                  <a:pt x="154382" y="549140"/>
                </a:lnTo>
                <a:lnTo>
                  <a:pt x="194532" y="550701"/>
                </a:lnTo>
                <a:lnTo>
                  <a:pt x="246562" y="547802"/>
                </a:lnTo>
                <a:lnTo>
                  <a:pt x="291515" y="539108"/>
                </a:lnTo>
                <a:lnTo>
                  <a:pt x="329372" y="524626"/>
                </a:lnTo>
                <a:lnTo>
                  <a:pt x="383901" y="478136"/>
                </a:lnTo>
                <a:lnTo>
                  <a:pt x="396024" y="455119"/>
                </a:lnTo>
                <a:lnTo>
                  <a:pt x="197962" y="455119"/>
                </a:lnTo>
                <a:lnTo>
                  <a:pt x="188148" y="454742"/>
                </a:lnTo>
                <a:lnTo>
                  <a:pt x="141724" y="440548"/>
                </a:lnTo>
                <a:lnTo>
                  <a:pt x="110620" y="420833"/>
                </a:lnTo>
                <a:lnTo>
                  <a:pt x="102337" y="415870"/>
                </a:lnTo>
                <a:lnTo>
                  <a:pt x="94971" y="411970"/>
                </a:lnTo>
                <a:lnTo>
                  <a:pt x="88520" y="409130"/>
                </a:lnTo>
                <a:lnTo>
                  <a:pt x="80454" y="406039"/>
                </a:lnTo>
                <a:lnTo>
                  <a:pt x="72324" y="404544"/>
                </a:lnTo>
                <a:close/>
              </a:path>
              <a:path w="414654" h="551180" extrusionOk="0">
                <a:moveTo>
                  <a:pt x="414508" y="340462"/>
                </a:moveTo>
                <a:lnTo>
                  <a:pt x="271279" y="340462"/>
                </a:lnTo>
                <a:lnTo>
                  <a:pt x="271279" y="382593"/>
                </a:lnTo>
                <a:lnTo>
                  <a:pt x="270142" y="399521"/>
                </a:lnTo>
                <a:lnTo>
                  <a:pt x="253035" y="436912"/>
                </a:lnTo>
                <a:lnTo>
                  <a:pt x="215208" y="453991"/>
                </a:lnTo>
                <a:lnTo>
                  <a:pt x="197962" y="455119"/>
                </a:lnTo>
                <a:lnTo>
                  <a:pt x="396024" y="455119"/>
                </a:lnTo>
                <a:lnTo>
                  <a:pt x="400900" y="445860"/>
                </a:lnTo>
                <a:lnTo>
                  <a:pt x="411105" y="407526"/>
                </a:lnTo>
                <a:lnTo>
                  <a:pt x="414467" y="363672"/>
                </a:lnTo>
                <a:lnTo>
                  <a:pt x="414508" y="340462"/>
                </a:lnTo>
                <a:close/>
              </a:path>
              <a:path w="414654" h="551180" extrusionOk="0">
                <a:moveTo>
                  <a:pt x="159727" y="0"/>
                </a:moveTo>
                <a:lnTo>
                  <a:pt x="94373" y="13026"/>
                </a:lnTo>
                <a:lnTo>
                  <a:pt x="43575" y="52145"/>
                </a:lnTo>
                <a:lnTo>
                  <a:pt x="10893" y="113278"/>
                </a:lnTo>
                <a:lnTo>
                  <a:pt x="2723" y="150499"/>
                </a:lnTo>
                <a:lnTo>
                  <a:pt x="0" y="192157"/>
                </a:lnTo>
                <a:lnTo>
                  <a:pt x="2851" y="231849"/>
                </a:lnTo>
                <a:lnTo>
                  <a:pt x="25666" y="298751"/>
                </a:lnTo>
                <a:lnTo>
                  <a:pt x="70326" y="347966"/>
                </a:lnTo>
                <a:lnTo>
                  <a:pt x="131005" y="373094"/>
                </a:lnTo>
                <a:lnTo>
                  <a:pt x="166989" y="376235"/>
                </a:lnTo>
                <a:lnTo>
                  <a:pt x="183218" y="375674"/>
                </a:lnTo>
                <a:lnTo>
                  <a:pt x="226409" y="367352"/>
                </a:lnTo>
                <a:lnTo>
                  <a:pt x="261381" y="348915"/>
                </a:lnTo>
                <a:lnTo>
                  <a:pt x="271279" y="340462"/>
                </a:lnTo>
                <a:lnTo>
                  <a:pt x="414508" y="340462"/>
                </a:lnTo>
                <a:lnTo>
                  <a:pt x="414508" y="270362"/>
                </a:lnTo>
                <a:lnTo>
                  <a:pt x="207939" y="270362"/>
                </a:lnTo>
                <a:lnTo>
                  <a:pt x="193756" y="269113"/>
                </a:lnTo>
                <a:lnTo>
                  <a:pt x="155884" y="239150"/>
                </a:lnTo>
                <a:lnTo>
                  <a:pt x="147402" y="192157"/>
                </a:lnTo>
                <a:lnTo>
                  <a:pt x="147352" y="189657"/>
                </a:lnTo>
                <a:lnTo>
                  <a:pt x="148292" y="172256"/>
                </a:lnTo>
                <a:lnTo>
                  <a:pt x="162880" y="131669"/>
                </a:lnTo>
                <a:lnTo>
                  <a:pt x="207939" y="111477"/>
                </a:lnTo>
                <a:lnTo>
                  <a:pt x="414508" y="111477"/>
                </a:lnTo>
                <a:lnTo>
                  <a:pt x="414508" y="83168"/>
                </a:lnTo>
                <a:lnTo>
                  <a:pt x="413520" y="63517"/>
                </a:lnTo>
                <a:lnTo>
                  <a:pt x="412552" y="58025"/>
                </a:lnTo>
                <a:lnTo>
                  <a:pt x="283342" y="58025"/>
                </a:lnTo>
                <a:lnTo>
                  <a:pt x="272241" y="44263"/>
                </a:lnTo>
                <a:lnTo>
                  <a:pt x="231712" y="14299"/>
                </a:lnTo>
                <a:lnTo>
                  <a:pt x="179735" y="887"/>
                </a:lnTo>
                <a:lnTo>
                  <a:pt x="159727" y="0"/>
                </a:lnTo>
                <a:close/>
              </a:path>
              <a:path w="414654" h="551180" extrusionOk="0">
                <a:moveTo>
                  <a:pt x="414508" y="111477"/>
                </a:moveTo>
                <a:lnTo>
                  <a:pt x="207939" y="111477"/>
                </a:lnTo>
                <a:lnTo>
                  <a:pt x="221951" y="112759"/>
                </a:lnTo>
                <a:lnTo>
                  <a:pt x="234305" y="116605"/>
                </a:lnTo>
                <a:lnTo>
                  <a:pt x="266473" y="156670"/>
                </a:lnTo>
                <a:lnTo>
                  <a:pt x="270588" y="189657"/>
                </a:lnTo>
                <a:lnTo>
                  <a:pt x="269635" y="208883"/>
                </a:lnTo>
                <a:lnTo>
                  <a:pt x="255259" y="250522"/>
                </a:lnTo>
                <a:lnTo>
                  <a:pt x="207939" y="270362"/>
                </a:lnTo>
                <a:lnTo>
                  <a:pt x="414508" y="270362"/>
                </a:lnTo>
                <a:lnTo>
                  <a:pt x="414508" y="111477"/>
                </a:lnTo>
                <a:close/>
              </a:path>
              <a:path w="414654" h="551180" extrusionOk="0">
                <a:moveTo>
                  <a:pt x="348077" y="2085"/>
                </a:moveTo>
                <a:lnTo>
                  <a:pt x="306775" y="15693"/>
                </a:lnTo>
                <a:lnTo>
                  <a:pt x="283342" y="58025"/>
                </a:lnTo>
                <a:lnTo>
                  <a:pt x="412552" y="58025"/>
                </a:lnTo>
                <a:lnTo>
                  <a:pt x="398664" y="21523"/>
                </a:lnTo>
                <a:lnTo>
                  <a:pt x="364270" y="3303"/>
                </a:lnTo>
                <a:lnTo>
                  <a:pt x="348077" y="20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3"/>
          <p:cNvSpPr/>
          <p:nvPr/>
        </p:nvSpPr>
        <p:spPr>
          <a:xfrm>
            <a:off x="1013147" y="914021"/>
            <a:ext cx="156000" cy="179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3"/>
          <p:cNvSpPr/>
          <p:nvPr/>
        </p:nvSpPr>
        <p:spPr>
          <a:xfrm>
            <a:off x="1217362" y="965644"/>
            <a:ext cx="108300" cy="131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3"/>
          <p:cNvSpPr/>
          <p:nvPr/>
        </p:nvSpPr>
        <p:spPr>
          <a:xfrm>
            <a:off x="1375630" y="965647"/>
            <a:ext cx="131700" cy="131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1561055" y="965640"/>
            <a:ext cx="110400" cy="127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1716560" y="965631"/>
            <a:ext cx="135000" cy="129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1904496" y="901757"/>
            <a:ext cx="69533" cy="194310"/>
          </a:xfrm>
          <a:custGeom>
            <a:avLst/>
            <a:gdLst/>
            <a:ahLst/>
            <a:cxnLst/>
            <a:rect l="l" t="t" r="r" b="b"/>
            <a:pathLst>
              <a:path w="92710" h="259080" extrusionOk="0">
                <a:moveTo>
                  <a:pt x="77099" y="0"/>
                </a:moveTo>
                <a:lnTo>
                  <a:pt x="64986" y="0"/>
                </a:lnTo>
                <a:lnTo>
                  <a:pt x="60023" y="2311"/>
                </a:lnTo>
                <a:lnTo>
                  <a:pt x="51730" y="11522"/>
                </a:lnTo>
                <a:lnTo>
                  <a:pt x="49657" y="16900"/>
                </a:lnTo>
                <a:lnTo>
                  <a:pt x="49657" y="28912"/>
                </a:lnTo>
                <a:lnTo>
                  <a:pt x="51730" y="34101"/>
                </a:lnTo>
                <a:lnTo>
                  <a:pt x="60023" y="43198"/>
                </a:lnTo>
                <a:lnTo>
                  <a:pt x="64986" y="45460"/>
                </a:lnTo>
                <a:lnTo>
                  <a:pt x="76873" y="45460"/>
                </a:lnTo>
                <a:lnTo>
                  <a:pt x="82024" y="43073"/>
                </a:lnTo>
                <a:lnTo>
                  <a:pt x="90330" y="33536"/>
                </a:lnTo>
                <a:lnTo>
                  <a:pt x="92416" y="27957"/>
                </a:lnTo>
                <a:lnTo>
                  <a:pt x="92416" y="15831"/>
                </a:lnTo>
                <a:lnTo>
                  <a:pt x="90380" y="10818"/>
                </a:lnTo>
                <a:lnTo>
                  <a:pt x="82326" y="2186"/>
                </a:lnTo>
                <a:lnTo>
                  <a:pt x="77099" y="0"/>
                </a:lnTo>
                <a:close/>
              </a:path>
              <a:path w="92710" h="259080" extrusionOk="0">
                <a:moveTo>
                  <a:pt x="68818" y="104377"/>
                </a:moveTo>
                <a:lnTo>
                  <a:pt x="25544" y="104377"/>
                </a:lnTo>
                <a:lnTo>
                  <a:pt x="29766" y="105420"/>
                </a:lnTo>
                <a:lnTo>
                  <a:pt x="31904" y="107594"/>
                </a:lnTo>
                <a:lnTo>
                  <a:pt x="33913" y="109567"/>
                </a:lnTo>
                <a:lnTo>
                  <a:pt x="34943" y="113764"/>
                </a:lnTo>
                <a:lnTo>
                  <a:pt x="34943" y="123187"/>
                </a:lnTo>
                <a:lnTo>
                  <a:pt x="13306" y="215767"/>
                </a:lnTo>
                <a:lnTo>
                  <a:pt x="12225" y="220315"/>
                </a:lnTo>
                <a:lnTo>
                  <a:pt x="11547" y="223557"/>
                </a:lnTo>
                <a:lnTo>
                  <a:pt x="11120" y="226372"/>
                </a:lnTo>
                <a:lnTo>
                  <a:pt x="10655" y="229174"/>
                </a:lnTo>
                <a:lnTo>
                  <a:pt x="10454" y="231888"/>
                </a:lnTo>
                <a:lnTo>
                  <a:pt x="10454" y="241312"/>
                </a:lnTo>
                <a:lnTo>
                  <a:pt x="12678" y="247066"/>
                </a:lnTo>
                <a:lnTo>
                  <a:pt x="21649" y="256390"/>
                </a:lnTo>
                <a:lnTo>
                  <a:pt x="28384" y="258739"/>
                </a:lnTo>
                <a:lnTo>
                  <a:pt x="41753" y="258739"/>
                </a:lnTo>
                <a:lnTo>
                  <a:pt x="79784" y="239703"/>
                </a:lnTo>
                <a:lnTo>
                  <a:pt x="55801" y="239703"/>
                </a:lnTo>
                <a:lnTo>
                  <a:pt x="51202" y="238522"/>
                </a:lnTo>
                <a:lnTo>
                  <a:pt x="45498" y="233823"/>
                </a:lnTo>
                <a:lnTo>
                  <a:pt x="44053" y="229425"/>
                </a:lnTo>
                <a:lnTo>
                  <a:pt x="44089" y="220014"/>
                </a:lnTo>
                <a:lnTo>
                  <a:pt x="66129" y="128151"/>
                </a:lnTo>
                <a:lnTo>
                  <a:pt x="67022" y="124683"/>
                </a:lnTo>
                <a:lnTo>
                  <a:pt x="67675" y="121190"/>
                </a:lnTo>
                <a:lnTo>
                  <a:pt x="68580" y="114216"/>
                </a:lnTo>
                <a:lnTo>
                  <a:pt x="68818" y="111464"/>
                </a:lnTo>
                <a:lnTo>
                  <a:pt x="68818" y="104377"/>
                </a:lnTo>
                <a:close/>
              </a:path>
              <a:path w="92710" h="259080" extrusionOk="0">
                <a:moveTo>
                  <a:pt x="80454" y="236851"/>
                </a:moveTo>
                <a:lnTo>
                  <a:pt x="78355" y="237643"/>
                </a:lnTo>
                <a:lnTo>
                  <a:pt x="75302" y="238283"/>
                </a:lnTo>
                <a:lnTo>
                  <a:pt x="67348" y="239414"/>
                </a:lnTo>
                <a:lnTo>
                  <a:pt x="64307" y="239703"/>
                </a:lnTo>
                <a:lnTo>
                  <a:pt x="79784" y="239703"/>
                </a:lnTo>
                <a:lnTo>
                  <a:pt x="80454" y="236851"/>
                </a:lnTo>
                <a:close/>
              </a:path>
              <a:path w="92710" h="259080" extrusionOk="0">
                <a:moveTo>
                  <a:pt x="51768" y="85178"/>
                </a:moveTo>
                <a:lnTo>
                  <a:pt x="38524" y="85178"/>
                </a:lnTo>
                <a:lnTo>
                  <a:pt x="33033" y="86146"/>
                </a:lnTo>
                <a:lnTo>
                  <a:pt x="19111" y="89953"/>
                </a:lnTo>
                <a:lnTo>
                  <a:pt x="11270" y="92893"/>
                </a:lnTo>
                <a:lnTo>
                  <a:pt x="2525" y="96801"/>
                </a:lnTo>
                <a:lnTo>
                  <a:pt x="0" y="107594"/>
                </a:lnTo>
                <a:lnTo>
                  <a:pt x="2110" y="107016"/>
                </a:lnTo>
                <a:lnTo>
                  <a:pt x="5252" y="106338"/>
                </a:lnTo>
                <a:lnTo>
                  <a:pt x="13394" y="104780"/>
                </a:lnTo>
                <a:lnTo>
                  <a:pt x="16686" y="104377"/>
                </a:lnTo>
                <a:lnTo>
                  <a:pt x="68818" y="104377"/>
                </a:lnTo>
                <a:lnTo>
                  <a:pt x="68818" y="102028"/>
                </a:lnTo>
                <a:lnTo>
                  <a:pt x="66745" y="96135"/>
                </a:lnTo>
                <a:lnTo>
                  <a:pt x="58440" y="87377"/>
                </a:lnTo>
                <a:lnTo>
                  <a:pt x="51768" y="851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2018342" y="965631"/>
            <a:ext cx="135000" cy="129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/>
          <p:nvPr/>
        </p:nvSpPr>
        <p:spPr>
          <a:xfrm>
            <a:off x="2198450" y="965638"/>
            <a:ext cx="134700" cy="1836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2434337" y="897739"/>
            <a:ext cx="173354" cy="251936"/>
          </a:xfrm>
          <a:custGeom>
            <a:avLst/>
            <a:gdLst/>
            <a:ahLst/>
            <a:cxnLst/>
            <a:rect l="l" t="t" r="r" b="b"/>
            <a:pathLst>
              <a:path w="231139" h="335915" extrusionOk="0">
                <a:moveTo>
                  <a:pt x="20455" y="297075"/>
                </a:moveTo>
                <a:lnTo>
                  <a:pt x="11509" y="297075"/>
                </a:lnTo>
                <a:lnTo>
                  <a:pt x="7287" y="298922"/>
                </a:lnTo>
                <a:lnTo>
                  <a:pt x="1457" y="306323"/>
                </a:lnTo>
                <a:lnTo>
                  <a:pt x="0" y="310595"/>
                </a:lnTo>
                <a:lnTo>
                  <a:pt x="0" y="321137"/>
                </a:lnTo>
                <a:lnTo>
                  <a:pt x="2324" y="325874"/>
                </a:lnTo>
                <a:lnTo>
                  <a:pt x="11610" y="333413"/>
                </a:lnTo>
                <a:lnTo>
                  <a:pt x="18885" y="335298"/>
                </a:lnTo>
                <a:lnTo>
                  <a:pt x="28736" y="335298"/>
                </a:lnTo>
                <a:lnTo>
                  <a:pt x="42096" y="333812"/>
                </a:lnTo>
                <a:lnTo>
                  <a:pt x="55264" y="329358"/>
                </a:lnTo>
                <a:lnTo>
                  <a:pt x="68238" y="321940"/>
                </a:lnTo>
                <a:lnTo>
                  <a:pt x="68778" y="321502"/>
                </a:lnTo>
                <a:lnTo>
                  <a:pt x="43600" y="321502"/>
                </a:lnTo>
                <a:lnTo>
                  <a:pt x="38461" y="313083"/>
                </a:lnTo>
                <a:lnTo>
                  <a:pt x="23534" y="297867"/>
                </a:lnTo>
                <a:lnTo>
                  <a:pt x="20455" y="297075"/>
                </a:lnTo>
                <a:close/>
              </a:path>
              <a:path w="231139" h="335915" extrusionOk="0">
                <a:moveTo>
                  <a:pt x="143970" y="111414"/>
                </a:moveTo>
                <a:lnTo>
                  <a:pt x="112633" y="111414"/>
                </a:lnTo>
                <a:lnTo>
                  <a:pt x="81622" y="256842"/>
                </a:lnTo>
                <a:lnTo>
                  <a:pt x="78117" y="271274"/>
                </a:lnTo>
                <a:lnTo>
                  <a:pt x="60913" y="311262"/>
                </a:lnTo>
                <a:lnTo>
                  <a:pt x="43600" y="321502"/>
                </a:lnTo>
                <a:lnTo>
                  <a:pt x="68778" y="321502"/>
                </a:lnTo>
                <a:lnTo>
                  <a:pt x="102040" y="284416"/>
                </a:lnTo>
                <a:lnTo>
                  <a:pt x="114316" y="250446"/>
                </a:lnTo>
                <a:lnTo>
                  <a:pt x="143970" y="111414"/>
                </a:lnTo>
                <a:close/>
              </a:path>
              <a:path w="231139" h="335915" extrusionOk="0">
                <a:moveTo>
                  <a:pt x="189543" y="96097"/>
                </a:moveTo>
                <a:lnTo>
                  <a:pt x="83306" y="96097"/>
                </a:lnTo>
                <a:lnTo>
                  <a:pt x="79763" y="111414"/>
                </a:lnTo>
                <a:lnTo>
                  <a:pt x="185975" y="111414"/>
                </a:lnTo>
                <a:lnTo>
                  <a:pt x="189543" y="96097"/>
                </a:lnTo>
                <a:close/>
              </a:path>
              <a:path w="231139" h="335915" extrusionOk="0">
                <a:moveTo>
                  <a:pt x="212186" y="0"/>
                </a:moveTo>
                <a:lnTo>
                  <a:pt x="202335" y="0"/>
                </a:lnTo>
                <a:lnTo>
                  <a:pt x="195857" y="379"/>
                </a:lnTo>
                <a:lnTo>
                  <a:pt x="156464" y="17915"/>
                </a:lnTo>
                <a:lnTo>
                  <a:pt x="130953" y="49556"/>
                </a:lnTo>
                <a:lnTo>
                  <a:pt x="115724" y="96097"/>
                </a:lnTo>
                <a:lnTo>
                  <a:pt x="147036" y="96097"/>
                </a:lnTo>
                <a:lnTo>
                  <a:pt x="150818" y="78292"/>
                </a:lnTo>
                <a:lnTo>
                  <a:pt x="154502" y="62305"/>
                </a:lnTo>
                <a:lnTo>
                  <a:pt x="171545" y="22595"/>
                </a:lnTo>
                <a:lnTo>
                  <a:pt x="187520" y="13783"/>
                </a:lnTo>
                <a:lnTo>
                  <a:pt x="230936" y="13783"/>
                </a:lnTo>
                <a:lnTo>
                  <a:pt x="228772" y="9386"/>
                </a:lnTo>
                <a:lnTo>
                  <a:pt x="219461" y="1872"/>
                </a:lnTo>
                <a:lnTo>
                  <a:pt x="212186" y="0"/>
                </a:lnTo>
                <a:close/>
              </a:path>
              <a:path w="231139" h="335915" extrusionOk="0">
                <a:moveTo>
                  <a:pt x="230936" y="13783"/>
                </a:moveTo>
                <a:lnTo>
                  <a:pt x="187520" y="13783"/>
                </a:lnTo>
                <a:lnTo>
                  <a:pt x="189556" y="16824"/>
                </a:lnTo>
                <a:lnTo>
                  <a:pt x="191227" y="19576"/>
                </a:lnTo>
                <a:lnTo>
                  <a:pt x="210565" y="38197"/>
                </a:lnTo>
                <a:lnTo>
                  <a:pt x="219913" y="38197"/>
                </a:lnTo>
                <a:lnTo>
                  <a:pt x="224210" y="36363"/>
                </a:lnTo>
                <a:lnTo>
                  <a:pt x="229714" y="28949"/>
                </a:lnTo>
                <a:lnTo>
                  <a:pt x="231109" y="24665"/>
                </a:lnTo>
                <a:lnTo>
                  <a:pt x="231109" y="14135"/>
                </a:lnTo>
                <a:lnTo>
                  <a:pt x="230936" y="137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2609519" y="965651"/>
            <a:ext cx="121800" cy="131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2786101" y="965640"/>
            <a:ext cx="110400" cy="127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3026912" y="914021"/>
            <a:ext cx="156000" cy="1791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3231636" y="901757"/>
            <a:ext cx="69533" cy="194310"/>
          </a:xfrm>
          <a:custGeom>
            <a:avLst/>
            <a:gdLst/>
            <a:ahLst/>
            <a:cxnLst/>
            <a:rect l="l" t="t" r="r" b="b"/>
            <a:pathLst>
              <a:path w="92710" h="259080" extrusionOk="0">
                <a:moveTo>
                  <a:pt x="77099" y="0"/>
                </a:moveTo>
                <a:lnTo>
                  <a:pt x="64973" y="0"/>
                </a:lnTo>
                <a:lnTo>
                  <a:pt x="60023" y="2311"/>
                </a:lnTo>
                <a:lnTo>
                  <a:pt x="51717" y="11522"/>
                </a:lnTo>
                <a:lnTo>
                  <a:pt x="49644" y="16900"/>
                </a:lnTo>
                <a:lnTo>
                  <a:pt x="49644" y="28912"/>
                </a:lnTo>
                <a:lnTo>
                  <a:pt x="51717" y="34101"/>
                </a:lnTo>
                <a:lnTo>
                  <a:pt x="60023" y="43198"/>
                </a:lnTo>
                <a:lnTo>
                  <a:pt x="64973" y="45460"/>
                </a:lnTo>
                <a:lnTo>
                  <a:pt x="76847" y="45460"/>
                </a:lnTo>
                <a:lnTo>
                  <a:pt x="82024" y="43073"/>
                </a:lnTo>
                <a:lnTo>
                  <a:pt x="86183" y="38310"/>
                </a:lnTo>
                <a:lnTo>
                  <a:pt x="90317" y="33536"/>
                </a:lnTo>
                <a:lnTo>
                  <a:pt x="92416" y="27957"/>
                </a:lnTo>
                <a:lnTo>
                  <a:pt x="92416" y="15831"/>
                </a:lnTo>
                <a:lnTo>
                  <a:pt x="90380" y="10818"/>
                </a:lnTo>
                <a:lnTo>
                  <a:pt x="82326" y="2186"/>
                </a:lnTo>
                <a:lnTo>
                  <a:pt x="77099" y="0"/>
                </a:lnTo>
                <a:close/>
              </a:path>
              <a:path w="92710" h="259080" extrusionOk="0">
                <a:moveTo>
                  <a:pt x="68818" y="104377"/>
                </a:moveTo>
                <a:lnTo>
                  <a:pt x="25532" y="104377"/>
                </a:lnTo>
                <a:lnTo>
                  <a:pt x="29766" y="105420"/>
                </a:lnTo>
                <a:lnTo>
                  <a:pt x="31904" y="107594"/>
                </a:lnTo>
                <a:lnTo>
                  <a:pt x="33913" y="109567"/>
                </a:lnTo>
                <a:lnTo>
                  <a:pt x="34943" y="113764"/>
                </a:lnTo>
                <a:lnTo>
                  <a:pt x="34943" y="123187"/>
                </a:lnTo>
                <a:lnTo>
                  <a:pt x="13306" y="215767"/>
                </a:lnTo>
                <a:lnTo>
                  <a:pt x="12237" y="220315"/>
                </a:lnTo>
                <a:lnTo>
                  <a:pt x="11547" y="223557"/>
                </a:lnTo>
                <a:lnTo>
                  <a:pt x="11120" y="226372"/>
                </a:lnTo>
                <a:lnTo>
                  <a:pt x="10655" y="229174"/>
                </a:lnTo>
                <a:lnTo>
                  <a:pt x="10454" y="231888"/>
                </a:lnTo>
                <a:lnTo>
                  <a:pt x="10454" y="241312"/>
                </a:lnTo>
                <a:lnTo>
                  <a:pt x="12678" y="247066"/>
                </a:lnTo>
                <a:lnTo>
                  <a:pt x="21649" y="256390"/>
                </a:lnTo>
                <a:lnTo>
                  <a:pt x="28384" y="258739"/>
                </a:lnTo>
                <a:lnTo>
                  <a:pt x="41753" y="258739"/>
                </a:lnTo>
                <a:lnTo>
                  <a:pt x="79784" y="239703"/>
                </a:lnTo>
                <a:lnTo>
                  <a:pt x="55801" y="239703"/>
                </a:lnTo>
                <a:lnTo>
                  <a:pt x="51177" y="238522"/>
                </a:lnTo>
                <a:lnTo>
                  <a:pt x="48337" y="236160"/>
                </a:lnTo>
                <a:lnTo>
                  <a:pt x="45485" y="233823"/>
                </a:lnTo>
                <a:lnTo>
                  <a:pt x="44053" y="229425"/>
                </a:lnTo>
                <a:lnTo>
                  <a:pt x="66129" y="128151"/>
                </a:lnTo>
                <a:lnTo>
                  <a:pt x="67022" y="124683"/>
                </a:lnTo>
                <a:lnTo>
                  <a:pt x="67675" y="121190"/>
                </a:lnTo>
                <a:lnTo>
                  <a:pt x="68592" y="114216"/>
                </a:lnTo>
                <a:lnTo>
                  <a:pt x="68818" y="111464"/>
                </a:lnTo>
                <a:lnTo>
                  <a:pt x="68818" y="104377"/>
                </a:lnTo>
                <a:close/>
              </a:path>
              <a:path w="92710" h="259080" extrusionOk="0">
                <a:moveTo>
                  <a:pt x="80454" y="236851"/>
                </a:moveTo>
                <a:lnTo>
                  <a:pt x="78355" y="237643"/>
                </a:lnTo>
                <a:lnTo>
                  <a:pt x="75289" y="238283"/>
                </a:lnTo>
                <a:lnTo>
                  <a:pt x="67348" y="239414"/>
                </a:lnTo>
                <a:lnTo>
                  <a:pt x="64307" y="239703"/>
                </a:lnTo>
                <a:lnTo>
                  <a:pt x="79784" y="239703"/>
                </a:lnTo>
                <a:lnTo>
                  <a:pt x="80454" y="236851"/>
                </a:lnTo>
                <a:close/>
              </a:path>
              <a:path w="92710" h="259080" extrusionOk="0">
                <a:moveTo>
                  <a:pt x="51768" y="85178"/>
                </a:moveTo>
                <a:lnTo>
                  <a:pt x="38524" y="85178"/>
                </a:lnTo>
                <a:lnTo>
                  <a:pt x="33033" y="86146"/>
                </a:lnTo>
                <a:lnTo>
                  <a:pt x="19111" y="89953"/>
                </a:lnTo>
                <a:lnTo>
                  <a:pt x="11270" y="92893"/>
                </a:lnTo>
                <a:lnTo>
                  <a:pt x="2525" y="96801"/>
                </a:lnTo>
                <a:lnTo>
                  <a:pt x="0" y="107594"/>
                </a:lnTo>
                <a:lnTo>
                  <a:pt x="2110" y="107016"/>
                </a:lnTo>
                <a:lnTo>
                  <a:pt x="5252" y="106338"/>
                </a:lnTo>
                <a:lnTo>
                  <a:pt x="13394" y="104780"/>
                </a:lnTo>
                <a:lnTo>
                  <a:pt x="16686" y="104377"/>
                </a:lnTo>
                <a:lnTo>
                  <a:pt x="68818" y="104377"/>
                </a:lnTo>
                <a:lnTo>
                  <a:pt x="68818" y="102028"/>
                </a:lnTo>
                <a:lnTo>
                  <a:pt x="66745" y="96135"/>
                </a:lnTo>
                <a:lnTo>
                  <a:pt x="58427" y="87377"/>
                </a:lnTo>
                <a:lnTo>
                  <a:pt x="51768" y="851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3289942" y="897739"/>
            <a:ext cx="173354" cy="251936"/>
          </a:xfrm>
          <a:custGeom>
            <a:avLst/>
            <a:gdLst/>
            <a:ahLst/>
            <a:cxnLst/>
            <a:rect l="l" t="t" r="r" b="b"/>
            <a:pathLst>
              <a:path w="231139" h="335915" extrusionOk="0">
                <a:moveTo>
                  <a:pt x="20443" y="297075"/>
                </a:moveTo>
                <a:lnTo>
                  <a:pt x="11484" y="297075"/>
                </a:lnTo>
                <a:lnTo>
                  <a:pt x="7275" y="298922"/>
                </a:lnTo>
                <a:lnTo>
                  <a:pt x="4372" y="302642"/>
                </a:lnTo>
                <a:lnTo>
                  <a:pt x="1419" y="306323"/>
                </a:lnTo>
                <a:lnTo>
                  <a:pt x="0" y="310595"/>
                </a:lnTo>
                <a:lnTo>
                  <a:pt x="0" y="321137"/>
                </a:lnTo>
                <a:lnTo>
                  <a:pt x="2311" y="325874"/>
                </a:lnTo>
                <a:lnTo>
                  <a:pt x="11597" y="333413"/>
                </a:lnTo>
                <a:lnTo>
                  <a:pt x="18872" y="335298"/>
                </a:lnTo>
                <a:lnTo>
                  <a:pt x="28723" y="335298"/>
                </a:lnTo>
                <a:lnTo>
                  <a:pt x="42089" y="333812"/>
                </a:lnTo>
                <a:lnTo>
                  <a:pt x="55258" y="329358"/>
                </a:lnTo>
                <a:lnTo>
                  <a:pt x="68232" y="321940"/>
                </a:lnTo>
                <a:lnTo>
                  <a:pt x="68772" y="321502"/>
                </a:lnTo>
                <a:lnTo>
                  <a:pt x="43575" y="321502"/>
                </a:lnTo>
                <a:lnTo>
                  <a:pt x="36476" y="309829"/>
                </a:lnTo>
                <a:lnTo>
                  <a:pt x="23534" y="297867"/>
                </a:lnTo>
                <a:lnTo>
                  <a:pt x="20443" y="297075"/>
                </a:lnTo>
                <a:close/>
              </a:path>
              <a:path w="231139" h="335915" extrusionOk="0">
                <a:moveTo>
                  <a:pt x="143970" y="111414"/>
                </a:moveTo>
                <a:lnTo>
                  <a:pt x="112633" y="111414"/>
                </a:lnTo>
                <a:lnTo>
                  <a:pt x="81622" y="256842"/>
                </a:lnTo>
                <a:lnTo>
                  <a:pt x="78105" y="271274"/>
                </a:lnTo>
                <a:lnTo>
                  <a:pt x="60905" y="311262"/>
                </a:lnTo>
                <a:lnTo>
                  <a:pt x="43575" y="321502"/>
                </a:lnTo>
                <a:lnTo>
                  <a:pt x="68772" y="321502"/>
                </a:lnTo>
                <a:lnTo>
                  <a:pt x="102028" y="284416"/>
                </a:lnTo>
                <a:lnTo>
                  <a:pt x="114291" y="250446"/>
                </a:lnTo>
                <a:lnTo>
                  <a:pt x="143970" y="111414"/>
                </a:lnTo>
                <a:close/>
              </a:path>
              <a:path w="231139" h="335915" extrusionOk="0">
                <a:moveTo>
                  <a:pt x="189518" y="96097"/>
                </a:moveTo>
                <a:lnTo>
                  <a:pt x="83306" y="96097"/>
                </a:lnTo>
                <a:lnTo>
                  <a:pt x="79763" y="111414"/>
                </a:lnTo>
                <a:lnTo>
                  <a:pt x="185962" y="111414"/>
                </a:lnTo>
                <a:lnTo>
                  <a:pt x="189518" y="96097"/>
                </a:lnTo>
                <a:close/>
              </a:path>
              <a:path w="231139" h="335915" extrusionOk="0">
                <a:moveTo>
                  <a:pt x="212186" y="0"/>
                </a:moveTo>
                <a:lnTo>
                  <a:pt x="202310" y="0"/>
                </a:lnTo>
                <a:lnTo>
                  <a:pt x="195844" y="379"/>
                </a:lnTo>
                <a:lnTo>
                  <a:pt x="156457" y="17915"/>
                </a:lnTo>
                <a:lnTo>
                  <a:pt x="130927" y="49556"/>
                </a:lnTo>
                <a:lnTo>
                  <a:pt x="115711" y="96097"/>
                </a:lnTo>
                <a:lnTo>
                  <a:pt x="147036" y="96097"/>
                </a:lnTo>
                <a:lnTo>
                  <a:pt x="150805" y="78292"/>
                </a:lnTo>
                <a:lnTo>
                  <a:pt x="154493" y="62305"/>
                </a:lnTo>
                <a:lnTo>
                  <a:pt x="171533" y="22595"/>
                </a:lnTo>
                <a:lnTo>
                  <a:pt x="187520" y="13783"/>
                </a:lnTo>
                <a:lnTo>
                  <a:pt x="230924" y="13783"/>
                </a:lnTo>
                <a:lnTo>
                  <a:pt x="228772" y="9386"/>
                </a:lnTo>
                <a:lnTo>
                  <a:pt x="219448" y="1872"/>
                </a:lnTo>
                <a:lnTo>
                  <a:pt x="212186" y="0"/>
                </a:lnTo>
                <a:close/>
              </a:path>
              <a:path w="231139" h="335915" extrusionOk="0">
                <a:moveTo>
                  <a:pt x="230924" y="13783"/>
                </a:moveTo>
                <a:lnTo>
                  <a:pt x="187520" y="13783"/>
                </a:lnTo>
                <a:lnTo>
                  <a:pt x="189543" y="16824"/>
                </a:lnTo>
                <a:lnTo>
                  <a:pt x="191227" y="19576"/>
                </a:lnTo>
                <a:lnTo>
                  <a:pt x="210540" y="38197"/>
                </a:lnTo>
                <a:lnTo>
                  <a:pt x="219876" y="38197"/>
                </a:lnTo>
                <a:lnTo>
                  <a:pt x="224198" y="36363"/>
                </a:lnTo>
                <a:lnTo>
                  <a:pt x="229714" y="28949"/>
                </a:lnTo>
                <a:lnTo>
                  <a:pt x="231096" y="24665"/>
                </a:lnTo>
                <a:lnTo>
                  <a:pt x="231096" y="14135"/>
                </a:lnTo>
                <a:lnTo>
                  <a:pt x="230924" y="137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3465364" y="965644"/>
            <a:ext cx="108300" cy="1311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24724" y="66776"/>
            <a:ext cx="1563426" cy="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182880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ctrTitle"/>
          </p:nvPr>
        </p:nvSpPr>
        <p:spPr>
          <a:xfrm>
            <a:off x="2262325" y="2165250"/>
            <a:ext cx="6622200" cy="8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4400" dirty="0" smtClean="0"/>
              <a:t>Cardio Good Fitness </a:t>
            </a:r>
            <a:br>
              <a:rPr lang="en-SG" sz="4400" dirty="0" smtClean="0"/>
            </a:br>
            <a:r>
              <a:rPr lang="en-SG" sz="4400" dirty="0" smtClean="0"/>
              <a:t>Case </a:t>
            </a:r>
            <a:r>
              <a:rPr lang="en-SG" sz="4400" dirty="0"/>
              <a:t>Study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SG" dirty="0"/>
              <a:t>Treadmill Usage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5" y="928650"/>
            <a:ext cx="4088900" cy="1128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Most customers want to use the treadmill between 2-4 times a week with the most being 3 times a week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2" y="1685925"/>
            <a:ext cx="47720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55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SG" dirty="0"/>
              <a:t>Fitness Ratings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5" y="928651"/>
            <a:ext cx="4088900" cy="1214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Most customers rate themselves as 3 (average) on the fitness scale of 1-5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33550"/>
            <a:ext cx="4876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08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SG" dirty="0"/>
              <a:t>Income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5" y="928651"/>
            <a:ext cx="4088900" cy="1214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Most customers' income range from 30K to 60K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0"/>
          <a:stretch/>
        </p:blipFill>
        <p:spPr bwMode="auto">
          <a:xfrm>
            <a:off x="4533898" y="1593324"/>
            <a:ext cx="4486275" cy="309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20"/>
          <a:stretch/>
        </p:blipFill>
        <p:spPr bwMode="auto">
          <a:xfrm>
            <a:off x="142875" y="1825779"/>
            <a:ext cx="4457700" cy="28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30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US" dirty="0"/>
              <a:t>Mileage (Miles Expected to Run)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5" y="928651"/>
            <a:ext cx="4088900" cy="1214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Most customers are expected to run between 50 to 120 miles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376738" y="1641391"/>
            <a:ext cx="4767262" cy="309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1" b="51351"/>
          <a:stretch/>
        </p:blipFill>
        <p:spPr bwMode="auto">
          <a:xfrm>
            <a:off x="-1" y="1817517"/>
            <a:ext cx="4376739" cy="288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31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US" dirty="0" smtClean="0"/>
              <a:t>Correlation Matrix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4" y="928650"/>
            <a:ext cx="3757615" cy="175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 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There is a high correlation between customer usage of the treadmill with the miles they are expected to </a:t>
            </a:r>
            <a:r>
              <a:rPr lang="en-US" sz="1200" dirty="0" smtClean="0"/>
              <a:t>run</a:t>
            </a:r>
          </a:p>
          <a:p>
            <a:endParaRPr lang="en-US" sz="1200" dirty="0"/>
          </a:p>
          <a:p>
            <a:r>
              <a:rPr lang="en-US" sz="1200" dirty="0"/>
              <a:t>Usage of the treadmill can be a proxy for miles expected to run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9" y="952500"/>
            <a:ext cx="4929186" cy="400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27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US" dirty="0" smtClean="0"/>
              <a:t>Product , Usage and Age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0" y="3045982"/>
            <a:ext cx="4396902" cy="1474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 </a:t>
            </a:r>
            <a:endParaRPr lang="en" sz="1000" b="1" dirty="0" smtClean="0">
              <a:solidFill>
                <a:schemeClr val="dk1"/>
              </a:solidFill>
            </a:endParaRPr>
          </a:p>
          <a:p>
            <a:r>
              <a:rPr lang="en-US" sz="1000" dirty="0"/>
              <a:t>Product models TM195 and TM498 are most popular for customers who want to use treadmills 2 to 4 times a week with most of them at 3 times a week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9"/>
          <a:stretch/>
        </p:blipFill>
        <p:spPr bwMode="auto">
          <a:xfrm>
            <a:off x="1" y="736466"/>
            <a:ext cx="4462766" cy="235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91" y="736466"/>
            <a:ext cx="4569978" cy="235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159;p29"/>
          <p:cNvSpPr txBox="1">
            <a:spLocks/>
          </p:cNvSpPr>
          <p:nvPr/>
        </p:nvSpPr>
        <p:spPr>
          <a:xfrm>
            <a:off x="4462766" y="3093395"/>
            <a:ext cx="4499651" cy="147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5240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1200"/>
              <a:buFont typeface="Nunito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 </a:t>
            </a:r>
          </a:p>
          <a:p>
            <a:r>
              <a:rPr lang="en-US" sz="1000" dirty="0"/>
              <a:t>Aged 26-30 years old customers tend to not purchase TM498 over other </a:t>
            </a:r>
            <a:r>
              <a:rPr lang="en-US" sz="1000" dirty="0" smtClean="0"/>
              <a:t>models</a:t>
            </a:r>
          </a:p>
          <a:p>
            <a:endParaRPr lang="en-US" sz="1000" dirty="0"/>
          </a:p>
          <a:p>
            <a:r>
              <a:rPr lang="en-US" sz="1000" dirty="0"/>
              <a:t>Potential market TM498 to customers age 26 - 30 years old</a:t>
            </a:r>
          </a:p>
        </p:txBody>
      </p:sp>
    </p:spTree>
    <p:extLst>
      <p:ext uri="{BB962C8B-B14F-4D97-AF65-F5344CB8AC3E}">
        <p14:creationId xmlns:p14="http://schemas.microsoft.com/office/powerpoint/2010/main" val="65472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US" dirty="0" smtClean="0"/>
              <a:t>Usage and Age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1838122" y="3430265"/>
            <a:ext cx="6342434" cy="736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 </a:t>
            </a:r>
            <a:endParaRPr lang="en" sz="1000" b="1" dirty="0" smtClean="0">
              <a:solidFill>
                <a:schemeClr val="dk1"/>
              </a:solidFill>
            </a:endParaRPr>
          </a:p>
          <a:p>
            <a:r>
              <a:rPr lang="en-US" sz="1000" dirty="0"/>
              <a:t>Most 26 - 30 years old customers want to use treadmills 3 to 4 times a week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22" y="783481"/>
            <a:ext cx="5152823" cy="259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51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US" dirty="0" smtClean="0"/>
              <a:t>Product , Usage and Gender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0" y="3045982"/>
            <a:ext cx="4396902" cy="1474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 </a:t>
            </a:r>
            <a:endParaRPr lang="en" sz="1000" b="1" dirty="0" smtClean="0">
              <a:solidFill>
                <a:schemeClr val="dk1"/>
              </a:solidFill>
            </a:endParaRPr>
          </a:p>
          <a:p>
            <a:r>
              <a:rPr lang="en-US" sz="1000" dirty="0"/>
              <a:t>Product model TM798 is largely unpopular with customers who use treadmills 3 times a week </a:t>
            </a:r>
            <a:r>
              <a:rPr lang="en-US" sz="1000" dirty="0" smtClean="0"/>
              <a:t>and </a:t>
            </a:r>
            <a:r>
              <a:rPr lang="en-US" sz="1000" dirty="0"/>
              <a:t>now only caters to customers with higher </a:t>
            </a:r>
            <a:r>
              <a:rPr lang="en-US" sz="1000" dirty="0" smtClean="0"/>
              <a:t>usage</a:t>
            </a:r>
          </a:p>
          <a:p>
            <a:endParaRPr lang="en-US" sz="1000" dirty="0"/>
          </a:p>
          <a:p>
            <a:r>
              <a:rPr lang="en-US" sz="1000" dirty="0"/>
              <a:t>Potential to market TM798 to customers who use treadmills 3 times a week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9"/>
          <a:stretch/>
        </p:blipFill>
        <p:spPr bwMode="auto">
          <a:xfrm>
            <a:off x="1" y="736466"/>
            <a:ext cx="4462766" cy="235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159;p29"/>
          <p:cNvSpPr txBox="1">
            <a:spLocks/>
          </p:cNvSpPr>
          <p:nvPr/>
        </p:nvSpPr>
        <p:spPr>
          <a:xfrm>
            <a:off x="4456283" y="3093395"/>
            <a:ext cx="4616381" cy="147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5240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1200"/>
              <a:buFont typeface="Nunito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 </a:t>
            </a:r>
          </a:p>
          <a:p>
            <a:r>
              <a:rPr lang="en-US" sz="1000" dirty="0"/>
              <a:t>TM195 and 498 are comparatively popular with customers of both genders but TM798 is much less popular with the female </a:t>
            </a:r>
            <a:r>
              <a:rPr lang="en-US" sz="1000" dirty="0" smtClean="0"/>
              <a:t>gender</a:t>
            </a:r>
          </a:p>
          <a:p>
            <a:endParaRPr lang="en-US" sz="1000" dirty="0"/>
          </a:p>
          <a:p>
            <a:r>
              <a:rPr lang="en-US" sz="1000" dirty="0"/>
              <a:t>P</a:t>
            </a:r>
            <a:r>
              <a:rPr lang="en-US" sz="1000" dirty="0" smtClean="0"/>
              <a:t>otential to market </a:t>
            </a:r>
            <a:r>
              <a:rPr lang="en-US" sz="1000" dirty="0"/>
              <a:t>TM798 to female gender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83" y="773502"/>
            <a:ext cx="4465589" cy="228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6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Gender and </a:t>
            </a:r>
            <a:r>
              <a:rPr lang="en-US" dirty="0" smtClean="0"/>
              <a:t>Usage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1838122" y="3430265"/>
            <a:ext cx="6342434" cy="1122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 </a:t>
            </a:r>
            <a:endParaRPr lang="en" sz="1000" b="1" dirty="0" smtClean="0">
              <a:solidFill>
                <a:schemeClr val="dk1"/>
              </a:solidFill>
            </a:endParaRPr>
          </a:p>
          <a:p>
            <a:r>
              <a:rPr lang="en-US" sz="1000" dirty="0"/>
              <a:t>Female gender usage peaks at using treadmill 3 times a week and less females use treadmill beyond 3 times a </a:t>
            </a:r>
            <a:r>
              <a:rPr lang="en-US" sz="1000" dirty="0" smtClean="0"/>
              <a:t>week</a:t>
            </a:r>
          </a:p>
          <a:p>
            <a:endParaRPr lang="en-US" sz="1000" dirty="0"/>
          </a:p>
          <a:p>
            <a:r>
              <a:rPr lang="en-US" sz="1000" dirty="0"/>
              <a:t>There is potential market TM798 to female gender who use treadmill 3 times a week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95" y="729143"/>
            <a:ext cx="5596647" cy="289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0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Product Use across Education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1643770" y="3178982"/>
            <a:ext cx="4996977" cy="1814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</a:t>
            </a:r>
            <a:endParaRPr lang="en" sz="1000" b="1" dirty="0" smtClean="0">
              <a:solidFill>
                <a:schemeClr val="dk1"/>
              </a:solidFill>
            </a:endParaRPr>
          </a:p>
          <a:p>
            <a:r>
              <a:rPr lang="en-US" sz="1000" dirty="0"/>
              <a:t>TM195 and 498 are comparatively popular with customers with both 14 and 16 years </a:t>
            </a:r>
            <a:r>
              <a:rPr lang="en-US" sz="1000" dirty="0" smtClean="0"/>
              <a:t>education</a:t>
            </a:r>
          </a:p>
          <a:p>
            <a:endParaRPr lang="en-US" sz="1000" dirty="0"/>
          </a:p>
          <a:p>
            <a:r>
              <a:rPr lang="en-US" sz="1000" dirty="0"/>
              <a:t>TM798 product model is much less popular with customers 14 years of education compared to other educational levels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67" y="823242"/>
            <a:ext cx="4870315" cy="248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60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Background</a:t>
            </a:r>
            <a:endParaRPr dirty="0"/>
          </a:p>
        </p:txBody>
      </p:sp>
      <p:pic>
        <p:nvPicPr>
          <p:cNvPr id="1026" name="Picture 2" descr="CardioGoodFitness | Kagg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1" t="3295" r="16559" b="3295"/>
          <a:stretch/>
        </p:blipFill>
        <p:spPr bwMode="auto">
          <a:xfrm>
            <a:off x="3627121" y="1181887"/>
            <a:ext cx="1859280" cy="277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52399" y="790575"/>
            <a:ext cx="3162301" cy="13049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The market research team at AdRight is assigned the task to identify the profile of the typical customer for each treadmill product offered by CardioGood Fitness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SG" sz="13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" y="2214562"/>
            <a:ext cx="3162300" cy="13049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The market research team decides to investigate whether there are differences across the product lines with respect to customer characteristics.</a:t>
            </a:r>
            <a:endParaRPr lang="en-SG" sz="13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3619500"/>
            <a:ext cx="3162301" cy="13049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The team decides to collect data on individuals who purchased a treadmill at a CardioGoodFitness retail store during the prior three months.</a:t>
            </a:r>
            <a:endParaRPr lang="en-SG" sz="13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9299" y="790575"/>
            <a:ext cx="3162301" cy="41338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The team identifies the following customer variables to study: product purchased, TM195, TM498, or TM798; gender; age, in years; education, in years; relationship status, single or partnered; annual household income ; average number of times the customer plans to use the treadmill each week; average number of miles the customer expects to walk/run each week; and self-rated fitness on an 1-to-5 scale, where 1 is poor shape and 5 is excellent shape.</a:t>
            </a:r>
            <a:endParaRPr lang="en-SG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Product Use across Marital Status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1695650" y="3431898"/>
            <a:ext cx="4996977" cy="725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</a:t>
            </a:r>
            <a:endParaRPr lang="en" sz="1000" b="1" dirty="0" smtClean="0">
              <a:solidFill>
                <a:schemeClr val="dk1"/>
              </a:solidFill>
            </a:endParaRPr>
          </a:p>
          <a:p>
            <a:r>
              <a:rPr lang="en-US" sz="1000" dirty="0"/>
              <a:t>Product models popularity across marital status is comparable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45" y="1045011"/>
            <a:ext cx="4903876" cy="249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62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Product Use across Fitness Ratings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1760500" y="3606992"/>
            <a:ext cx="5275840" cy="8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</a:t>
            </a:r>
            <a:endParaRPr lang="en" sz="1000" b="1" dirty="0" smtClean="0">
              <a:solidFill>
                <a:schemeClr val="dk1"/>
              </a:solidFill>
            </a:endParaRPr>
          </a:p>
          <a:p>
            <a:r>
              <a:rPr lang="en-US" sz="1000" dirty="0"/>
              <a:t>Most TM195 and TM498 customers rated themselves average in fitness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7" y="1031129"/>
            <a:ext cx="5247167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59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Product Use across Income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1760500" y="3691297"/>
            <a:ext cx="5716828" cy="1010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</a:t>
            </a:r>
            <a:endParaRPr lang="en" sz="1000" b="1" dirty="0" smtClean="0">
              <a:solidFill>
                <a:schemeClr val="dk1"/>
              </a:solidFill>
            </a:endParaRPr>
          </a:p>
          <a:p>
            <a:r>
              <a:rPr lang="en-US" sz="1000" dirty="0"/>
              <a:t>TM195 and TM498 tended to be purchased by lower income bracket customers while TM798 tended towards higher income bracket customers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29" y="711235"/>
            <a:ext cx="5934480" cy="305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51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US" dirty="0"/>
              <a:t>Product </a:t>
            </a:r>
            <a:r>
              <a:rPr lang="en-US" dirty="0" smtClean="0"/>
              <a:t>Use across Miles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1335932" y="3808026"/>
            <a:ext cx="6195060" cy="1010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000" b="1" dirty="0" smtClean="0">
                <a:solidFill>
                  <a:schemeClr val="dk1"/>
                </a:solidFill>
              </a:rPr>
              <a:t>Insights:</a:t>
            </a:r>
            <a:endParaRPr lang="en" sz="1000" b="1" dirty="0" smtClean="0">
              <a:solidFill>
                <a:schemeClr val="dk1"/>
              </a:solidFill>
            </a:endParaRPr>
          </a:p>
          <a:p>
            <a:r>
              <a:rPr lang="en-US" sz="1000" dirty="0"/>
              <a:t>TM195 and TM498 tended to be purchased by lower mileage customers while TM798 tended towards higher mileage customers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32" y="739302"/>
            <a:ext cx="6195060" cy="312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2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434343"/>
                </a:solidFill>
              </a:rPr>
              <a:t>After all the analysis,  we have been able to conclude that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 smtClean="0">
              <a:solidFill>
                <a:srgbClr val="434343"/>
              </a:solidFill>
            </a:endParaRPr>
          </a:p>
          <a:p>
            <a:r>
              <a:rPr lang="en-US" sz="1200" dirty="0" smtClean="0"/>
              <a:t>Most </a:t>
            </a:r>
            <a:r>
              <a:rPr lang="en-US" sz="1200" dirty="0"/>
              <a:t>26 - 30 years old customers want to use treadmills 3 to 4 times a </a:t>
            </a:r>
            <a:r>
              <a:rPr lang="en-US" sz="1200" dirty="0" smtClean="0"/>
              <a:t>week but are not buying the TM498 unlike age groups adjacent to them with similar treadmill usage profiles</a:t>
            </a:r>
          </a:p>
          <a:p>
            <a:endParaRPr lang="en-US" sz="1200" dirty="0" smtClean="0"/>
          </a:p>
          <a:p>
            <a:r>
              <a:rPr lang="en-US" sz="1200" dirty="0" smtClean="0"/>
              <a:t>There is a disproportionate lack of female customers for the TM798 who mostly want to use the treadmill 3 times a week</a:t>
            </a:r>
          </a:p>
          <a:p>
            <a:endParaRPr lang="en-US" sz="1200" dirty="0"/>
          </a:p>
          <a:p>
            <a:r>
              <a:rPr lang="en-US" sz="1200" dirty="0" smtClean="0"/>
              <a:t>TM195 and TM498 appeals to customers who run less a week while TM798 appeals to customers who run more </a:t>
            </a:r>
            <a:r>
              <a:rPr lang="en-US" sz="1200"/>
              <a:t>a </a:t>
            </a:r>
            <a:r>
              <a:rPr lang="en-US" sz="1200" smtClean="0"/>
              <a:t>week</a:t>
            </a:r>
            <a:endParaRPr lang="en-US" sz="1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Recommendations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>
                <a:solidFill>
                  <a:srgbClr val="434343"/>
                </a:solidFill>
              </a:rPr>
              <a:t>Based on the analysis, the following recommendations can improve the sales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 smtClean="0">
              <a:solidFill>
                <a:srgbClr val="434343"/>
              </a:solidFill>
            </a:endParaRPr>
          </a:p>
          <a:p>
            <a:r>
              <a:rPr lang="en-US" sz="1200" dirty="0"/>
              <a:t>Marketing TM498 to customers of age profile 26 - 30 is recommended</a:t>
            </a:r>
          </a:p>
          <a:p>
            <a:endParaRPr lang="en-US" sz="1200" dirty="0" smtClean="0"/>
          </a:p>
          <a:p>
            <a:r>
              <a:rPr lang="en-US" sz="1200" dirty="0"/>
              <a:t>Marketing TM798 to female customers who want to use treadmills 3 times a week is </a:t>
            </a:r>
            <a:r>
              <a:rPr lang="en-US" sz="1200" dirty="0" smtClean="0"/>
              <a:t>recommended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607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lnSpc>
                <a:spcPct val="150000"/>
              </a:lnSpc>
              <a:spcBef>
                <a:spcPts val="640"/>
              </a:spcBef>
              <a:buSzPts val="1200"/>
              <a:buNone/>
            </a:pP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To do Preliminary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Data Analysis. Explore the dataset and practice extracting basic observations about the data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52400" lvl="0" indent="0">
              <a:lnSpc>
                <a:spcPct val="150000"/>
              </a:lnSpc>
              <a:spcBef>
                <a:spcPts val="640"/>
              </a:spcBef>
              <a:buSzPts val="1200"/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52400" lvl="0" indent="0">
              <a:lnSpc>
                <a:spcPct val="150000"/>
              </a:lnSpc>
              <a:spcBef>
                <a:spcPts val="640"/>
              </a:spcBef>
              <a:buSzPts val="12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We will be focusing on the following: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Come up with a customer profile (characteristics of a customer) of the different products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Perform uni-variate and 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multi-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</a:rPr>
              <a:t>variate</a:t>
            </a:r>
            <a:r>
              <a:rPr lang="en-US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analyses</a:t>
            </a:r>
          </a:p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Generate a set of insights and recommendations that will help the company in targeting new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customers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 smtClean="0"/>
              <a:t>Information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79433"/>
              </p:ext>
            </p:extLst>
          </p:nvPr>
        </p:nvGraphicFramePr>
        <p:xfrm>
          <a:off x="361140" y="907341"/>
          <a:ext cx="4022792" cy="2680335"/>
        </p:xfrm>
        <a:graphic>
          <a:graphicData uri="http://schemas.openxmlformats.org/drawingml/2006/table">
            <a:tbl>
              <a:tblPr>
                <a:tableStyleId>{8D190A09-C284-434D-84FD-128B4E1F8FB2}</a:tableStyleId>
              </a:tblPr>
              <a:tblGrid>
                <a:gridCol w="959248"/>
                <a:gridCol w="3063544"/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u="none" strike="noStrike" dirty="0">
                          <a:effectLst/>
                        </a:rPr>
                        <a:t>Variable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u="none" strike="noStrike" dirty="0">
                          <a:effectLst/>
                        </a:rPr>
                        <a:t>Description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Product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model no. of the treadmill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Age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Age in no. of years of the customer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>
                          <a:effectLst/>
                        </a:rPr>
                        <a:t>Gender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>
                          <a:effectLst/>
                        </a:rPr>
                        <a:t>Gender of the customer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>
                          <a:effectLst/>
                        </a:rPr>
                        <a:t>Education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Education in no. of years of the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>
                          <a:effectLst/>
                        </a:rPr>
                        <a:t>Marital Status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Marital Status of the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>
                          <a:effectLst/>
                        </a:rPr>
                        <a:t>Usage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Avg. no. of times the customer wants to use the treadmill every week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>
                          <a:effectLst/>
                        </a:rPr>
                        <a:t>Fitness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Self rated fitness score of the customer </a:t>
                      </a:r>
                      <a:endParaRPr lang="en-US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5 - very fit, 1 - very unfit)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 smtClean="0">
                          <a:effectLst/>
                        </a:rPr>
                        <a:t>Income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>
                          <a:effectLst/>
                        </a:rPr>
                        <a:t> Income of the customer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>
                          <a:effectLst/>
                        </a:rPr>
                        <a:t>Miles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u="none" strike="noStrike" dirty="0">
                          <a:effectLst/>
                        </a:rPr>
                        <a:t>Miles expected to run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50543"/>
              </p:ext>
            </p:extLst>
          </p:nvPr>
        </p:nvGraphicFramePr>
        <p:xfrm>
          <a:off x="5265908" y="1206229"/>
          <a:ext cx="2976663" cy="564205"/>
        </p:xfrm>
        <a:graphic>
          <a:graphicData uri="http://schemas.openxmlformats.org/drawingml/2006/table">
            <a:tbl>
              <a:tblPr firstRow="1" bandRow="1">
                <a:tableStyleId>{8D190A09-C284-434D-84FD-128B4E1F8FB2}</a:tableStyleId>
              </a:tblPr>
              <a:tblGrid>
                <a:gridCol w="1174163"/>
                <a:gridCol w="914040"/>
                <a:gridCol w="888460"/>
              </a:tblGrid>
              <a:tr h="289885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Observations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Variables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Duration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699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180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9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 months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Product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5" y="928651"/>
            <a:ext cx="4088900" cy="1431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TM195 is the most popular product at 80 </a:t>
            </a:r>
            <a:r>
              <a:rPr lang="en-US" sz="1200" dirty="0" smtClean="0"/>
              <a:t>owners</a:t>
            </a:r>
          </a:p>
          <a:p>
            <a:endParaRPr lang="en-US" sz="1200" dirty="0"/>
          </a:p>
          <a:p>
            <a:r>
              <a:rPr lang="en-US" sz="1200" dirty="0"/>
              <a:t>TM498 is 2nd with 60 </a:t>
            </a:r>
            <a:r>
              <a:rPr lang="en-US" sz="1200" dirty="0" smtClean="0"/>
              <a:t>owners</a:t>
            </a:r>
          </a:p>
          <a:p>
            <a:endParaRPr lang="en-US" sz="1200" dirty="0"/>
          </a:p>
          <a:p>
            <a:r>
              <a:rPr lang="en-US" sz="1200" dirty="0"/>
              <a:t>TM798 is 3rd with 40 owners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6"/>
          <a:stretch/>
        </p:blipFill>
        <p:spPr bwMode="auto">
          <a:xfrm>
            <a:off x="3971824" y="1721593"/>
            <a:ext cx="4757737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Age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5" y="928651"/>
            <a:ext cx="4088900" cy="92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Most of Cardio Good Fitness customers are between ages 20 to 36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742179" y="1948875"/>
            <a:ext cx="4297046" cy="2857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59"/>
          <a:stretch/>
        </p:blipFill>
        <p:spPr bwMode="auto">
          <a:xfrm>
            <a:off x="228600" y="2028825"/>
            <a:ext cx="4267199" cy="277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21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Gender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5" y="928651"/>
            <a:ext cx="4088900" cy="928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More of Cardio Good Fitness customers are male than female at 104 </a:t>
            </a:r>
            <a:r>
              <a:rPr lang="en-US" sz="1200" dirty="0" smtClean="0"/>
              <a:t>versus </a:t>
            </a:r>
            <a:r>
              <a:rPr lang="en-US" sz="1200" dirty="0"/>
              <a:t>76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14475"/>
            <a:ext cx="47625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50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SG" dirty="0"/>
              <a:t>Education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5" y="928650"/>
            <a:ext cx="4088900" cy="1052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A vast majority of customers have 14, 16 and 18 years of education meaning they have completed tertiary education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543050"/>
            <a:ext cx="46101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86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Exploratory Data </a:t>
            </a:r>
            <a:r>
              <a:rPr lang="en-SG" dirty="0" smtClean="0"/>
              <a:t>Analysis – </a:t>
            </a:r>
            <a:r>
              <a:rPr lang="en-SG" dirty="0"/>
              <a:t>Marital Status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4325" y="928651"/>
            <a:ext cx="4088900" cy="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Insights:</a:t>
            </a:r>
            <a:endParaRPr lang="en" sz="1200" b="1" dirty="0" smtClean="0">
              <a:solidFill>
                <a:schemeClr val="dk1"/>
              </a:solidFill>
            </a:endParaRPr>
          </a:p>
          <a:p>
            <a:r>
              <a:rPr lang="en-US" sz="1200" dirty="0"/>
              <a:t>More Partnered than Single people are Cardio Good Fitness customers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695450"/>
            <a:ext cx="46101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20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1076</Words>
  <Application>Microsoft Office PowerPoint</Application>
  <PresentationFormat>On-screen Show (16:9)</PresentationFormat>
  <Paragraphs>136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Nunito ExtraBold</vt:lpstr>
      <vt:lpstr>Nunito</vt:lpstr>
      <vt:lpstr>Nunito SemiBold</vt:lpstr>
      <vt:lpstr>Calibri</vt:lpstr>
      <vt:lpstr>Simple Light</vt:lpstr>
      <vt:lpstr>Just Logo</vt:lpstr>
      <vt:lpstr>Cardio Good Fitness  Case Study</vt:lpstr>
      <vt:lpstr>Background</vt:lpstr>
      <vt:lpstr>Objective</vt:lpstr>
      <vt:lpstr>Data Information</vt:lpstr>
      <vt:lpstr>Exploratory Data Analysis – Product</vt:lpstr>
      <vt:lpstr>Exploratory Data Analysis – Age</vt:lpstr>
      <vt:lpstr>Exploratory Data Analysis – Gender</vt:lpstr>
      <vt:lpstr>Exploratory Data Analysis – Education</vt:lpstr>
      <vt:lpstr>Exploratory Data Analysis – Marital Status</vt:lpstr>
      <vt:lpstr>Exploratory Data Analysis – Treadmill Usage</vt:lpstr>
      <vt:lpstr>Exploratory Data Analysis – Fitness Ratings</vt:lpstr>
      <vt:lpstr>Exploratory Data Analysis – Income</vt:lpstr>
      <vt:lpstr>Exploratory Data Analysis – Mileage (Miles Expected to Run)</vt:lpstr>
      <vt:lpstr>Exploratory Data Analysis – Correlation Matrix</vt:lpstr>
      <vt:lpstr>Exploratory Data Analysis – Product , Usage and Age</vt:lpstr>
      <vt:lpstr>Exploratory Data Analysis – Usage and Age</vt:lpstr>
      <vt:lpstr>Exploratory Data Analysis – Product , Usage and Gender</vt:lpstr>
      <vt:lpstr>Exploratory Data Analysis – Gender and Usage</vt:lpstr>
      <vt:lpstr>Exploratory Data Analysis – Product Use across Education</vt:lpstr>
      <vt:lpstr>Exploratory Data Analysis – Product Use across Marital Status</vt:lpstr>
      <vt:lpstr>Exploratory Data Analysis – Product Use across Fitness Ratings</vt:lpstr>
      <vt:lpstr>Exploratory Data Analysis – Product Use across Income</vt:lpstr>
      <vt:lpstr>Exploratory Data Analysis – Product Use across Miles</vt:lpstr>
      <vt:lpstr>Conclusion</vt:lpstr>
      <vt:lpstr>Recommendations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bryan</dc:creator>
  <cp:lastModifiedBy>bryan</cp:lastModifiedBy>
  <cp:revision>104</cp:revision>
  <dcterms:modified xsi:type="dcterms:W3CDTF">2021-03-26T15:08:10Z</dcterms:modified>
</cp:coreProperties>
</file>