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61" r:id="rId2"/>
    <p:sldId id="256" r:id="rId3"/>
    <p:sldId id="301" r:id="rId4"/>
    <p:sldId id="306" r:id="rId5"/>
    <p:sldId id="307" r:id="rId6"/>
    <p:sldId id="304" r:id="rId7"/>
    <p:sldId id="257" r:id="rId8"/>
    <p:sldId id="305" r:id="rId9"/>
    <p:sldId id="264" r:id="rId10"/>
    <p:sldId id="265" r:id="rId11"/>
    <p:sldId id="288" r:id="rId12"/>
    <p:sldId id="300" r:id="rId13"/>
    <p:sldId id="290" r:id="rId14"/>
    <p:sldId id="289" r:id="rId15"/>
    <p:sldId id="266" r:id="rId16"/>
    <p:sldId id="267" r:id="rId17"/>
    <p:sldId id="291" r:id="rId18"/>
    <p:sldId id="298" r:id="rId19"/>
    <p:sldId id="268" r:id="rId20"/>
    <p:sldId id="269" r:id="rId21"/>
    <p:sldId id="270" r:id="rId22"/>
    <p:sldId id="271" r:id="rId23"/>
    <p:sldId id="292" r:id="rId24"/>
    <p:sldId id="296" r:id="rId25"/>
    <p:sldId id="272" r:id="rId26"/>
    <p:sldId id="273" r:id="rId27"/>
    <p:sldId id="274" r:id="rId28"/>
    <p:sldId id="293" r:id="rId29"/>
    <p:sldId id="299" r:id="rId30"/>
    <p:sldId id="275" r:id="rId31"/>
    <p:sldId id="294" r:id="rId32"/>
    <p:sldId id="276" r:id="rId33"/>
    <p:sldId id="295" r:id="rId34"/>
    <p:sldId id="281" r:id="rId35"/>
    <p:sldId id="280" r:id="rId36"/>
    <p:sldId id="303" r:id="rId37"/>
    <p:sldId id="302" r:id="rId38"/>
    <p:sldId id="259" r:id="rId39"/>
  </p:sldIdLst>
  <p:sldSz cx="14630400" cy="8229600"/>
  <p:notesSz cx="6858000" cy="9144000"/>
  <p:defaultText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236"/>
    <a:srgbClr val="2C84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2" autoAdjust="0"/>
    <p:restoredTop sz="96994" autoAdjust="0"/>
  </p:normalViewPr>
  <p:slideViewPr>
    <p:cSldViewPr snapToGrid="0" snapToObjects="1">
      <p:cViewPr>
        <p:scale>
          <a:sx n="46" d="100"/>
          <a:sy n="46" d="100"/>
        </p:scale>
        <p:origin x="1260" y="228"/>
      </p:cViewPr>
      <p:guideLst>
        <p:guide orient="horz" pos="2592"/>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5623C4-C9FB-1149-A2D5-ACBF0AB07F8E}" type="datetimeFigureOut">
              <a:rPr lang="en-US" smtClean="0"/>
              <a:t>5/21/2017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847408-0FF2-D44E-8F96-DADEDD8B3191}" type="slidenum">
              <a:rPr lang="en-US" smtClean="0"/>
              <a:t>‹#›</a:t>
            </a:fld>
            <a:endParaRPr lang="en-US"/>
          </a:p>
        </p:txBody>
      </p:sp>
    </p:spTree>
    <p:extLst>
      <p:ext uri="{BB962C8B-B14F-4D97-AF65-F5344CB8AC3E}">
        <p14:creationId xmlns:p14="http://schemas.microsoft.com/office/powerpoint/2010/main" val="229844660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7" name="Picture 6" descr="ppt-titl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ctrTitle"/>
          </p:nvPr>
        </p:nvSpPr>
        <p:spPr>
          <a:xfrm>
            <a:off x="487680" y="5418662"/>
            <a:ext cx="12435840" cy="931334"/>
          </a:xfrm>
        </p:spPr>
        <p:txBody>
          <a:bodyPr/>
          <a:lstStyle>
            <a:lvl1pPr algn="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87680" y="6521482"/>
            <a:ext cx="10241280" cy="1110360"/>
          </a:xfrm>
        </p:spPr>
        <p:txBody>
          <a:bodyPr>
            <a:normAutofit/>
          </a:bodyPr>
          <a:lstStyle>
            <a:lvl1pPr marL="0" indent="0" algn="l">
              <a:buNone/>
              <a:defRPr sz="2800" b="1">
                <a:solidFill>
                  <a:srgbClr val="2C84D2"/>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dirty="0"/>
              <a:t>CLICK TO EDIT SUBTITLE </a:t>
            </a:r>
          </a:p>
        </p:txBody>
      </p:sp>
    </p:spTree>
    <p:extLst>
      <p:ext uri="{BB962C8B-B14F-4D97-AF65-F5344CB8AC3E}">
        <p14:creationId xmlns:p14="http://schemas.microsoft.com/office/powerpoint/2010/main" val="8490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4" name="Picture 3" descr="ppt-divider.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ctrTitle"/>
          </p:nvPr>
        </p:nvSpPr>
        <p:spPr>
          <a:xfrm>
            <a:off x="487680" y="5418661"/>
            <a:ext cx="8961120" cy="2133605"/>
          </a:xfrm>
        </p:spPr>
        <p:txBody>
          <a:bodyPr/>
          <a:lstStyle>
            <a:lvl1pPr algn="l">
              <a:defRPr/>
            </a:lvl1pPr>
          </a:lstStyle>
          <a:p>
            <a:r>
              <a:rPr lang="en-US"/>
              <a:t>Click to edit Master title style</a:t>
            </a:r>
            <a:endParaRPr lang="en-US" dirty="0"/>
          </a:p>
        </p:txBody>
      </p:sp>
    </p:spTree>
    <p:extLst>
      <p:ext uri="{BB962C8B-B14F-4D97-AF65-F5344CB8AC3E}">
        <p14:creationId xmlns:p14="http://schemas.microsoft.com/office/powerpoint/2010/main" val="1742727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an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ppt-cover.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ctrTitle"/>
          </p:nvPr>
        </p:nvSpPr>
        <p:spPr>
          <a:xfrm>
            <a:off x="220133" y="5418662"/>
            <a:ext cx="6349999" cy="778938"/>
          </a:xfrm>
        </p:spPr>
        <p:txBody>
          <a:bodyPr anchor="t">
            <a:normAutofit/>
          </a:bodyPr>
          <a:lstStyle>
            <a:lvl1pPr algn="l">
              <a:defRPr sz="3200"/>
            </a:lvl1pPr>
          </a:lstStyle>
          <a:p>
            <a:r>
              <a:rPr lang="en-US"/>
              <a:t>Click to edit Master title style</a:t>
            </a:r>
            <a:endParaRPr lang="en-US" dirty="0"/>
          </a:p>
        </p:txBody>
      </p:sp>
      <p:sp>
        <p:nvSpPr>
          <p:cNvPr id="5" name="Subtitle 2"/>
          <p:cNvSpPr>
            <a:spLocks noGrp="1"/>
          </p:cNvSpPr>
          <p:nvPr>
            <p:ph type="subTitle" idx="1" hasCustomPrompt="1"/>
          </p:nvPr>
        </p:nvSpPr>
        <p:spPr>
          <a:xfrm>
            <a:off x="220133" y="6197600"/>
            <a:ext cx="6349999" cy="592667"/>
          </a:xfrm>
        </p:spPr>
        <p:txBody>
          <a:bodyPr>
            <a:normAutofit/>
          </a:bodyPr>
          <a:lstStyle>
            <a:lvl1pPr marL="0" indent="0" algn="l">
              <a:buNone/>
              <a:defRPr sz="2000" b="1">
                <a:solidFill>
                  <a:srgbClr val="2C84D2"/>
                </a:solidFill>
              </a:defRPr>
            </a:lvl1pPr>
            <a:lvl2pPr marL="653110" indent="0" algn="ctr">
              <a:buNone/>
              <a:defRPr>
                <a:solidFill>
                  <a:schemeClr val="tx1">
                    <a:tint val="75000"/>
                  </a:schemeClr>
                </a:solidFill>
              </a:defRPr>
            </a:lvl2pPr>
            <a:lvl3pPr marL="1306220" indent="0" algn="ctr">
              <a:buNone/>
              <a:defRPr>
                <a:solidFill>
                  <a:schemeClr val="tx1">
                    <a:tint val="75000"/>
                  </a:schemeClr>
                </a:solidFill>
              </a:defRPr>
            </a:lvl3pPr>
            <a:lvl4pPr marL="1959331" indent="0" algn="ctr">
              <a:buNone/>
              <a:defRPr>
                <a:solidFill>
                  <a:schemeClr val="tx1">
                    <a:tint val="75000"/>
                  </a:schemeClr>
                </a:solidFill>
              </a:defRPr>
            </a:lvl4pPr>
            <a:lvl5pPr marL="2612441" indent="0" algn="ctr">
              <a:buNone/>
              <a:defRPr>
                <a:solidFill>
                  <a:schemeClr val="tx1">
                    <a:tint val="75000"/>
                  </a:schemeClr>
                </a:solidFill>
              </a:defRPr>
            </a:lvl5pPr>
            <a:lvl6pPr marL="3265551" indent="0" algn="ctr">
              <a:buNone/>
              <a:defRPr>
                <a:solidFill>
                  <a:schemeClr val="tx1">
                    <a:tint val="75000"/>
                  </a:schemeClr>
                </a:solidFill>
              </a:defRPr>
            </a:lvl6pPr>
            <a:lvl7pPr marL="3918661" indent="0" algn="ctr">
              <a:buNone/>
              <a:defRPr>
                <a:solidFill>
                  <a:schemeClr val="tx1">
                    <a:tint val="75000"/>
                  </a:schemeClr>
                </a:solidFill>
              </a:defRPr>
            </a:lvl7pPr>
            <a:lvl8pPr marL="4571771" indent="0" algn="ctr">
              <a:buNone/>
              <a:defRPr>
                <a:solidFill>
                  <a:schemeClr val="tx1">
                    <a:tint val="75000"/>
                  </a:schemeClr>
                </a:solidFill>
              </a:defRPr>
            </a:lvl8pPr>
            <a:lvl9pPr marL="5224882"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01796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827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98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4673600" cy="524933"/>
          </a:xfrm>
          <a:prstGeom prst="rect">
            <a:avLst/>
          </a:prstGeom>
          <a:solidFill>
            <a:srgbClr val="2F323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602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d">
    <p:spTree>
      <p:nvGrpSpPr>
        <p:cNvPr id="1" name=""/>
        <p:cNvGrpSpPr/>
        <p:nvPr/>
      </p:nvGrpSpPr>
      <p:grpSpPr>
        <a:xfrm>
          <a:off x="0" y="0"/>
          <a:ext cx="0" cy="0"/>
          <a:chOff x="0" y="0"/>
          <a:chExt cx="0" cy="0"/>
        </a:xfrm>
      </p:grpSpPr>
      <p:sp>
        <p:nvSpPr>
          <p:cNvPr id="5" name="Rectangle 4"/>
          <p:cNvSpPr/>
          <p:nvPr userDrawn="1"/>
        </p:nvSpPr>
        <p:spPr>
          <a:xfrm>
            <a:off x="0" y="0"/>
            <a:ext cx="4673600" cy="524933"/>
          </a:xfrm>
          <a:prstGeom prst="rect">
            <a:avLst/>
          </a:prstGeom>
          <a:solidFill>
            <a:srgbClr val="2F323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Chef_Invers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45000" y="1130300"/>
            <a:ext cx="5739384" cy="5663184"/>
          </a:xfrm>
          <a:prstGeom prst="rect">
            <a:avLst/>
          </a:prstGeom>
        </p:spPr>
      </p:pic>
    </p:spTree>
    <p:extLst>
      <p:ext uri="{BB962C8B-B14F-4D97-AF65-F5344CB8AC3E}">
        <p14:creationId xmlns:p14="http://schemas.microsoft.com/office/powerpoint/2010/main" val="81668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0" y="0"/>
            <a:ext cx="4673600" cy="524933"/>
          </a:xfrm>
          <a:prstGeom prst="rect">
            <a:avLst/>
          </a:prstGeom>
          <a:solidFill>
            <a:srgbClr val="2F323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hasCustomPrompt="1"/>
          </p:nvPr>
        </p:nvSpPr>
        <p:spPr>
          <a:xfrm>
            <a:off x="0" y="0"/>
            <a:ext cx="14630400" cy="8229599"/>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r>
              <a:rPr lang="en-US" dirty="0"/>
              <a:t>Drag Picture to make background</a:t>
            </a:r>
          </a:p>
        </p:txBody>
      </p:sp>
      <p:sp>
        <p:nvSpPr>
          <p:cNvPr id="2" name="Title 1"/>
          <p:cNvSpPr>
            <a:spLocks noGrp="1"/>
          </p:cNvSpPr>
          <p:nvPr>
            <p:ph type="title"/>
          </p:nvPr>
        </p:nvSpPr>
        <p:spPr>
          <a:xfrm>
            <a:off x="2867661" y="3152997"/>
            <a:ext cx="8778240" cy="680086"/>
          </a:xfrm>
          <a:solidFill>
            <a:srgbClr val="2C84D2"/>
          </a:solidFill>
        </p:spPr>
        <p:txBody>
          <a:bodyPr anchor="b"/>
          <a:lstStyle>
            <a:lvl1pPr algn="l">
              <a:defRPr sz="2900" b="1"/>
            </a:lvl1pPr>
          </a:lstStyle>
          <a:p>
            <a:r>
              <a:rPr lang="en-US"/>
              <a:t>Click to edit Master title style</a:t>
            </a:r>
            <a:endParaRPr lang="en-US" dirty="0"/>
          </a:p>
        </p:txBody>
      </p:sp>
      <p:sp>
        <p:nvSpPr>
          <p:cNvPr id="4" name="Text Placeholder 3"/>
          <p:cNvSpPr>
            <a:spLocks noGrp="1"/>
          </p:cNvSpPr>
          <p:nvPr>
            <p:ph type="body" sz="half" idx="2"/>
          </p:nvPr>
        </p:nvSpPr>
        <p:spPr>
          <a:xfrm>
            <a:off x="2867661" y="3833083"/>
            <a:ext cx="8778240" cy="965834"/>
          </a:xfrm>
          <a:solidFill>
            <a:srgbClr val="2C84D2"/>
          </a:solidFill>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a:t>Edit Master text styles</a:t>
            </a:r>
          </a:p>
        </p:txBody>
      </p:sp>
    </p:spTree>
    <p:extLst>
      <p:ext uri="{BB962C8B-B14F-4D97-AF65-F5344CB8AC3E}">
        <p14:creationId xmlns:p14="http://schemas.microsoft.com/office/powerpoint/2010/main" val="378149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Custom Layout">
    <p:bg>
      <p:bgRef idx="1001">
        <a:schemeClr val="bg2"/>
      </p:bgRef>
    </p:bg>
    <p:spTree>
      <p:nvGrpSpPr>
        <p:cNvPr id="1" name=""/>
        <p:cNvGrpSpPr/>
        <p:nvPr/>
      </p:nvGrpSpPr>
      <p:grpSpPr>
        <a:xfrm>
          <a:off x="0" y="0"/>
          <a:ext cx="0" cy="0"/>
          <a:chOff x="0" y="0"/>
          <a:chExt cx="0" cy="0"/>
        </a:xfrm>
      </p:grpSpPr>
      <p:grpSp>
        <p:nvGrpSpPr>
          <p:cNvPr id="8" name="Group 7"/>
          <p:cNvGrpSpPr/>
          <p:nvPr userDrawn="1"/>
        </p:nvGrpSpPr>
        <p:grpSpPr>
          <a:xfrm>
            <a:off x="2417840" y="552871"/>
            <a:ext cx="9579310" cy="4694671"/>
            <a:chOff x="2193734" y="627586"/>
            <a:chExt cx="9579310" cy="4694671"/>
          </a:xfrm>
        </p:grpSpPr>
        <p:pic>
          <p:nvPicPr>
            <p:cNvPr id="4" name="Picture 3"/>
            <p:cNvPicPr>
              <a:picLocks noChangeAspect="1"/>
            </p:cNvPicPr>
            <p:nvPr userDrawn="1"/>
          </p:nvPicPr>
          <p:blipFill>
            <a:blip r:embed="rId2"/>
            <a:stretch>
              <a:fillRect/>
            </a:stretch>
          </p:blipFill>
          <p:spPr>
            <a:xfrm>
              <a:off x="8415489" y="1011882"/>
              <a:ext cx="3357555" cy="4310375"/>
            </a:xfrm>
            <a:prstGeom prst="rect">
              <a:avLst/>
            </a:prstGeom>
          </p:spPr>
        </p:pic>
        <p:pic>
          <p:nvPicPr>
            <p:cNvPr id="6" name="Picture 5"/>
            <p:cNvPicPr>
              <a:picLocks noChangeAspect="1"/>
            </p:cNvPicPr>
            <p:nvPr userDrawn="1"/>
          </p:nvPicPr>
          <p:blipFill>
            <a:blip r:embed="rId3"/>
            <a:stretch>
              <a:fillRect/>
            </a:stretch>
          </p:blipFill>
          <p:spPr>
            <a:xfrm>
              <a:off x="2193734" y="627586"/>
              <a:ext cx="5355792" cy="4686316"/>
            </a:xfrm>
            <a:prstGeom prst="rect">
              <a:avLst/>
            </a:prstGeom>
          </p:spPr>
        </p:pic>
      </p:grpSp>
      <p:sp>
        <p:nvSpPr>
          <p:cNvPr id="7" name="TextBox 6"/>
          <p:cNvSpPr txBox="1"/>
          <p:nvPr userDrawn="1"/>
        </p:nvSpPr>
        <p:spPr>
          <a:xfrm>
            <a:off x="1333432" y="5337192"/>
            <a:ext cx="11963536" cy="2588401"/>
          </a:xfrm>
          <a:prstGeom prst="rect">
            <a:avLst/>
          </a:prstGeom>
          <a:noFill/>
        </p:spPr>
        <p:txBody>
          <a:bodyPr wrap="square" rtlCol="0">
            <a:spAutoFit/>
          </a:bodyPr>
          <a:lstStyle/>
          <a:p>
            <a:pPr algn="ctr"/>
            <a:r>
              <a:rPr lang="en-US" sz="4800" b="1" dirty="0">
                <a:solidFill>
                  <a:schemeClr val="bg1"/>
                </a:solidFill>
              </a:rPr>
              <a:t>Dig into the new way of learning about Chef, Automation, and DevOps.</a:t>
            </a:r>
          </a:p>
          <a:p>
            <a:pPr algn="ctr">
              <a:lnSpc>
                <a:spcPct val="130000"/>
              </a:lnSpc>
            </a:pPr>
            <a:r>
              <a:rPr lang="en-US" sz="2400" i="1" dirty="0">
                <a:solidFill>
                  <a:schemeClr val="bg1"/>
                </a:solidFill>
              </a:rPr>
              <a:t>Swing by our space in the ChefConf Expo Hall to learn more</a:t>
            </a:r>
          </a:p>
          <a:p>
            <a:pPr algn="ctr">
              <a:lnSpc>
                <a:spcPct val="130000"/>
              </a:lnSpc>
            </a:pPr>
            <a:r>
              <a:rPr lang="en-US" sz="2800" b="1" i="0" dirty="0" err="1">
                <a:solidFill>
                  <a:schemeClr val="bg1"/>
                </a:solidFill>
              </a:rPr>
              <a:t>learn.chef.io</a:t>
            </a:r>
            <a:endParaRPr lang="en-US" sz="2800" b="1" i="0" dirty="0">
              <a:solidFill>
                <a:schemeClr val="bg1"/>
              </a:solidFill>
            </a:endParaRPr>
          </a:p>
        </p:txBody>
      </p:sp>
    </p:spTree>
    <p:extLst>
      <p:ext uri="{BB962C8B-B14F-4D97-AF65-F5344CB8AC3E}">
        <p14:creationId xmlns:p14="http://schemas.microsoft.com/office/powerpoint/2010/main" val="317032578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ppt-content.jp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Placeholder 1"/>
          <p:cNvSpPr>
            <a:spLocks noGrp="1"/>
          </p:cNvSpPr>
          <p:nvPr>
            <p:ph type="title"/>
          </p:nvPr>
        </p:nvSpPr>
        <p:spPr>
          <a:xfrm>
            <a:off x="321043" y="536254"/>
            <a:ext cx="13988314" cy="1164912"/>
          </a:xfrm>
          <a:prstGeom prst="rect">
            <a:avLst/>
          </a:prstGeom>
        </p:spPr>
        <p:txBody>
          <a:bodyPr vert="horz" lIns="130622" tIns="65311" rIns="130622" bIns="65311"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21043" y="1920240"/>
            <a:ext cx="13988314" cy="5431156"/>
          </a:xfrm>
          <a:prstGeom prst="rect">
            <a:avLst/>
          </a:prstGeom>
        </p:spPr>
        <p:txBody>
          <a:bodyPr vert="horz" lIns="130622" tIns="65311" rIns="130622" bIns="6531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a:off x="321043" y="239869"/>
            <a:ext cx="3761641" cy="127042"/>
          </a:xfrm>
          <a:prstGeom prst="rect">
            <a:avLst/>
          </a:prstGeom>
          <a:solidFill>
            <a:srgbClr val="2C84D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691606"/>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50" r:id="rId4"/>
    <p:sldLayoutId id="2147483654" r:id="rId5"/>
    <p:sldLayoutId id="2147483655" r:id="rId6"/>
    <p:sldLayoutId id="2147483660" r:id="rId7"/>
    <p:sldLayoutId id="2147483657" r:id="rId8"/>
    <p:sldLayoutId id="2147483661" r:id="rId9"/>
  </p:sldLayoutIdLst>
  <p:txStyles>
    <p:titleStyle>
      <a:lvl1pPr algn="l" defTabSz="653110" rtl="0" eaLnBrk="1" latinLnBrk="0" hangingPunct="1">
        <a:spcBef>
          <a:spcPct val="0"/>
        </a:spcBef>
        <a:buNone/>
        <a:defRPr sz="6300" b="1" kern="1200">
          <a:solidFill>
            <a:schemeClr val="bg1"/>
          </a:solidFill>
          <a:latin typeface="Arial"/>
          <a:ea typeface="+mj-ea"/>
          <a:cs typeface="Arial"/>
        </a:defRPr>
      </a:lvl1pPr>
    </p:titleStyle>
    <p:bodyStyle>
      <a:lvl1pPr marL="489833" indent="-489833" algn="l" defTabSz="653110" rtl="0" eaLnBrk="1" latinLnBrk="0" hangingPunct="1">
        <a:spcBef>
          <a:spcPct val="20000"/>
        </a:spcBef>
        <a:buFont typeface="Arial"/>
        <a:buChar char="•"/>
        <a:defRPr sz="4000" kern="1200">
          <a:solidFill>
            <a:schemeClr val="bg1"/>
          </a:solidFill>
          <a:latin typeface="Arial"/>
          <a:ea typeface="+mn-ea"/>
          <a:cs typeface="Arial"/>
        </a:defRPr>
      </a:lvl1pPr>
      <a:lvl2pPr marL="1061304" indent="-408194" algn="l" defTabSz="653110" rtl="0" eaLnBrk="1" latinLnBrk="0" hangingPunct="1">
        <a:spcBef>
          <a:spcPct val="20000"/>
        </a:spcBef>
        <a:buFont typeface="Arial"/>
        <a:buChar char="–"/>
        <a:defRPr sz="3200" kern="1200">
          <a:solidFill>
            <a:schemeClr val="bg1"/>
          </a:solidFill>
          <a:latin typeface="Arial"/>
          <a:ea typeface="+mn-ea"/>
          <a:cs typeface="Arial"/>
        </a:defRPr>
      </a:lvl2pPr>
      <a:lvl3pPr marL="1632776" indent="-326555" algn="l" defTabSz="653110" rtl="0" eaLnBrk="1" latinLnBrk="0" hangingPunct="1">
        <a:spcBef>
          <a:spcPct val="20000"/>
        </a:spcBef>
        <a:buFont typeface="Arial"/>
        <a:buChar char="•"/>
        <a:defRPr sz="2800" kern="1200">
          <a:solidFill>
            <a:schemeClr val="bg1"/>
          </a:solidFill>
          <a:latin typeface="Arial"/>
          <a:ea typeface="+mn-ea"/>
          <a:cs typeface="Arial"/>
        </a:defRPr>
      </a:lvl3pPr>
      <a:lvl4pPr marL="2285886" indent="-326555" algn="l" defTabSz="653110" rtl="0" eaLnBrk="1" latinLnBrk="0" hangingPunct="1">
        <a:spcBef>
          <a:spcPct val="20000"/>
        </a:spcBef>
        <a:buFont typeface="Arial"/>
        <a:buChar char="–"/>
        <a:defRPr sz="2400" kern="1200">
          <a:solidFill>
            <a:schemeClr val="bg1"/>
          </a:solidFill>
          <a:latin typeface="Arial"/>
          <a:ea typeface="+mn-ea"/>
          <a:cs typeface="Arial"/>
        </a:defRPr>
      </a:lvl4pPr>
      <a:lvl5pPr marL="2938996" indent="-326555" algn="l" defTabSz="653110" rtl="0" eaLnBrk="1" latinLnBrk="0" hangingPunct="1">
        <a:spcBef>
          <a:spcPct val="20000"/>
        </a:spcBef>
        <a:buFont typeface="Arial"/>
        <a:buChar char="»"/>
        <a:defRPr sz="2400" kern="1200">
          <a:solidFill>
            <a:schemeClr val="bg1"/>
          </a:solidFill>
          <a:latin typeface="Arial"/>
          <a:ea typeface="+mn-ea"/>
          <a:cs typeface="Arial"/>
        </a:defRPr>
      </a:lvl5pPr>
      <a:lvl6pPr marL="3592106" indent="-326555" algn="l" defTabSz="653110" rtl="0" eaLnBrk="1" latinLnBrk="0" hangingPunct="1">
        <a:spcBef>
          <a:spcPct val="20000"/>
        </a:spcBef>
        <a:buFont typeface="Arial"/>
        <a:buChar char="•"/>
        <a:defRPr sz="2900" kern="1200">
          <a:solidFill>
            <a:schemeClr val="tx1"/>
          </a:solidFill>
          <a:latin typeface="+mn-lt"/>
          <a:ea typeface="+mn-ea"/>
          <a:cs typeface="+mn-cs"/>
        </a:defRPr>
      </a:lvl6pPr>
      <a:lvl7pPr marL="4245216" indent="-326555" algn="l" defTabSz="653110" rtl="0" eaLnBrk="1" latinLnBrk="0" hangingPunct="1">
        <a:spcBef>
          <a:spcPct val="20000"/>
        </a:spcBef>
        <a:buFont typeface="Arial"/>
        <a:buChar char="•"/>
        <a:defRPr sz="2900" kern="1200">
          <a:solidFill>
            <a:schemeClr val="tx1"/>
          </a:solidFill>
          <a:latin typeface="+mn-lt"/>
          <a:ea typeface="+mn-ea"/>
          <a:cs typeface="+mn-cs"/>
        </a:defRPr>
      </a:lvl7pPr>
      <a:lvl8pPr marL="4898327" indent="-326555" algn="l" defTabSz="653110" rtl="0" eaLnBrk="1" latinLnBrk="0" hangingPunct="1">
        <a:spcBef>
          <a:spcPct val="20000"/>
        </a:spcBef>
        <a:buFont typeface="Arial"/>
        <a:buChar char="•"/>
        <a:defRPr sz="2900" kern="1200">
          <a:solidFill>
            <a:schemeClr val="tx1"/>
          </a:solidFill>
          <a:latin typeface="+mn-lt"/>
          <a:ea typeface="+mn-ea"/>
          <a:cs typeface="+mn-cs"/>
        </a:defRPr>
      </a:lvl8pPr>
      <a:lvl9pPr marL="5551437" indent="-326555" algn="l" defTabSz="653110" rtl="0" eaLnBrk="1" latinLnBrk="0" hangingPunct="1">
        <a:spcBef>
          <a:spcPct val="20000"/>
        </a:spcBef>
        <a:buFont typeface="Arial"/>
        <a:buChar char="•"/>
        <a:defRPr sz="2900" kern="1200">
          <a:solidFill>
            <a:schemeClr val="tx1"/>
          </a:solidFill>
          <a:latin typeface="+mn-lt"/>
          <a:ea typeface="+mn-ea"/>
          <a:cs typeface="+mn-cs"/>
        </a:defRPr>
      </a:lvl9pPr>
    </p:bodyStyle>
    <p:otherStyle>
      <a:defPPr>
        <a:defRPr lang="en-US"/>
      </a:defPPr>
      <a:lvl1pPr marL="0" algn="l" defTabSz="653110" rtl="0" eaLnBrk="1" latinLnBrk="0" hangingPunct="1">
        <a:defRPr sz="2600" kern="1200">
          <a:solidFill>
            <a:schemeClr val="tx1"/>
          </a:solidFill>
          <a:latin typeface="+mn-lt"/>
          <a:ea typeface="+mn-ea"/>
          <a:cs typeface="+mn-cs"/>
        </a:defRPr>
      </a:lvl1pPr>
      <a:lvl2pPr marL="653110" algn="l" defTabSz="653110" rtl="0" eaLnBrk="1" latinLnBrk="0" hangingPunct="1">
        <a:defRPr sz="2600" kern="1200">
          <a:solidFill>
            <a:schemeClr val="tx1"/>
          </a:solidFill>
          <a:latin typeface="+mn-lt"/>
          <a:ea typeface="+mn-ea"/>
          <a:cs typeface="+mn-cs"/>
        </a:defRPr>
      </a:lvl2pPr>
      <a:lvl3pPr marL="1306220" algn="l" defTabSz="653110" rtl="0" eaLnBrk="1" latinLnBrk="0" hangingPunct="1">
        <a:defRPr sz="2600" kern="1200">
          <a:solidFill>
            <a:schemeClr val="tx1"/>
          </a:solidFill>
          <a:latin typeface="+mn-lt"/>
          <a:ea typeface="+mn-ea"/>
          <a:cs typeface="+mn-cs"/>
        </a:defRPr>
      </a:lvl3pPr>
      <a:lvl4pPr marL="1959331" algn="l" defTabSz="653110" rtl="0" eaLnBrk="1" latinLnBrk="0" hangingPunct="1">
        <a:defRPr sz="2600" kern="1200">
          <a:solidFill>
            <a:schemeClr val="tx1"/>
          </a:solidFill>
          <a:latin typeface="+mn-lt"/>
          <a:ea typeface="+mn-ea"/>
          <a:cs typeface="+mn-cs"/>
        </a:defRPr>
      </a:lvl4pPr>
      <a:lvl5pPr marL="2612441" algn="l" defTabSz="653110" rtl="0" eaLnBrk="1" latinLnBrk="0" hangingPunct="1">
        <a:defRPr sz="2600" kern="1200">
          <a:solidFill>
            <a:schemeClr val="tx1"/>
          </a:solidFill>
          <a:latin typeface="+mn-lt"/>
          <a:ea typeface="+mn-ea"/>
          <a:cs typeface="+mn-cs"/>
        </a:defRPr>
      </a:lvl5pPr>
      <a:lvl6pPr marL="3265551" algn="l" defTabSz="653110" rtl="0" eaLnBrk="1" latinLnBrk="0" hangingPunct="1">
        <a:defRPr sz="2600" kern="1200">
          <a:solidFill>
            <a:schemeClr val="tx1"/>
          </a:solidFill>
          <a:latin typeface="+mn-lt"/>
          <a:ea typeface="+mn-ea"/>
          <a:cs typeface="+mn-cs"/>
        </a:defRPr>
      </a:lvl6pPr>
      <a:lvl7pPr marL="3918661" algn="l" defTabSz="653110" rtl="0" eaLnBrk="1" latinLnBrk="0" hangingPunct="1">
        <a:defRPr sz="2600" kern="1200">
          <a:solidFill>
            <a:schemeClr val="tx1"/>
          </a:solidFill>
          <a:latin typeface="+mn-lt"/>
          <a:ea typeface="+mn-ea"/>
          <a:cs typeface="+mn-cs"/>
        </a:defRPr>
      </a:lvl7pPr>
      <a:lvl8pPr marL="4571771" algn="l" defTabSz="653110" rtl="0" eaLnBrk="1" latinLnBrk="0" hangingPunct="1">
        <a:defRPr sz="2600" kern="1200">
          <a:solidFill>
            <a:schemeClr val="tx1"/>
          </a:solidFill>
          <a:latin typeface="+mn-lt"/>
          <a:ea typeface="+mn-ea"/>
          <a:cs typeface="+mn-cs"/>
        </a:defRPr>
      </a:lvl8pPr>
      <a:lvl9pPr marL="5224882" algn="l" defTabSz="65311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download.wsusoffline.net/"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murawski/chefconf2017.git"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5701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lstStyle/>
          <a:p>
            <a:r>
              <a:rPr lang="en-US" dirty="0"/>
              <a:t>Make your editor work for you.</a:t>
            </a:r>
          </a:p>
          <a:p>
            <a:pPr lvl="1"/>
            <a:r>
              <a:rPr lang="en-US" dirty="0"/>
              <a:t>Find the settings and plugins that impact your editing habits the most.</a:t>
            </a:r>
          </a:p>
        </p:txBody>
      </p:sp>
    </p:spTree>
    <p:extLst>
      <p:ext uri="{BB962C8B-B14F-4D97-AF65-F5344CB8AC3E}">
        <p14:creationId xmlns:p14="http://schemas.microsoft.com/office/powerpoint/2010/main" val="259854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Bootstrapping Options</a:t>
            </a:r>
          </a:p>
        </p:txBody>
      </p:sp>
      <p:sp>
        <p:nvSpPr>
          <p:cNvPr id="3" name="Content Placeholder 2"/>
          <p:cNvSpPr>
            <a:spLocks noGrp="1"/>
          </p:cNvSpPr>
          <p:nvPr>
            <p:ph idx="1"/>
          </p:nvPr>
        </p:nvSpPr>
        <p:spPr/>
        <p:txBody>
          <a:bodyPr/>
          <a:lstStyle/>
          <a:p>
            <a:r>
              <a:rPr lang="en-US" dirty="0"/>
              <a:t>Knife</a:t>
            </a:r>
          </a:p>
          <a:p>
            <a:r>
              <a:rPr lang="en-US" dirty="0"/>
              <a:t>Baked images</a:t>
            </a:r>
          </a:p>
          <a:p>
            <a:r>
              <a:rPr lang="en-US" dirty="0"/>
              <a:t>Azure extension</a:t>
            </a:r>
          </a:p>
          <a:p>
            <a:r>
              <a:rPr lang="en-US" dirty="0"/>
              <a:t>Terraform</a:t>
            </a:r>
          </a:p>
        </p:txBody>
      </p:sp>
    </p:spTree>
    <p:extLst>
      <p:ext uri="{BB962C8B-B14F-4D97-AF65-F5344CB8AC3E}">
        <p14:creationId xmlns:p14="http://schemas.microsoft.com/office/powerpoint/2010/main" val="134187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Joining</a:t>
            </a:r>
          </a:p>
        </p:txBody>
      </p:sp>
      <p:sp>
        <p:nvSpPr>
          <p:cNvPr id="3" name="Content Placeholder 2"/>
          <p:cNvSpPr>
            <a:spLocks noGrp="1"/>
          </p:cNvSpPr>
          <p:nvPr>
            <p:ph idx="1"/>
          </p:nvPr>
        </p:nvSpPr>
        <p:spPr/>
        <p:txBody>
          <a:bodyPr/>
          <a:lstStyle/>
          <a:p>
            <a:r>
              <a:rPr lang="en-US" dirty="0"/>
              <a:t>When should we do it?</a:t>
            </a:r>
          </a:p>
          <a:p>
            <a:pPr lvl="1"/>
            <a:r>
              <a:rPr lang="en-US" dirty="0"/>
              <a:t>Machine provisioning time (i.e. from </a:t>
            </a:r>
            <a:r>
              <a:rPr lang="en-US" dirty="0" err="1"/>
              <a:t>sysprep</a:t>
            </a:r>
            <a:r>
              <a:rPr lang="en-US" dirty="0"/>
              <a:t>)</a:t>
            </a:r>
          </a:p>
          <a:p>
            <a:pPr lvl="1"/>
            <a:r>
              <a:rPr lang="en-US" dirty="0"/>
              <a:t>Runtime (Chef)?</a:t>
            </a:r>
          </a:p>
          <a:p>
            <a:pPr lvl="1"/>
            <a:r>
              <a:rPr lang="en-US" dirty="0"/>
              <a:t>Other options?</a:t>
            </a:r>
          </a:p>
          <a:p>
            <a:endParaRPr lang="en-US" dirty="0"/>
          </a:p>
        </p:txBody>
      </p:sp>
    </p:spTree>
    <p:extLst>
      <p:ext uri="{BB962C8B-B14F-4D97-AF65-F5344CB8AC3E}">
        <p14:creationId xmlns:p14="http://schemas.microsoft.com/office/powerpoint/2010/main" val="3599549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BREAK TIME</a:t>
            </a:r>
          </a:p>
        </p:txBody>
      </p:sp>
    </p:spTree>
    <p:extLst>
      <p:ext uri="{BB962C8B-B14F-4D97-AF65-F5344CB8AC3E}">
        <p14:creationId xmlns:p14="http://schemas.microsoft.com/office/powerpoint/2010/main" val="53300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the </a:t>
            </a:r>
            <a:r>
              <a:rPr lang="en-US" dirty="0" err="1"/>
              <a:t>ChefDK</a:t>
            </a:r>
            <a:endParaRPr lang="en-US" dirty="0"/>
          </a:p>
        </p:txBody>
      </p:sp>
      <p:sp>
        <p:nvSpPr>
          <p:cNvPr id="3" name="Content Placeholder 2"/>
          <p:cNvSpPr>
            <a:spLocks noGrp="1"/>
          </p:cNvSpPr>
          <p:nvPr>
            <p:ph idx="1"/>
          </p:nvPr>
        </p:nvSpPr>
        <p:spPr/>
        <p:txBody>
          <a:bodyPr/>
          <a:lstStyle/>
          <a:p>
            <a:r>
              <a:rPr lang="en-US" dirty="0"/>
              <a:t>The proxy driver that we are going to use does not currently support reboot handling – which we want!</a:t>
            </a:r>
          </a:p>
          <a:p>
            <a:endParaRPr lang="en-US" dirty="0"/>
          </a:p>
          <a:p>
            <a:r>
              <a:rPr lang="en-US" dirty="0"/>
              <a:t>`gem install </a:t>
            </a:r>
            <a:r>
              <a:rPr lang="en-US" dirty="0" err="1"/>
              <a:t>appbundle</a:t>
            </a:r>
            <a:r>
              <a:rPr lang="en-US" dirty="0"/>
              <a:t>-updater`</a:t>
            </a:r>
          </a:p>
          <a:p>
            <a:r>
              <a:rPr lang="en-US" dirty="0"/>
              <a:t>`</a:t>
            </a:r>
            <a:r>
              <a:rPr lang="en-US" dirty="0" err="1"/>
              <a:t>appbundle</a:t>
            </a:r>
            <a:r>
              <a:rPr lang="en-US" dirty="0"/>
              <a:t>-updater </a:t>
            </a:r>
            <a:r>
              <a:rPr lang="en-US" dirty="0" err="1"/>
              <a:t>chefdk</a:t>
            </a:r>
            <a:r>
              <a:rPr lang="en-US" dirty="0"/>
              <a:t> test-kitchen </a:t>
            </a:r>
            <a:r>
              <a:rPr lang="en-US" dirty="0" err="1"/>
              <a:t>smurawski</a:t>
            </a:r>
            <a:r>
              <a:rPr lang="en-US" dirty="0"/>
              <a:t>/</a:t>
            </a:r>
            <a:r>
              <a:rPr lang="en-US" dirty="0" err="1"/>
              <a:t>move_proxy_off_sshbase</a:t>
            </a:r>
            <a:r>
              <a:rPr lang="en-US" dirty="0"/>
              <a:t>`</a:t>
            </a:r>
          </a:p>
        </p:txBody>
      </p:sp>
    </p:spTree>
    <p:extLst>
      <p:ext uri="{BB962C8B-B14F-4D97-AF65-F5344CB8AC3E}">
        <p14:creationId xmlns:p14="http://schemas.microsoft.com/office/powerpoint/2010/main" val="195431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normAutofit/>
          </a:bodyPr>
          <a:lstStyle/>
          <a:p>
            <a:r>
              <a:rPr lang="en-US" dirty="0"/>
              <a:t>`chef generate` can be really useful for skipping a lot of boilerplate</a:t>
            </a:r>
          </a:p>
          <a:p>
            <a:pPr lvl="1"/>
            <a:r>
              <a:rPr lang="en-US" dirty="0"/>
              <a:t>Make your own internal generators to allow people to get going quickly</a:t>
            </a:r>
          </a:p>
          <a:p>
            <a:r>
              <a:rPr lang="en-US" dirty="0"/>
              <a:t>Test-Kitchen will become a very good friend</a:t>
            </a:r>
          </a:p>
          <a:p>
            <a:pPr lvl="1"/>
            <a:r>
              <a:rPr lang="en-US" dirty="0"/>
              <a:t>Spend a bit of time getting comfortable with the workflow and configuration</a:t>
            </a:r>
          </a:p>
          <a:p>
            <a:pPr lvl="1"/>
            <a:r>
              <a:rPr lang="en-US" dirty="0"/>
              <a:t>Kitchen supports local overrides, so you can tweak your local environment without inflicting your peculiarities on others</a:t>
            </a:r>
          </a:p>
        </p:txBody>
      </p:sp>
    </p:spTree>
    <p:extLst>
      <p:ext uri="{BB962C8B-B14F-4D97-AF65-F5344CB8AC3E}">
        <p14:creationId xmlns:p14="http://schemas.microsoft.com/office/powerpoint/2010/main" val="1905461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lstStyle/>
          <a:p>
            <a:r>
              <a:rPr lang="en-US" dirty="0"/>
              <a:t>Test-Kitchen can handle reboots</a:t>
            </a:r>
          </a:p>
          <a:p>
            <a:pPr lvl="1"/>
            <a:r>
              <a:rPr lang="en-US" dirty="0"/>
              <a:t>But Chef and the </a:t>
            </a:r>
            <a:r>
              <a:rPr lang="en-US" dirty="0" err="1"/>
              <a:t>winrm</a:t>
            </a:r>
            <a:r>
              <a:rPr lang="en-US" dirty="0"/>
              <a:t> session need to exit cleanly for Kitchen to respond properly</a:t>
            </a:r>
          </a:p>
          <a:p>
            <a:r>
              <a:rPr lang="en-US" dirty="0"/>
              <a:t>Write verifier tests</a:t>
            </a:r>
          </a:p>
          <a:p>
            <a:pPr lvl="1"/>
            <a:r>
              <a:rPr lang="en-US" dirty="0"/>
              <a:t>Rather than check things manually every time, let computers do it for you</a:t>
            </a:r>
          </a:p>
          <a:p>
            <a:pPr lvl="1"/>
            <a:r>
              <a:rPr lang="en-US" dirty="0"/>
              <a:t>This can really accelerate your ability to adapt your configuration to new server versions or environments</a:t>
            </a:r>
          </a:p>
          <a:p>
            <a:endParaRPr lang="en-US" dirty="0"/>
          </a:p>
          <a:p>
            <a:endParaRPr lang="en-US" dirty="0"/>
          </a:p>
        </p:txBody>
      </p:sp>
    </p:spTree>
    <p:extLst>
      <p:ext uri="{BB962C8B-B14F-4D97-AF65-F5344CB8AC3E}">
        <p14:creationId xmlns:p14="http://schemas.microsoft.com/office/powerpoint/2010/main" val="3593633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BREAK TIME</a:t>
            </a:r>
          </a:p>
        </p:txBody>
      </p:sp>
    </p:spTree>
    <p:extLst>
      <p:ext uri="{BB962C8B-B14F-4D97-AF65-F5344CB8AC3E}">
        <p14:creationId xmlns:p14="http://schemas.microsoft.com/office/powerpoint/2010/main" val="4050298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Updates</a:t>
            </a:r>
          </a:p>
        </p:txBody>
      </p:sp>
      <p:sp>
        <p:nvSpPr>
          <p:cNvPr id="3" name="Content Placeholder 2"/>
          <p:cNvSpPr>
            <a:spLocks noGrp="1"/>
          </p:cNvSpPr>
          <p:nvPr>
            <p:ph idx="1"/>
          </p:nvPr>
        </p:nvSpPr>
        <p:spPr/>
        <p:txBody>
          <a:bodyPr/>
          <a:lstStyle/>
          <a:p>
            <a:r>
              <a:rPr lang="en-US" dirty="0"/>
              <a:t>Don’t manage individual updates</a:t>
            </a:r>
          </a:p>
          <a:p>
            <a:pPr lvl="1"/>
            <a:r>
              <a:rPr lang="en-US" dirty="0"/>
              <a:t>The API is slow</a:t>
            </a:r>
          </a:p>
          <a:p>
            <a:pPr lvl="1"/>
            <a:r>
              <a:rPr lang="en-US" dirty="0"/>
              <a:t>You become responsible for watching for </a:t>
            </a:r>
            <a:r>
              <a:rPr lang="en-US" dirty="0" err="1"/>
              <a:t>superceded</a:t>
            </a:r>
            <a:r>
              <a:rPr lang="en-US" dirty="0"/>
              <a:t> patches</a:t>
            </a:r>
          </a:p>
          <a:p>
            <a:r>
              <a:rPr lang="en-US" dirty="0"/>
              <a:t>Manage the update client</a:t>
            </a:r>
          </a:p>
          <a:p>
            <a:pPr lvl="1"/>
            <a:r>
              <a:rPr lang="en-US" dirty="0"/>
              <a:t>Windows Update and WSUS have databases designed to do this once, not computing it on every CCR (Chef Client Run)</a:t>
            </a:r>
          </a:p>
        </p:txBody>
      </p:sp>
    </p:spTree>
    <p:extLst>
      <p:ext uri="{BB962C8B-B14F-4D97-AF65-F5344CB8AC3E}">
        <p14:creationId xmlns:p14="http://schemas.microsoft.com/office/powerpoint/2010/main" val="451400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err="1"/>
              <a:t>ChefSpec</a:t>
            </a:r>
            <a:r>
              <a:rPr lang="en-US" dirty="0"/>
              <a:t> can provide some quick feedback</a:t>
            </a:r>
          </a:p>
          <a:p>
            <a:pPr lvl="1"/>
            <a:r>
              <a:rPr lang="en-US" dirty="0"/>
              <a:t>When you have lots of logic in your run list</a:t>
            </a:r>
          </a:p>
          <a:p>
            <a:pPr lvl="1"/>
            <a:r>
              <a:rPr lang="en-US" dirty="0"/>
              <a:t>You are computing values based on attributes or searches</a:t>
            </a:r>
          </a:p>
          <a:p>
            <a:pPr lvl="1"/>
            <a:r>
              <a:rPr lang="en-US" dirty="0"/>
              <a:t>You are building custom resources that compose a number of other resources</a:t>
            </a:r>
          </a:p>
          <a:p>
            <a:r>
              <a:rPr lang="en-US" dirty="0" err="1"/>
              <a:t>ChefDK</a:t>
            </a:r>
            <a:r>
              <a:rPr lang="en-US" dirty="0"/>
              <a:t> includes the Delivery CLI</a:t>
            </a:r>
          </a:p>
          <a:p>
            <a:pPr lvl="1"/>
            <a:r>
              <a:rPr lang="en-US" dirty="0"/>
              <a:t>`delivery local unit` will run </a:t>
            </a:r>
            <a:r>
              <a:rPr lang="en-US" dirty="0" err="1"/>
              <a:t>ChefSpec</a:t>
            </a:r>
            <a:r>
              <a:rPr lang="en-US" dirty="0"/>
              <a:t> for you</a:t>
            </a:r>
          </a:p>
        </p:txBody>
      </p:sp>
    </p:spTree>
    <p:extLst>
      <p:ext uri="{BB962C8B-B14F-4D97-AF65-F5344CB8AC3E}">
        <p14:creationId xmlns:p14="http://schemas.microsoft.com/office/powerpoint/2010/main" val="376820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rmAutofit fontScale="90000"/>
          </a:bodyPr>
          <a:lstStyle/>
          <a:p>
            <a:r>
              <a:rPr lang="en-US" dirty="0"/>
              <a:t>Making Windows Work For You</a:t>
            </a:r>
          </a:p>
        </p:txBody>
      </p:sp>
      <p:sp>
        <p:nvSpPr>
          <p:cNvPr id="10" name="Subtitle 9"/>
          <p:cNvSpPr>
            <a:spLocks noGrp="1"/>
          </p:cNvSpPr>
          <p:nvPr>
            <p:ph type="subTitle" idx="1"/>
          </p:nvPr>
        </p:nvSpPr>
        <p:spPr/>
        <p:txBody>
          <a:bodyPr>
            <a:normAutofit fontScale="77500" lnSpcReduction="20000"/>
          </a:bodyPr>
          <a:lstStyle/>
          <a:p>
            <a:r>
              <a:rPr lang="en-US" dirty="0"/>
              <a:t>Steven Murawski</a:t>
            </a:r>
          </a:p>
          <a:p>
            <a:r>
              <a:rPr lang="en-US" dirty="0"/>
              <a:t>Principal Engineer at Chef</a:t>
            </a:r>
          </a:p>
          <a:p>
            <a:r>
              <a:rPr lang="en-US" dirty="0"/>
              <a:t>Microsoft MVP – Cloud and Datacenter Management</a:t>
            </a:r>
          </a:p>
        </p:txBody>
      </p:sp>
    </p:spTree>
    <p:extLst>
      <p:ext uri="{BB962C8B-B14F-4D97-AF65-F5344CB8AC3E}">
        <p14:creationId xmlns:p14="http://schemas.microsoft.com/office/powerpoint/2010/main" val="3883166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Any resource that deals with Windows permissions use the same properties.</a:t>
            </a:r>
          </a:p>
          <a:p>
            <a:pPr lvl="1"/>
            <a:r>
              <a:rPr lang="en-US" dirty="0"/>
              <a:t>You can specify `rights` and `</a:t>
            </a:r>
            <a:r>
              <a:rPr lang="en-US" dirty="0" err="1"/>
              <a:t>deny_rights</a:t>
            </a:r>
            <a:r>
              <a:rPr lang="en-US" dirty="0"/>
              <a:t>` multiple times to make it easy to see what permission goes to what identifier</a:t>
            </a:r>
          </a:p>
          <a:p>
            <a:endParaRPr lang="en-US" dirty="0"/>
          </a:p>
        </p:txBody>
      </p:sp>
    </p:spTree>
    <p:extLst>
      <p:ext uri="{BB962C8B-B14F-4D97-AF65-F5344CB8AC3E}">
        <p14:creationId xmlns:p14="http://schemas.microsoft.com/office/powerpoint/2010/main" val="4113339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a:t>
            </a:r>
            <a:r>
              <a:rPr lang="en-US" dirty="0" err="1"/>
              <a:t>powershell_script</a:t>
            </a:r>
            <a:r>
              <a:rPr lang="en-US" dirty="0"/>
              <a:t>` is a really handy tool, but it should be a tool of last resort.</a:t>
            </a:r>
          </a:p>
          <a:p>
            <a:pPr lvl="1"/>
            <a:r>
              <a:rPr lang="en-US" dirty="0"/>
              <a:t>We want to make operations idempotent</a:t>
            </a:r>
          </a:p>
          <a:p>
            <a:pPr lvl="1"/>
            <a:r>
              <a:rPr lang="en-US" dirty="0"/>
              <a:t>Either the </a:t>
            </a:r>
            <a:r>
              <a:rPr lang="en-US" dirty="0" err="1"/>
              <a:t>powershell</a:t>
            </a:r>
            <a:r>
              <a:rPr lang="en-US" dirty="0"/>
              <a:t> code has to be idempotent (which has the downside of always reporting that it ran)</a:t>
            </a:r>
          </a:p>
          <a:p>
            <a:pPr lvl="1"/>
            <a:r>
              <a:rPr lang="en-US" dirty="0"/>
              <a:t>Or we need a guard</a:t>
            </a:r>
          </a:p>
          <a:p>
            <a:pPr lvl="1"/>
            <a:r>
              <a:rPr lang="en-US" dirty="0"/>
              <a:t>The default `</a:t>
            </a:r>
            <a:r>
              <a:rPr lang="en-US" dirty="0" err="1"/>
              <a:t>guard_interpreter</a:t>
            </a:r>
            <a:r>
              <a:rPr lang="en-US" dirty="0"/>
              <a:t>` for `</a:t>
            </a:r>
            <a:r>
              <a:rPr lang="en-US" dirty="0" err="1"/>
              <a:t>powershell_script</a:t>
            </a:r>
            <a:r>
              <a:rPr lang="en-US" dirty="0"/>
              <a:t>` is `</a:t>
            </a:r>
            <a:r>
              <a:rPr lang="en-US" dirty="0" err="1"/>
              <a:t>powershell_script</a:t>
            </a:r>
            <a:r>
              <a:rPr lang="en-US" dirty="0"/>
              <a:t>`</a:t>
            </a:r>
          </a:p>
          <a:p>
            <a:pPr lvl="1"/>
            <a:endParaRPr lang="en-US" dirty="0"/>
          </a:p>
        </p:txBody>
      </p:sp>
    </p:spTree>
    <p:extLst>
      <p:ext uri="{BB962C8B-B14F-4D97-AF65-F5344CB8AC3E}">
        <p14:creationId xmlns:p14="http://schemas.microsoft.com/office/powerpoint/2010/main" val="3384763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PowerShell DSC provides access to a boatload of new resources.</a:t>
            </a:r>
          </a:p>
          <a:p>
            <a:pPr lvl="1"/>
            <a:r>
              <a:rPr lang="en-US" dirty="0" err="1"/>
              <a:t>Gotcha</a:t>
            </a:r>
            <a:r>
              <a:rPr lang="en-US" dirty="0"/>
              <a:t> – Composite resources are not really DSC resources, so we can’t use them with `</a:t>
            </a:r>
            <a:r>
              <a:rPr lang="en-US" dirty="0" err="1"/>
              <a:t>dsc_resource</a:t>
            </a:r>
            <a:r>
              <a:rPr lang="en-US" dirty="0"/>
              <a:t>`</a:t>
            </a:r>
          </a:p>
          <a:p>
            <a:pPr lvl="1"/>
            <a:r>
              <a:rPr lang="en-US" dirty="0"/>
              <a:t>Some DSC resources are too large in scope (my opinion) and require custom structured objects as parameters.</a:t>
            </a:r>
          </a:p>
          <a:p>
            <a:pPr lvl="1"/>
            <a:r>
              <a:rPr lang="en-US" dirty="0"/>
              <a:t>Side by side versions (as of PowerShell 5) can complicate things</a:t>
            </a:r>
          </a:p>
          <a:p>
            <a:pPr lvl="1"/>
            <a:r>
              <a:rPr lang="en-US" dirty="0"/>
              <a:t>The `</a:t>
            </a:r>
            <a:r>
              <a:rPr lang="en-US" dirty="0" err="1"/>
              <a:t>dsc_contrib</a:t>
            </a:r>
            <a:r>
              <a:rPr lang="en-US" dirty="0"/>
              <a:t>` cookbook has some helpers</a:t>
            </a:r>
          </a:p>
        </p:txBody>
      </p:sp>
    </p:spTree>
    <p:extLst>
      <p:ext uri="{BB962C8B-B14F-4D97-AF65-F5344CB8AC3E}">
        <p14:creationId xmlns:p14="http://schemas.microsoft.com/office/powerpoint/2010/main" val="1048271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BREAK TIME</a:t>
            </a:r>
          </a:p>
        </p:txBody>
      </p:sp>
    </p:spTree>
    <p:extLst>
      <p:ext uri="{BB962C8B-B14F-4D97-AF65-F5344CB8AC3E}">
        <p14:creationId xmlns:p14="http://schemas.microsoft.com/office/powerpoint/2010/main" val="410673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To Know</a:t>
            </a:r>
          </a:p>
        </p:txBody>
      </p:sp>
      <p:sp>
        <p:nvSpPr>
          <p:cNvPr id="3" name="Content Placeholder 2"/>
          <p:cNvSpPr>
            <a:spLocks noGrp="1"/>
          </p:cNvSpPr>
          <p:nvPr>
            <p:ph idx="1"/>
          </p:nvPr>
        </p:nvSpPr>
        <p:spPr/>
        <p:txBody>
          <a:bodyPr/>
          <a:lstStyle/>
          <a:p>
            <a:r>
              <a:rPr lang="en-US" dirty="0"/>
              <a:t>`</a:t>
            </a:r>
            <a:r>
              <a:rPr lang="en-US" dirty="0" err="1"/>
              <a:t>powershell_script</a:t>
            </a:r>
            <a:r>
              <a:rPr lang="en-US" dirty="0"/>
              <a:t>`</a:t>
            </a:r>
          </a:p>
          <a:p>
            <a:r>
              <a:rPr lang="en-US" dirty="0"/>
              <a:t>`</a:t>
            </a:r>
            <a:r>
              <a:rPr lang="en-US" dirty="0" err="1"/>
              <a:t>windows_package</a:t>
            </a:r>
            <a:r>
              <a:rPr lang="en-US" dirty="0"/>
              <a:t>`</a:t>
            </a:r>
          </a:p>
          <a:p>
            <a:r>
              <a:rPr lang="en-US" dirty="0"/>
              <a:t>`</a:t>
            </a:r>
            <a:r>
              <a:rPr lang="en-US" dirty="0" err="1"/>
              <a:t>dsc_resource</a:t>
            </a:r>
            <a:r>
              <a:rPr lang="en-US" dirty="0"/>
              <a:t>`</a:t>
            </a:r>
          </a:p>
          <a:p>
            <a:r>
              <a:rPr lang="en-US" dirty="0"/>
              <a:t>`</a:t>
            </a:r>
            <a:r>
              <a:rPr lang="en-US" dirty="0" err="1"/>
              <a:t>powershell_package</a:t>
            </a:r>
            <a:r>
              <a:rPr lang="en-US" dirty="0"/>
              <a:t>`</a:t>
            </a:r>
          </a:p>
          <a:p>
            <a:r>
              <a:rPr lang="en-US" dirty="0"/>
              <a:t>`</a:t>
            </a:r>
            <a:r>
              <a:rPr lang="en-US" dirty="0" err="1"/>
              <a:t>chocolatey_package</a:t>
            </a:r>
            <a:r>
              <a:rPr lang="en-US" dirty="0"/>
              <a:t>`</a:t>
            </a:r>
          </a:p>
          <a:p>
            <a:r>
              <a:rPr lang="en-US" dirty="0"/>
              <a:t>`</a:t>
            </a:r>
            <a:r>
              <a:rPr lang="en-US" dirty="0" err="1"/>
              <a:t>msu_package</a:t>
            </a:r>
            <a:r>
              <a:rPr lang="en-US" dirty="0"/>
              <a:t>`</a:t>
            </a:r>
          </a:p>
          <a:p>
            <a:endParaRPr lang="en-US" dirty="0"/>
          </a:p>
        </p:txBody>
      </p:sp>
    </p:spTree>
    <p:extLst>
      <p:ext uri="{BB962C8B-B14F-4D97-AF65-F5344CB8AC3E}">
        <p14:creationId xmlns:p14="http://schemas.microsoft.com/office/powerpoint/2010/main" val="1924253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4</a:t>
            </a:r>
          </a:p>
        </p:txBody>
      </p:sp>
      <p:sp>
        <p:nvSpPr>
          <p:cNvPr id="3" name="Content Placeholder 2"/>
          <p:cNvSpPr>
            <a:spLocks noGrp="1"/>
          </p:cNvSpPr>
          <p:nvPr>
            <p:ph idx="1"/>
          </p:nvPr>
        </p:nvSpPr>
        <p:spPr/>
        <p:txBody>
          <a:bodyPr/>
          <a:lstStyle/>
          <a:p>
            <a:r>
              <a:rPr lang="en-US" dirty="0"/>
              <a:t>An alternative to heavily attributed recipes in cookbooks can be custom resources</a:t>
            </a:r>
          </a:p>
          <a:p>
            <a:pPr lvl="1"/>
            <a:r>
              <a:rPr lang="en-US" dirty="0"/>
              <a:t>Also, they are the successor to LWRPs</a:t>
            </a:r>
          </a:p>
        </p:txBody>
      </p:sp>
    </p:spTree>
    <p:extLst>
      <p:ext uri="{BB962C8B-B14F-4D97-AF65-F5344CB8AC3E}">
        <p14:creationId xmlns:p14="http://schemas.microsoft.com/office/powerpoint/2010/main" val="3076852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4</a:t>
            </a:r>
          </a:p>
        </p:txBody>
      </p:sp>
      <p:sp>
        <p:nvSpPr>
          <p:cNvPr id="3" name="Content Placeholder 2"/>
          <p:cNvSpPr>
            <a:spLocks noGrp="1"/>
          </p:cNvSpPr>
          <p:nvPr>
            <p:ph idx="1"/>
          </p:nvPr>
        </p:nvSpPr>
        <p:spPr/>
        <p:txBody>
          <a:bodyPr>
            <a:normAutofit lnSpcReduction="10000"/>
          </a:bodyPr>
          <a:lstStyle/>
          <a:p>
            <a:r>
              <a:rPr lang="en-US" dirty="0"/>
              <a:t>Custom resources</a:t>
            </a:r>
          </a:p>
          <a:p>
            <a:pPr lvl="1"/>
            <a:r>
              <a:rPr lang="en-US" dirty="0"/>
              <a:t>Have properties, which can be typed, have validation, and default values</a:t>
            </a:r>
          </a:p>
          <a:p>
            <a:pPr lvl="1"/>
            <a:r>
              <a:rPr lang="en-US" dirty="0"/>
              <a:t>Use `</a:t>
            </a:r>
            <a:r>
              <a:rPr lang="en-US" dirty="0" err="1"/>
              <a:t>load_current_value</a:t>
            </a:r>
            <a:r>
              <a:rPr lang="en-US" dirty="0"/>
              <a:t>` to get the current state of the system</a:t>
            </a:r>
          </a:p>
          <a:p>
            <a:pPr lvl="1"/>
            <a:r>
              <a:rPr lang="en-US" dirty="0"/>
              <a:t>The first action declared is the default action</a:t>
            </a:r>
          </a:p>
          <a:p>
            <a:pPr lvl="1"/>
            <a:r>
              <a:rPr lang="en-US" dirty="0"/>
              <a:t>Have handy helpers (`</a:t>
            </a:r>
            <a:r>
              <a:rPr lang="en-US" dirty="0" err="1"/>
              <a:t>converge_by</a:t>
            </a:r>
            <a:r>
              <a:rPr lang="en-US" dirty="0"/>
              <a:t>` and `</a:t>
            </a:r>
            <a:r>
              <a:rPr lang="en-US" dirty="0" err="1"/>
              <a:t>converge_if_changed</a:t>
            </a:r>
            <a:r>
              <a:rPr lang="en-US" dirty="0"/>
              <a:t>`)for when you have to change the state of something.</a:t>
            </a:r>
          </a:p>
          <a:p>
            <a:pPr lvl="1"/>
            <a:r>
              <a:rPr lang="en-US" dirty="0"/>
              <a:t>When you need helpers across all your actions, you can put them in `</a:t>
            </a:r>
            <a:r>
              <a:rPr lang="en-US" dirty="0" err="1"/>
              <a:t>action_class</a:t>
            </a:r>
            <a:r>
              <a:rPr lang="en-US" dirty="0"/>
              <a:t>`</a:t>
            </a:r>
          </a:p>
          <a:p>
            <a:pPr lvl="1"/>
            <a:r>
              <a:rPr lang="en-US" dirty="0"/>
              <a:t>Can be targeted at different platforms</a:t>
            </a:r>
          </a:p>
          <a:p>
            <a:pPr lvl="1"/>
            <a:endParaRPr lang="en-US" dirty="0"/>
          </a:p>
        </p:txBody>
      </p:sp>
    </p:spTree>
    <p:extLst>
      <p:ext uri="{BB962C8B-B14F-4D97-AF65-F5344CB8AC3E}">
        <p14:creationId xmlns:p14="http://schemas.microsoft.com/office/powerpoint/2010/main" val="1333472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4</a:t>
            </a:r>
          </a:p>
        </p:txBody>
      </p:sp>
      <p:sp>
        <p:nvSpPr>
          <p:cNvPr id="3" name="Content Placeholder 2"/>
          <p:cNvSpPr>
            <a:spLocks noGrp="1"/>
          </p:cNvSpPr>
          <p:nvPr>
            <p:ph idx="1"/>
          </p:nvPr>
        </p:nvSpPr>
        <p:spPr/>
        <p:txBody>
          <a:bodyPr/>
          <a:lstStyle/>
          <a:p>
            <a:r>
              <a:rPr lang="en-US" dirty="0"/>
              <a:t>Test-Kitchen supports </a:t>
            </a:r>
            <a:r>
              <a:rPr lang="en-US" dirty="0" err="1"/>
              <a:t>adhoc</a:t>
            </a:r>
            <a:r>
              <a:rPr lang="en-US" dirty="0"/>
              <a:t> command execution against the systems under test.</a:t>
            </a:r>
          </a:p>
          <a:p>
            <a:pPr lvl="1"/>
            <a:r>
              <a:rPr lang="en-US" dirty="0"/>
              <a:t>Targeting is the same as other kitchen commands, via regex</a:t>
            </a:r>
          </a:p>
          <a:p>
            <a:endParaRPr lang="en-US" dirty="0"/>
          </a:p>
        </p:txBody>
      </p:sp>
    </p:spTree>
    <p:extLst>
      <p:ext uri="{BB962C8B-B14F-4D97-AF65-F5344CB8AC3E}">
        <p14:creationId xmlns:p14="http://schemas.microsoft.com/office/powerpoint/2010/main" val="4211569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BREAK TIME</a:t>
            </a:r>
          </a:p>
        </p:txBody>
      </p:sp>
    </p:spTree>
    <p:extLst>
      <p:ext uri="{BB962C8B-B14F-4D97-AF65-F5344CB8AC3E}">
        <p14:creationId xmlns:p14="http://schemas.microsoft.com/office/powerpoint/2010/main" val="3869713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Images and Tooling</a:t>
            </a:r>
          </a:p>
        </p:txBody>
      </p:sp>
      <p:sp>
        <p:nvSpPr>
          <p:cNvPr id="3" name="Content Placeholder 2"/>
          <p:cNvSpPr>
            <a:spLocks noGrp="1"/>
          </p:cNvSpPr>
          <p:nvPr>
            <p:ph idx="1"/>
          </p:nvPr>
        </p:nvSpPr>
        <p:spPr/>
        <p:txBody>
          <a:bodyPr/>
          <a:lstStyle/>
          <a:p>
            <a:r>
              <a:rPr lang="en-US" dirty="0"/>
              <a:t>Packer</a:t>
            </a:r>
          </a:p>
          <a:p>
            <a:r>
              <a:rPr lang="en-US" dirty="0"/>
              <a:t>WSUS Offline Tool - </a:t>
            </a:r>
            <a:r>
              <a:rPr lang="en-US" dirty="0">
                <a:hlinkClick r:id="rId2"/>
              </a:rPr>
              <a:t>http://download.wsusoffline.net/</a:t>
            </a:r>
            <a:endParaRPr lang="en-US" dirty="0"/>
          </a:p>
          <a:p>
            <a:r>
              <a:rPr lang="en-US" dirty="0"/>
              <a:t>Existing Vagrant boxes</a:t>
            </a:r>
          </a:p>
          <a:p>
            <a:pPr lvl="1"/>
            <a:r>
              <a:rPr lang="en-US" dirty="0"/>
              <a:t>Better than nothing, but not the image you deploy in production.</a:t>
            </a:r>
          </a:p>
          <a:p>
            <a:r>
              <a:rPr lang="en-US" dirty="0"/>
              <a:t>Cloud providers</a:t>
            </a:r>
          </a:p>
        </p:txBody>
      </p:sp>
    </p:spTree>
    <p:extLst>
      <p:ext uri="{BB962C8B-B14F-4D97-AF65-F5344CB8AC3E}">
        <p14:creationId xmlns:p14="http://schemas.microsoft.com/office/powerpoint/2010/main" val="355656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Who are we?</a:t>
            </a:r>
          </a:p>
        </p:txBody>
      </p:sp>
      <p:sp>
        <p:nvSpPr>
          <p:cNvPr id="4" name="Content Placeholder 3"/>
          <p:cNvSpPr>
            <a:spLocks noGrp="1"/>
          </p:cNvSpPr>
          <p:nvPr>
            <p:ph idx="1"/>
          </p:nvPr>
        </p:nvSpPr>
        <p:spPr/>
        <p:txBody>
          <a:bodyPr/>
          <a:lstStyle/>
          <a:p>
            <a:r>
              <a:rPr lang="en-US" dirty="0"/>
              <a:t>Steven Murawski – Principal Engineer @ Chef </a:t>
            </a:r>
          </a:p>
          <a:p>
            <a:r>
              <a:rPr lang="en-US" dirty="0"/>
              <a:t>Trevor Hess – Customer Architect @ Chef</a:t>
            </a:r>
          </a:p>
          <a:p>
            <a:r>
              <a:rPr lang="en-US" dirty="0"/>
              <a:t>Joe Gardiner – Senior Solutions Architect @ Chef</a:t>
            </a:r>
          </a:p>
          <a:p>
            <a:r>
              <a:rPr lang="en-US" dirty="0"/>
              <a:t>John Snow – Engineering Consultant and King of the North @ Chef</a:t>
            </a:r>
          </a:p>
        </p:txBody>
      </p:sp>
    </p:spTree>
    <p:extLst>
      <p:ext uri="{BB962C8B-B14F-4D97-AF65-F5344CB8AC3E}">
        <p14:creationId xmlns:p14="http://schemas.microsoft.com/office/powerpoint/2010/main" val="1614984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5</a:t>
            </a:r>
          </a:p>
        </p:txBody>
      </p:sp>
      <p:sp>
        <p:nvSpPr>
          <p:cNvPr id="3" name="Content Placeholder 2"/>
          <p:cNvSpPr>
            <a:spLocks noGrp="1"/>
          </p:cNvSpPr>
          <p:nvPr>
            <p:ph idx="1"/>
          </p:nvPr>
        </p:nvSpPr>
        <p:spPr/>
        <p:txBody>
          <a:bodyPr/>
          <a:lstStyle/>
          <a:p>
            <a:r>
              <a:rPr lang="en-US" dirty="0"/>
              <a:t>Alternate credential requirements often speak to areas where we don’t have the right automation or API’s in place</a:t>
            </a:r>
          </a:p>
          <a:p>
            <a:r>
              <a:rPr lang="en-US" dirty="0"/>
              <a:t>That said, we do often have to do it (given existing constraints), at least for a time.</a:t>
            </a:r>
          </a:p>
          <a:p>
            <a:r>
              <a:rPr lang="en-US" dirty="0"/>
              <a:t>This is an evolving story and there is some buggy behavior right now.</a:t>
            </a:r>
          </a:p>
        </p:txBody>
      </p:sp>
    </p:spTree>
    <p:extLst>
      <p:ext uri="{BB962C8B-B14F-4D97-AF65-F5344CB8AC3E}">
        <p14:creationId xmlns:p14="http://schemas.microsoft.com/office/powerpoint/2010/main" val="1922019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BREAK TIME</a:t>
            </a:r>
          </a:p>
        </p:txBody>
      </p:sp>
    </p:spTree>
    <p:extLst>
      <p:ext uri="{BB962C8B-B14F-4D97-AF65-F5344CB8AC3E}">
        <p14:creationId xmlns:p14="http://schemas.microsoft.com/office/powerpoint/2010/main" val="1612337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6</a:t>
            </a:r>
          </a:p>
        </p:txBody>
      </p:sp>
      <p:sp>
        <p:nvSpPr>
          <p:cNvPr id="3" name="Content Placeholder 2"/>
          <p:cNvSpPr>
            <a:spLocks noGrp="1"/>
          </p:cNvSpPr>
          <p:nvPr>
            <p:ph idx="1"/>
          </p:nvPr>
        </p:nvSpPr>
        <p:spPr/>
        <p:txBody>
          <a:bodyPr/>
          <a:lstStyle/>
          <a:p>
            <a:r>
              <a:rPr lang="en-US" dirty="0"/>
              <a:t>SSL Certs</a:t>
            </a:r>
          </a:p>
          <a:p>
            <a:pPr lvl="1"/>
            <a:r>
              <a:rPr lang="en-US" dirty="0"/>
              <a:t>Chef uses OpenSSL for all things certificate</a:t>
            </a:r>
          </a:p>
          <a:p>
            <a:pPr lvl="1"/>
            <a:r>
              <a:rPr lang="en-US" dirty="0"/>
              <a:t>Windows uses the certificate store</a:t>
            </a:r>
          </a:p>
          <a:p>
            <a:pPr lvl="1"/>
            <a:endParaRPr lang="en-US" dirty="0"/>
          </a:p>
          <a:p>
            <a:r>
              <a:rPr lang="en-US" dirty="0"/>
              <a:t>Bootstrapping takes trusted certs from your chef-repo and copies them to the node being bootstrapped</a:t>
            </a:r>
          </a:p>
        </p:txBody>
      </p:sp>
    </p:spTree>
    <p:extLst>
      <p:ext uri="{BB962C8B-B14F-4D97-AF65-F5344CB8AC3E}">
        <p14:creationId xmlns:p14="http://schemas.microsoft.com/office/powerpoint/2010/main" val="3549087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BREAK TIME</a:t>
            </a:r>
          </a:p>
        </p:txBody>
      </p:sp>
    </p:spTree>
    <p:extLst>
      <p:ext uri="{BB962C8B-B14F-4D97-AF65-F5344CB8AC3E}">
        <p14:creationId xmlns:p14="http://schemas.microsoft.com/office/powerpoint/2010/main" val="1615211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Anything we haven’t touched on?</a:t>
            </a:r>
          </a:p>
        </p:txBody>
      </p:sp>
    </p:spTree>
    <p:extLst>
      <p:ext uri="{BB962C8B-B14F-4D97-AF65-F5344CB8AC3E}">
        <p14:creationId xmlns:p14="http://schemas.microsoft.com/office/powerpoint/2010/main" val="125286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Challenge</a:t>
            </a:r>
          </a:p>
        </p:txBody>
      </p:sp>
      <p:sp>
        <p:nvSpPr>
          <p:cNvPr id="3" name="Content Placeholder 2"/>
          <p:cNvSpPr>
            <a:spLocks noGrp="1"/>
          </p:cNvSpPr>
          <p:nvPr>
            <p:ph idx="1"/>
          </p:nvPr>
        </p:nvSpPr>
        <p:spPr/>
        <p:txBody>
          <a:bodyPr/>
          <a:lstStyle/>
          <a:p>
            <a:r>
              <a:rPr lang="en-US" dirty="0"/>
              <a:t>Fix the PowerShell cookbook</a:t>
            </a:r>
          </a:p>
          <a:p>
            <a:pPr lvl="1"/>
            <a:r>
              <a:rPr lang="en-US" dirty="0"/>
              <a:t>Move the recipes to use `</a:t>
            </a:r>
            <a:r>
              <a:rPr lang="en-US" dirty="0" err="1"/>
              <a:t>msu_package</a:t>
            </a:r>
            <a:r>
              <a:rPr lang="en-US" dirty="0"/>
              <a:t>`</a:t>
            </a:r>
          </a:p>
          <a:p>
            <a:pPr lvl="1"/>
            <a:r>
              <a:rPr lang="en-US" dirty="0"/>
              <a:t>Change the recipes to custom resources</a:t>
            </a:r>
          </a:p>
          <a:p>
            <a:pPr lvl="1"/>
            <a:r>
              <a:rPr lang="en-US" dirty="0"/>
              <a:t>Add more tests </a:t>
            </a:r>
          </a:p>
        </p:txBody>
      </p:sp>
    </p:spTree>
    <p:extLst>
      <p:ext uri="{BB962C8B-B14F-4D97-AF65-F5344CB8AC3E}">
        <p14:creationId xmlns:p14="http://schemas.microsoft.com/office/powerpoint/2010/main" val="3511476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78066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815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358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 Keeping</a:t>
            </a:r>
          </a:p>
        </p:txBody>
      </p:sp>
      <p:sp>
        <p:nvSpPr>
          <p:cNvPr id="3" name="Content Placeholder 2"/>
          <p:cNvSpPr>
            <a:spLocks noGrp="1"/>
          </p:cNvSpPr>
          <p:nvPr>
            <p:ph idx="1"/>
          </p:nvPr>
        </p:nvSpPr>
        <p:spPr/>
        <p:txBody>
          <a:bodyPr/>
          <a:lstStyle/>
          <a:p>
            <a:r>
              <a:rPr lang="en-US" dirty="0"/>
              <a:t>We’ll take a lot of breaks, but take one if you need it.</a:t>
            </a:r>
          </a:p>
          <a:p>
            <a:r>
              <a:rPr lang="en-US" dirty="0"/>
              <a:t>Lunch is from 12 PM to 1 PM</a:t>
            </a:r>
          </a:p>
          <a:p>
            <a:r>
              <a:rPr lang="en-US" dirty="0"/>
              <a:t>The workshop runs until 5:15</a:t>
            </a:r>
          </a:p>
          <a:p>
            <a:pPr lvl="1"/>
            <a:r>
              <a:rPr lang="en-US" dirty="0"/>
              <a:t>Yes, that means that we’ve got 3 hours before lunch and 4 hours after it.</a:t>
            </a:r>
          </a:p>
          <a:p>
            <a:pPr lvl="1"/>
            <a:r>
              <a:rPr lang="en-US" dirty="0"/>
              <a:t>Yes, that makes me twitchy</a:t>
            </a:r>
          </a:p>
          <a:p>
            <a:endParaRPr lang="en-US" dirty="0"/>
          </a:p>
        </p:txBody>
      </p:sp>
    </p:spTree>
    <p:extLst>
      <p:ext uri="{BB962C8B-B14F-4D97-AF65-F5344CB8AC3E}">
        <p14:creationId xmlns:p14="http://schemas.microsoft.com/office/powerpoint/2010/main" val="273388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786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Ground Rules</a:t>
            </a:r>
          </a:p>
        </p:txBody>
      </p:sp>
      <p:sp>
        <p:nvSpPr>
          <p:cNvPr id="3" name="Content Placeholder 2"/>
          <p:cNvSpPr>
            <a:spLocks noGrp="1"/>
          </p:cNvSpPr>
          <p:nvPr>
            <p:ph idx="1"/>
          </p:nvPr>
        </p:nvSpPr>
        <p:spPr/>
        <p:txBody>
          <a:bodyPr/>
          <a:lstStyle/>
          <a:p>
            <a:r>
              <a:rPr lang="en-US" dirty="0"/>
              <a:t>Friend-DA</a:t>
            </a:r>
          </a:p>
          <a:p>
            <a:pPr lvl="1"/>
            <a:r>
              <a:rPr lang="en-US" dirty="0"/>
              <a:t>We want this to be relatable, but that may mean sharing information that may be sensitive.  You are free to share your experiences outside the workshop, but please be considerate of what others share.</a:t>
            </a:r>
          </a:p>
          <a:p>
            <a:r>
              <a:rPr lang="en-US" dirty="0"/>
              <a:t>Questions are encouraged!</a:t>
            </a:r>
          </a:p>
          <a:p>
            <a:pPr lvl="1"/>
            <a:r>
              <a:rPr lang="en-US" dirty="0"/>
              <a:t>If you don’t ask it, we can’t make up an answer…</a:t>
            </a:r>
          </a:p>
          <a:p>
            <a:r>
              <a:rPr lang="en-US" dirty="0"/>
              <a:t>No questions are off limits</a:t>
            </a:r>
          </a:p>
          <a:p>
            <a:pPr lvl="1"/>
            <a:r>
              <a:rPr lang="en-US" dirty="0"/>
              <a:t>We may defer them to a break or for additional follow up though</a:t>
            </a:r>
          </a:p>
          <a:p>
            <a:endParaRPr lang="en-US" dirty="0"/>
          </a:p>
        </p:txBody>
      </p:sp>
    </p:spTree>
    <p:extLst>
      <p:ext uri="{BB962C8B-B14F-4D97-AF65-F5344CB8AC3E}">
        <p14:creationId xmlns:p14="http://schemas.microsoft.com/office/powerpoint/2010/main" val="23345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lstStyle/>
          <a:p>
            <a:r>
              <a:rPr lang="en-US" dirty="0"/>
              <a:t>Log in to workstation</a:t>
            </a:r>
          </a:p>
          <a:p>
            <a:pPr lvl="1"/>
            <a:r>
              <a:rPr lang="en-US" dirty="0"/>
              <a:t>Hostname: cc2017workstations.southcentralus.cloudapp.com</a:t>
            </a:r>
          </a:p>
          <a:p>
            <a:pPr lvl="1"/>
            <a:r>
              <a:rPr lang="en-US" dirty="0"/>
              <a:t>Port: 5000 + your assigned number</a:t>
            </a:r>
          </a:p>
          <a:p>
            <a:r>
              <a:rPr lang="en-US" dirty="0"/>
              <a:t>Install Chocolatey</a:t>
            </a:r>
          </a:p>
          <a:p>
            <a:r>
              <a:rPr lang="en-US" dirty="0"/>
              <a:t>Install </a:t>
            </a:r>
            <a:r>
              <a:rPr lang="en-US" dirty="0" err="1"/>
              <a:t>ChefDK</a:t>
            </a:r>
            <a:endParaRPr lang="en-US" dirty="0"/>
          </a:p>
          <a:p>
            <a:r>
              <a:rPr lang="en-US" dirty="0"/>
              <a:t>Clone </a:t>
            </a:r>
            <a:r>
              <a:rPr lang="en-US" dirty="0">
                <a:hlinkClick r:id="rId2"/>
              </a:rPr>
              <a:t>https://github.com/smurawski/chefconf2017.git</a:t>
            </a:r>
            <a:endParaRPr lang="en-US" dirty="0"/>
          </a:p>
        </p:txBody>
      </p:sp>
    </p:spTree>
    <p:extLst>
      <p:ext uri="{BB962C8B-B14F-4D97-AF65-F5344CB8AC3E}">
        <p14:creationId xmlns:p14="http://schemas.microsoft.com/office/powerpoint/2010/main" val="2193471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meet you!</a:t>
            </a:r>
          </a:p>
        </p:txBody>
      </p:sp>
      <p:sp>
        <p:nvSpPr>
          <p:cNvPr id="3" name="Content Placeholder 2"/>
          <p:cNvSpPr>
            <a:spLocks noGrp="1"/>
          </p:cNvSpPr>
          <p:nvPr>
            <p:ph idx="1"/>
          </p:nvPr>
        </p:nvSpPr>
        <p:spPr/>
        <p:txBody>
          <a:bodyPr/>
          <a:lstStyle/>
          <a:p>
            <a:r>
              <a:rPr lang="en-US" dirty="0"/>
              <a:t>What is your name?</a:t>
            </a:r>
          </a:p>
          <a:p>
            <a:r>
              <a:rPr lang="en-US" dirty="0"/>
              <a:t>What type of work you do?</a:t>
            </a:r>
          </a:p>
          <a:p>
            <a:r>
              <a:rPr lang="en-US" dirty="0"/>
              <a:t>What are you looking to get out of this class?</a:t>
            </a:r>
          </a:p>
          <a:p>
            <a:r>
              <a:rPr lang="en-US" dirty="0"/>
              <a:t>What’s your favorite feature in Windows Server?</a:t>
            </a:r>
          </a:p>
        </p:txBody>
      </p:sp>
    </p:spTree>
    <p:extLst>
      <p:ext uri="{BB962C8B-B14F-4D97-AF65-F5344CB8AC3E}">
        <p14:creationId xmlns:p14="http://schemas.microsoft.com/office/powerpoint/2010/main" val="409060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lstStyle/>
          <a:p>
            <a:r>
              <a:rPr lang="en-US" dirty="0"/>
              <a:t>Execution Policy has gotten trickier with scopes.</a:t>
            </a:r>
          </a:p>
          <a:p>
            <a:pPr lvl="1"/>
            <a:r>
              <a:rPr lang="en-US" dirty="0"/>
              <a:t>Get-</a:t>
            </a:r>
            <a:r>
              <a:rPr lang="en-US" dirty="0" err="1"/>
              <a:t>ExecutionPolicy</a:t>
            </a:r>
            <a:r>
              <a:rPr lang="en-US" dirty="0"/>
              <a:t> –List helps identify where the execution policy is set.</a:t>
            </a:r>
          </a:p>
          <a:p>
            <a:r>
              <a:rPr lang="en-US" dirty="0"/>
              <a:t>Mac and Linux have a tough time with Windows line endings.  Windows doesn’t usually care.</a:t>
            </a:r>
          </a:p>
          <a:p>
            <a:pPr lvl="1"/>
            <a:r>
              <a:rPr lang="en-US" dirty="0"/>
              <a:t>We should default to the more restrictive of the two</a:t>
            </a:r>
          </a:p>
          <a:p>
            <a:r>
              <a:rPr lang="en-US" dirty="0"/>
              <a:t>I love Chocolatey for managing software installs.</a:t>
            </a:r>
          </a:p>
          <a:p>
            <a:pPr lvl="1"/>
            <a:r>
              <a:rPr lang="en-US" dirty="0"/>
              <a:t>If you rely on this internally, you need a “local” mirror.</a:t>
            </a:r>
          </a:p>
        </p:txBody>
      </p:sp>
    </p:spTree>
    <p:extLst>
      <p:ext uri="{BB962C8B-B14F-4D97-AF65-F5344CB8AC3E}">
        <p14:creationId xmlns:p14="http://schemas.microsoft.com/office/powerpoint/2010/main" val="1996615717"/>
      </p:ext>
    </p:extLst>
  </p:cSld>
  <p:clrMapOvr>
    <a:masterClrMapping/>
  </p:clrMapOvr>
</p:sld>
</file>

<file path=ppt/theme/theme1.xml><?xml version="1.0" encoding="utf-8"?>
<a:theme xmlns:a="http://schemas.openxmlformats.org/drawingml/2006/main" name="Office Theme">
  <a:themeElements>
    <a:clrScheme name="Custom 4">
      <a:dk1>
        <a:srgbClr val="3E4346"/>
      </a:dk1>
      <a:lt1>
        <a:sysClr val="window" lastClr="FFFFFF"/>
      </a:lt1>
      <a:dk2>
        <a:srgbClr val="3F5364"/>
      </a:dk2>
      <a:lt2>
        <a:srgbClr val="3897D3"/>
      </a:lt2>
      <a:accent1>
        <a:srgbClr val="F18B21"/>
      </a:accent1>
      <a:accent2>
        <a:srgbClr val="3897D3"/>
      </a:accent2>
      <a:accent3>
        <a:srgbClr val="1FB899"/>
      </a:accent3>
      <a:accent4>
        <a:srgbClr val="7D868C"/>
      </a:accent4>
      <a:accent5>
        <a:srgbClr val="E6E7EB"/>
      </a:accent5>
      <a:accent6>
        <a:srgbClr val="FDB714"/>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chefconf2017</Template>
  <TotalTime>809</TotalTime>
  <Words>1180</Words>
  <Application>Microsoft Office PowerPoint</Application>
  <PresentationFormat>Custom</PresentationFormat>
  <Paragraphs>150</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PowerPoint Presentation</vt:lpstr>
      <vt:lpstr>Making Windows Work For You</vt:lpstr>
      <vt:lpstr>Who are we?</vt:lpstr>
      <vt:lpstr>House Keeping</vt:lpstr>
      <vt:lpstr>PowerPoint Presentation</vt:lpstr>
      <vt:lpstr>Ground Rules</vt:lpstr>
      <vt:lpstr>Getting Started</vt:lpstr>
      <vt:lpstr>Let’s meet you!</vt:lpstr>
      <vt:lpstr>Exercise 1</vt:lpstr>
      <vt:lpstr>Exercise 1</vt:lpstr>
      <vt:lpstr>Bootstrapping Options</vt:lpstr>
      <vt:lpstr>Domain Joining</vt:lpstr>
      <vt:lpstr>BREAK TIME</vt:lpstr>
      <vt:lpstr>“Updating” the ChefDK</vt:lpstr>
      <vt:lpstr>Exercise 2</vt:lpstr>
      <vt:lpstr>Exercise 2</vt:lpstr>
      <vt:lpstr>BREAK TIME</vt:lpstr>
      <vt:lpstr>Windows Updates</vt:lpstr>
      <vt:lpstr>Exercise 3</vt:lpstr>
      <vt:lpstr>Exercise 3</vt:lpstr>
      <vt:lpstr>Exercise 3</vt:lpstr>
      <vt:lpstr>Exercise 3</vt:lpstr>
      <vt:lpstr>BREAK TIME</vt:lpstr>
      <vt:lpstr>Resources To Know</vt:lpstr>
      <vt:lpstr>Exercise 4</vt:lpstr>
      <vt:lpstr>Exercise 4</vt:lpstr>
      <vt:lpstr>Exercise 4</vt:lpstr>
      <vt:lpstr>BREAK TIME</vt:lpstr>
      <vt:lpstr>Test Images and Tooling</vt:lpstr>
      <vt:lpstr>Exercise 5</vt:lpstr>
      <vt:lpstr>BREAK TIME</vt:lpstr>
      <vt:lpstr>Exercise 6</vt:lpstr>
      <vt:lpstr>BREAK TIME</vt:lpstr>
      <vt:lpstr>Questions?</vt:lpstr>
      <vt:lpstr>Final Challenge</vt:lpstr>
      <vt:lpstr>Thank you!</vt:lpstr>
      <vt:lpstr>PowerPoint Presentation</vt:lpstr>
      <vt:lpstr>PowerPoint Presentation</vt:lpstr>
    </vt:vector>
  </TitlesOfParts>
  <Company>Chef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Murawski</dc:creator>
  <cp:lastModifiedBy>Steven Murawski</cp:lastModifiedBy>
  <cp:revision>27</cp:revision>
  <dcterms:created xsi:type="dcterms:W3CDTF">2017-05-21T13:39:29Z</dcterms:created>
  <dcterms:modified xsi:type="dcterms:W3CDTF">2017-05-22T03:08:46Z</dcterms:modified>
</cp:coreProperties>
</file>