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8288000" cy="10287000"/>
  <p:notesSz cx="6858000" cy="9144000"/>
  <p:embeddedFontLst>
    <p:embeddedFont>
      <p:font typeface="Tenor Sans" charset="1" panose="02000000000000000000"/>
      <p:regular r:id="rId6"/>
    </p:embeddedFont>
    <p:embeddedFont>
      <p:font typeface="Arimo" charset="1" panose="020B0604020202020204"/>
      <p:regular r:id="rId7"/>
    </p:embeddedFont>
    <p:embeddedFont>
      <p:font typeface="Arimo Bold" charset="1" panose="020B0704020202020204"/>
      <p:regular r:id="rId8"/>
    </p:embeddedFont>
    <p:embeddedFont>
      <p:font typeface="Arimo Italics" charset="1" panose="020B0604020202090204"/>
      <p:regular r:id="rId9"/>
    </p:embeddedFont>
    <p:embeddedFont>
      <p:font typeface="Arimo Bold Italics" charset="1" panose="020B0704020202090204"/>
      <p:regular r:id="rId10"/>
    </p:embeddedFont>
    <p:embeddedFont>
      <p:font typeface="Forum" charset="1" panose="02000000000000000000"/>
      <p:regular r:id="rId11"/>
    </p:embeddedFont>
    <p:embeddedFont>
      <p:font typeface="Source Serif Pro" charset="1" panose="02040603050405020204"/>
      <p:regular r:id="rId12"/>
    </p:embeddedFont>
    <p:embeddedFont>
      <p:font typeface="Source Serif Pro Bold" charset="1" panose="02040803050405020204"/>
      <p:regular r:id="rId13"/>
    </p:embeddedFont>
    <p:embeddedFont>
      <p:font typeface="TAN Nimbu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github.com/footcricket05/ChatWave-Real-Time-Java-Chat-with-GUI#chatwave-real-time-java-chat-with-gui" TargetMode="External" Type="http://schemas.openxmlformats.org/officeDocument/2006/relationships/hyperlink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285647" cy="10287000"/>
            <a:chOff x="0" y="0"/>
            <a:chExt cx="9714196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3441" t="0" r="23441" b="0"/>
            <a:stretch>
              <a:fillRect/>
            </a:stretch>
          </p:blipFill>
          <p:spPr>
            <a:xfrm flipH="false" flipV="false">
              <a:off x="0" y="0"/>
              <a:ext cx="9714196" cy="13716000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7770948" y="1662352"/>
            <a:ext cx="10517052" cy="441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235"/>
              </a:lnSpc>
            </a:pPr>
            <a:r>
              <a:rPr lang="en-US" sz="8529" spc="-341">
                <a:solidFill>
                  <a:srgbClr val="E8CFC1"/>
                </a:solidFill>
                <a:latin typeface="Tenor Sans"/>
              </a:rPr>
              <a:t>CHATWAVE:</a:t>
            </a:r>
          </a:p>
          <a:p>
            <a:pPr>
              <a:lnSpc>
                <a:spcPts val="8196"/>
              </a:lnSpc>
            </a:pPr>
            <a:r>
              <a:rPr lang="en-US" sz="6830" spc="-273">
                <a:solidFill>
                  <a:srgbClr val="E8CFC1"/>
                </a:solidFill>
                <a:latin typeface="Tenor Sans"/>
                <a:hlinkClick r:id="rId3" tooltip="https://github.com/footcricket05/ChatWave-Real-Time-Java-Chat-with-GUI#chatwave-real-time-java-chat-with-gui"/>
              </a:rPr>
              <a:t>REAL-TIME JAVA CHAT WITH GUI</a:t>
            </a:r>
          </a:p>
          <a:p>
            <a:pPr marL="0" indent="0" lvl="0">
              <a:lnSpc>
                <a:spcPts val="819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953619" y="7769489"/>
            <a:ext cx="808365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200"/>
              </a:lnSpc>
            </a:pPr>
            <a:r>
              <a:rPr lang="en-US" sz="3000">
                <a:solidFill>
                  <a:srgbClr val="E8CFC1"/>
                </a:solidFill>
                <a:latin typeface="Forum"/>
              </a:rPr>
              <a:t>SHAURYA SRINET (RA2111032010006)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440601" cy="1982235"/>
            <a:chOff x="0" y="0"/>
            <a:chExt cx="4856784" cy="522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56784" cy="522070"/>
            </a:xfrm>
            <a:custGeom>
              <a:avLst/>
              <a:gdLst/>
              <a:ahLst/>
              <a:cxnLst/>
              <a:rect r="r" b="b" t="t" l="l"/>
              <a:pathLst>
                <a:path h="522070" w="4856784">
                  <a:moveTo>
                    <a:pt x="0" y="0"/>
                  </a:moveTo>
                  <a:lnTo>
                    <a:pt x="4856784" y="0"/>
                  </a:lnTo>
                  <a:lnTo>
                    <a:pt x="4856784" y="522070"/>
                  </a:lnTo>
                  <a:lnTo>
                    <a:pt x="0" y="522070"/>
                  </a:lnTo>
                  <a:close/>
                </a:path>
              </a:pathLst>
            </a:custGeom>
            <a:solidFill>
              <a:srgbClr val="C6C6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56784" cy="579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60600" y="465558"/>
            <a:ext cx="15519400" cy="119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INNOVATIONS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-2119796" y="2006047"/>
            <a:ext cx="20407796" cy="0"/>
          </a:xfrm>
          <a:prstGeom prst="line">
            <a:avLst/>
          </a:prstGeom>
          <a:ln cap="flat" w="47625">
            <a:solidFill>
              <a:srgbClr val="9E9E9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248935"/>
            <a:ext cx="16230600" cy="7532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4428" spc="-203">
                <a:solidFill>
                  <a:srgbClr val="E8CFC1"/>
                </a:solidFill>
                <a:latin typeface="Forum"/>
              </a:rPr>
              <a:t>Multi-path Transmission:</a:t>
            </a:r>
          </a:p>
          <a:p>
            <a:pPr>
              <a:lnSpc>
                <a:spcPts val="4520"/>
              </a:lnSpc>
            </a:pPr>
            <a:r>
              <a:rPr lang="en-US" sz="3228" spc="-148">
                <a:solidFill>
                  <a:srgbClr val="E8CFC1"/>
                </a:solidFill>
                <a:latin typeface="Forum"/>
              </a:rPr>
              <a:t>Utilize multiple paths in a network to send chat messages, optimizing for faster delivery and fault tolerance. If one path becomes unavailable, the chat system automatically switches to another.</a:t>
            </a:r>
          </a:p>
          <a:p>
            <a:pPr>
              <a:lnSpc>
                <a:spcPts val="4520"/>
              </a:lnSpc>
            </a:pPr>
          </a:p>
          <a:p>
            <a:pPr>
              <a:lnSpc>
                <a:spcPts val="4520"/>
              </a:lnSpc>
            </a:pPr>
          </a:p>
          <a:p>
            <a:pPr algn="ctr">
              <a:lnSpc>
                <a:spcPts val="6299"/>
              </a:lnSpc>
            </a:pPr>
            <a:r>
              <a:rPr lang="en-US" sz="4500" spc="-206">
                <a:solidFill>
                  <a:srgbClr val="E8CFC1"/>
                </a:solidFill>
                <a:latin typeface="Forum"/>
              </a:rPr>
              <a:t>Software-defined Networking (SDN) for Chat Prioritization:</a:t>
            </a:r>
          </a:p>
          <a:p>
            <a:pPr>
              <a:lnSpc>
                <a:spcPts val="4520"/>
              </a:lnSpc>
            </a:pPr>
            <a:r>
              <a:rPr lang="en-US" sz="3228" spc="-148">
                <a:solidFill>
                  <a:srgbClr val="E8CFC1"/>
                </a:solidFill>
                <a:latin typeface="Forum"/>
              </a:rPr>
              <a:t>Use SDN to prioritize chat traffic in a network, ensuring real-time messages get preference over other types of traffic.</a:t>
            </a:r>
          </a:p>
          <a:p>
            <a:pPr>
              <a:lnSpc>
                <a:spcPts val="4520"/>
              </a:lnSpc>
            </a:pPr>
          </a:p>
          <a:p>
            <a:pPr algn="ctr">
              <a:lnSpc>
                <a:spcPts val="6299"/>
              </a:lnSpc>
            </a:pPr>
            <a:r>
              <a:rPr lang="en-US" sz="4500" spc="-206">
                <a:solidFill>
                  <a:srgbClr val="E8CFC1"/>
                </a:solidFill>
                <a:latin typeface="Forum"/>
              </a:rPr>
              <a:t>Zero Trust Network Model:</a:t>
            </a:r>
          </a:p>
          <a:p>
            <a:pPr algn="l" marL="0" indent="0" lvl="0">
              <a:lnSpc>
                <a:spcPts val="4520"/>
              </a:lnSpc>
              <a:spcBef>
                <a:spcPct val="0"/>
              </a:spcBef>
            </a:pPr>
            <a:r>
              <a:rPr lang="en-US" sz="3228" spc="-148">
                <a:solidFill>
                  <a:srgbClr val="E8CFC1"/>
                </a:solidFill>
                <a:latin typeface="Forum"/>
              </a:rPr>
              <a:t>Implement a zero-trust model, where every request to the chat server is treated as untrusted regardless of its origin. This enhances security by ensuring continuous authentication and authorization.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440601" cy="1658517"/>
            <a:chOff x="0" y="0"/>
            <a:chExt cx="4856784" cy="436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56784" cy="436811"/>
            </a:xfrm>
            <a:custGeom>
              <a:avLst/>
              <a:gdLst/>
              <a:ahLst/>
              <a:cxnLst/>
              <a:rect r="r" b="b" t="t" l="l"/>
              <a:pathLst>
                <a:path h="436811" w="4856784">
                  <a:moveTo>
                    <a:pt x="0" y="0"/>
                  </a:moveTo>
                  <a:lnTo>
                    <a:pt x="4856784" y="0"/>
                  </a:lnTo>
                  <a:lnTo>
                    <a:pt x="4856784" y="436811"/>
                  </a:lnTo>
                  <a:lnTo>
                    <a:pt x="0" y="436811"/>
                  </a:lnTo>
                  <a:close/>
                </a:path>
              </a:pathLst>
            </a:custGeom>
            <a:solidFill>
              <a:srgbClr val="C6C6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56784" cy="493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4000" y="2423457"/>
            <a:ext cx="16980000" cy="7124981"/>
          </a:xfrm>
          <a:custGeom>
            <a:avLst/>
            <a:gdLst/>
            <a:ahLst/>
            <a:cxnLst/>
            <a:rect r="r" b="b" t="t" l="l"/>
            <a:pathLst>
              <a:path h="7124981" w="16980000">
                <a:moveTo>
                  <a:pt x="0" y="0"/>
                </a:moveTo>
                <a:lnTo>
                  <a:pt x="16980000" y="0"/>
                </a:lnTo>
                <a:lnTo>
                  <a:pt x="16980000" y="7124980"/>
                </a:lnTo>
                <a:lnTo>
                  <a:pt x="0" y="7124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" r="0" b="-2118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60600" y="266117"/>
            <a:ext cx="15519400" cy="119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CODE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440601" cy="1658517"/>
            <a:chOff x="0" y="0"/>
            <a:chExt cx="4856784" cy="436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56784" cy="436811"/>
            </a:xfrm>
            <a:custGeom>
              <a:avLst/>
              <a:gdLst/>
              <a:ahLst/>
              <a:cxnLst/>
              <a:rect r="r" b="b" t="t" l="l"/>
              <a:pathLst>
                <a:path h="436811" w="4856784">
                  <a:moveTo>
                    <a:pt x="0" y="0"/>
                  </a:moveTo>
                  <a:lnTo>
                    <a:pt x="4856784" y="0"/>
                  </a:lnTo>
                  <a:lnTo>
                    <a:pt x="4856784" y="436811"/>
                  </a:lnTo>
                  <a:lnTo>
                    <a:pt x="0" y="436811"/>
                  </a:lnTo>
                  <a:close/>
                </a:path>
              </a:pathLst>
            </a:custGeom>
            <a:solidFill>
              <a:srgbClr val="C6C6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56784" cy="493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2608097"/>
            <a:ext cx="16418918" cy="6966717"/>
          </a:xfrm>
          <a:custGeom>
            <a:avLst/>
            <a:gdLst/>
            <a:ahLst/>
            <a:cxnLst/>
            <a:rect r="r" b="b" t="t" l="l"/>
            <a:pathLst>
              <a:path h="6966717" w="16418918">
                <a:moveTo>
                  <a:pt x="0" y="0"/>
                </a:moveTo>
                <a:lnTo>
                  <a:pt x="16418918" y="0"/>
                </a:lnTo>
                <a:lnTo>
                  <a:pt x="16418918" y="6966718"/>
                </a:lnTo>
                <a:lnTo>
                  <a:pt x="0" y="6966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22" r="0" b="-1893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4300" y="266117"/>
            <a:ext cx="15519400" cy="119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58312" y="3388099"/>
            <a:ext cx="13771375" cy="1191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29"/>
              </a:lnSpc>
            </a:pPr>
            <a:r>
              <a:rPr lang="en-US" sz="8299">
                <a:solidFill>
                  <a:srgbClr val="FFFFFF"/>
                </a:solidFill>
                <a:latin typeface="Tenor Sans"/>
              </a:rPr>
              <a:t>THANK YOU!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2814062" y="6894662"/>
            <a:ext cx="12659877" cy="9525"/>
          </a:xfrm>
          <a:prstGeom prst="rect">
            <a:avLst/>
          </a:prstGeom>
          <a:solidFill>
            <a:srgbClr val="C6C6C6"/>
          </a:solid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861801" y="-44"/>
            <a:ext cx="19050" cy="10287000"/>
          </a:xfrm>
          <a:prstGeom prst="line">
            <a:avLst/>
          </a:prstGeom>
          <a:ln cap="flat" w="47625">
            <a:solidFill>
              <a:srgbClr val="B9B9B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5400000">
            <a:off x="8225089" y="76200"/>
            <a:ext cx="1689100" cy="1536700"/>
            <a:chOff x="0" y="0"/>
            <a:chExt cx="444866" cy="4047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866" cy="404728"/>
            </a:xfrm>
            <a:custGeom>
              <a:avLst/>
              <a:gdLst/>
              <a:ahLst/>
              <a:cxnLst/>
              <a:rect r="r" b="b" t="t" l="l"/>
              <a:pathLst>
                <a:path h="404728" w="444866">
                  <a:moveTo>
                    <a:pt x="0" y="0"/>
                  </a:moveTo>
                  <a:lnTo>
                    <a:pt x="444866" y="0"/>
                  </a:lnTo>
                  <a:lnTo>
                    <a:pt x="444866" y="404728"/>
                  </a:lnTo>
                  <a:lnTo>
                    <a:pt x="0" y="404728"/>
                  </a:lnTo>
                  <a:close/>
                </a:path>
              </a:pathLst>
            </a:custGeom>
            <a:solidFill>
              <a:srgbClr val="C6C6C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44866" cy="461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826009" y="2460502"/>
            <a:ext cx="8461991" cy="5801659"/>
          </a:xfrm>
          <a:custGeom>
            <a:avLst/>
            <a:gdLst/>
            <a:ahLst/>
            <a:cxnLst/>
            <a:rect r="r" b="b" t="t" l="l"/>
            <a:pathLst>
              <a:path h="5801659" w="8461991">
                <a:moveTo>
                  <a:pt x="0" y="0"/>
                </a:moveTo>
                <a:lnTo>
                  <a:pt x="8461991" y="0"/>
                </a:lnTo>
                <a:lnTo>
                  <a:pt x="8461991" y="5801659"/>
                </a:lnTo>
                <a:lnTo>
                  <a:pt x="0" y="5801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88" t="0" r="-9688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56304" y="3104808"/>
            <a:ext cx="8066340" cy="6327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64"/>
              </a:lnSpc>
              <a:spcBef>
                <a:spcPct val="0"/>
              </a:spcBef>
            </a:pPr>
            <a:r>
              <a:rPr lang="en-US" sz="3260" spc="-149">
                <a:solidFill>
                  <a:srgbClr val="E8CFC1"/>
                </a:solidFill>
                <a:latin typeface="Forum"/>
              </a:rPr>
              <a:t>In our digital age, seamless and secure interactions are vital. Behind every chat application is a sophisticated computer network ensuring timely and reliable conversations. This project centers on developing a chat server—a hub of real-time digital dialogues. Using advanced technologies like C++ and WebSocket, we aim to understand the intricacies of building a robust, secure, and scalable chat server. J We will explore the challenges and solutions inherent in crafting this pivotal component of modern communication.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8041" y="1851025"/>
            <a:ext cx="8066340" cy="934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84"/>
              </a:lnSpc>
              <a:spcBef>
                <a:spcPct val="0"/>
              </a:spcBef>
            </a:pPr>
            <a:r>
              <a:rPr lang="en-US" sz="7200" spc="-403">
                <a:solidFill>
                  <a:srgbClr val="E8CFC1"/>
                </a:solidFill>
                <a:latin typeface="Tenor San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440601" cy="3213786"/>
            <a:chOff x="0" y="0"/>
            <a:chExt cx="4856784" cy="846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56784" cy="846429"/>
            </a:xfrm>
            <a:custGeom>
              <a:avLst/>
              <a:gdLst/>
              <a:ahLst/>
              <a:cxnLst/>
              <a:rect r="r" b="b" t="t" l="l"/>
              <a:pathLst>
                <a:path h="846429" w="4856784">
                  <a:moveTo>
                    <a:pt x="0" y="0"/>
                  </a:moveTo>
                  <a:lnTo>
                    <a:pt x="4856784" y="0"/>
                  </a:lnTo>
                  <a:lnTo>
                    <a:pt x="4856784" y="846429"/>
                  </a:lnTo>
                  <a:lnTo>
                    <a:pt x="0" y="846429"/>
                  </a:lnTo>
                  <a:close/>
                </a:path>
              </a:pathLst>
            </a:custGeom>
            <a:solidFill>
              <a:srgbClr val="C6C6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56784" cy="903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84300" y="1369847"/>
            <a:ext cx="15519400" cy="119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69"/>
              </a:lnSpc>
              <a:spcBef>
                <a:spcPct val="0"/>
              </a:spcBef>
            </a:pPr>
            <a:r>
              <a:rPr lang="en-US" sz="8335" spc="-375">
                <a:solidFill>
                  <a:srgbClr val="000000"/>
                </a:solidFill>
                <a:latin typeface="Tenor Sans"/>
              </a:rPr>
              <a:t>METHODOLOGY</a:t>
            </a:r>
          </a:p>
        </p:txBody>
      </p:sp>
      <p:sp>
        <p:nvSpPr>
          <p:cNvPr name="AutoShape 6" id="6"/>
          <p:cNvSpPr/>
          <p:nvPr/>
        </p:nvSpPr>
        <p:spPr>
          <a:xfrm flipH="true">
            <a:off x="-2021521" y="3237598"/>
            <a:ext cx="20407796" cy="0"/>
          </a:xfrm>
          <a:prstGeom prst="line">
            <a:avLst/>
          </a:prstGeom>
          <a:ln cap="flat" w="47625">
            <a:solidFill>
              <a:srgbClr val="9E9E9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384300" y="3842436"/>
            <a:ext cx="7153677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spc="-147">
                <a:solidFill>
                  <a:srgbClr val="E8CFC1"/>
                </a:solidFill>
                <a:latin typeface="Forum"/>
              </a:rPr>
              <a:t>1. Requirement Analysis:</a:t>
            </a:r>
          </a:p>
          <a:p>
            <a:pPr>
              <a:lnSpc>
                <a:spcPts val="4480"/>
              </a:lnSpc>
            </a:pPr>
          </a:p>
          <a:p>
            <a:pPr>
              <a:lnSpc>
                <a:spcPts val="4480"/>
              </a:lnSpc>
            </a:pPr>
            <a:r>
              <a:rPr lang="en-US" sz="3200" spc="-147">
                <a:solidFill>
                  <a:srgbClr val="E8CFC1"/>
                </a:solidFill>
                <a:latin typeface="Forum"/>
              </a:rPr>
              <a:t>Purpose: Understand the features and constraints for the chat server.</a:t>
            </a:r>
          </a:p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pc="-147">
                <a:solidFill>
                  <a:srgbClr val="E8CFC1"/>
                </a:solidFill>
                <a:latin typeface="Forum"/>
              </a:rPr>
              <a:t>Tasks: List out functionalities (e.g., private messaging, group chat, file sharing).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734059"/>
            <a:ext cx="8115300" cy="560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2. Tool &amp; Libraries Selection:</a:t>
            </a:r>
          </a:p>
          <a:p>
            <a:pPr>
              <a:lnSpc>
                <a:spcPts val="4479"/>
              </a:lnSpc>
            </a:pPr>
          </a:p>
          <a:p>
            <a:pPr>
              <a:lnSpc>
                <a:spcPts val="4479"/>
              </a:lnSpc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Socket Programming: C++ doesn't have a built-in library for socket programming, so use libraries like WinSock for Windows or sys/socket.h for UNIX/Linux.</a:t>
            </a:r>
          </a:p>
          <a:p>
            <a:pPr>
              <a:lnSpc>
                <a:spcPts val="4479"/>
              </a:lnSpc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Threading: To handle multiple clients, utilize threading libraries like &lt;thread&gt; or POSIX threads (&lt;pthread.h&gt;).</a:t>
            </a:r>
          </a:p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 spc="-147">
                <a:solidFill>
                  <a:srgbClr val="E8CFC1"/>
                </a:solidFill>
                <a:latin typeface="Forum"/>
              </a:rPr>
              <a:t>Data Handling: Decide on data structures and libraries for handling messages and storing chat logs (e.g., STL containers).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50757"/>
            <a:ext cx="7245058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3. System Architecture Design:</a:t>
            </a: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Client-Server Model: Design a central server that clients connect to.</a:t>
            </a: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Multi-threading: Each client connection should spawn a separate thread or process.</a:t>
            </a:r>
          </a:p>
          <a:p>
            <a:pPr marL="0" indent="0" lvl="0"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Protocol Design: Define a simple communication protocol for message types (e.g., CONNECT, MESSAGE, DISCONNECT).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85774" y="2250757"/>
            <a:ext cx="6848188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4. Server Implementation:</a:t>
            </a:r>
          </a:p>
          <a:p>
            <a:pPr>
              <a:lnSpc>
                <a:spcPts val="4784"/>
              </a:lnSpc>
            </a:pPr>
          </a:p>
          <a:p>
            <a:pPr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Socket Initialization: Create, bind, and listen on a server socket.</a:t>
            </a:r>
          </a:p>
          <a:p>
            <a:pPr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Client Handling: Accept client connections and spawn threads for each.</a:t>
            </a:r>
          </a:p>
          <a:p>
            <a:pPr marL="0" indent="0" lvl="0">
              <a:lnSpc>
                <a:spcPts val="4784"/>
              </a:lnSpc>
            </a:pPr>
            <a:r>
              <a:rPr lang="en-US" sz="3417" spc="-157">
                <a:solidFill>
                  <a:srgbClr val="E8CFC1"/>
                </a:solidFill>
                <a:latin typeface="Forum"/>
              </a:rPr>
              <a:t>Message Handling: Receive messages from clients, process, and relay messages as required.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144000" y="2317432"/>
            <a:ext cx="0" cy="648449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50757"/>
            <a:ext cx="7245058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5. Client Implementation:</a:t>
            </a:r>
          </a:p>
          <a:p>
            <a:pPr>
              <a:lnSpc>
                <a:spcPts val="4759"/>
              </a:lnSpc>
            </a:pP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Socket Initialization: Create a socket and establish a connection to the server.</a:t>
            </a:r>
          </a:p>
          <a:p>
            <a:pPr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User Interface: Develop a simple CLI (Command-Line Interface) or GUI (if desired) for users to send and receive messages.</a:t>
            </a:r>
          </a:p>
          <a:p>
            <a:pPr marL="0" indent="0" lvl="0">
              <a:lnSpc>
                <a:spcPts val="4759"/>
              </a:lnSpc>
            </a:pPr>
            <a:r>
              <a:rPr lang="en-US" sz="3399" spc="-156">
                <a:solidFill>
                  <a:srgbClr val="E8CFC1"/>
                </a:solidFill>
                <a:latin typeface="Forum"/>
              </a:rPr>
              <a:t>Message Handling: Send messages to the server and display received messages from other clients.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10775" y="2199586"/>
            <a:ext cx="6705194" cy="5811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74"/>
              </a:lnSpc>
            </a:pPr>
            <a:r>
              <a:rPr lang="en-US" sz="3695" spc="-170">
                <a:solidFill>
                  <a:srgbClr val="E8CFC1"/>
                </a:solidFill>
                <a:latin typeface="Forum"/>
              </a:rPr>
              <a:t>6. Security Measures:</a:t>
            </a:r>
          </a:p>
          <a:p>
            <a:pPr>
              <a:lnSpc>
                <a:spcPts val="5174"/>
              </a:lnSpc>
            </a:pPr>
          </a:p>
          <a:p>
            <a:pPr>
              <a:lnSpc>
                <a:spcPts val="5174"/>
              </a:lnSpc>
            </a:pPr>
            <a:r>
              <a:rPr lang="en-US" sz="3695" spc="-170">
                <a:solidFill>
                  <a:srgbClr val="E8CFC1"/>
                </a:solidFill>
                <a:latin typeface="Forum"/>
              </a:rPr>
              <a:t>Encryption: Implement basic encryption (like TLS) if libraries or tools are available.</a:t>
            </a:r>
          </a:p>
          <a:p>
            <a:pPr marL="0" indent="0" lvl="0">
              <a:lnSpc>
                <a:spcPts val="5174"/>
              </a:lnSpc>
            </a:pPr>
            <a:r>
              <a:rPr lang="en-US" sz="3695" spc="-170">
                <a:solidFill>
                  <a:srgbClr val="E8CFC1"/>
                </a:solidFill>
                <a:latin typeface="Forum"/>
              </a:rPr>
              <a:t>Authentication: Introduce a simple username-password system or token-based authentication for user identification.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144000" y="2317432"/>
            <a:ext cx="0" cy="648449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241232"/>
            <a:ext cx="6958077" cy="625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7. Testing:</a:t>
            </a:r>
          </a:p>
          <a:p>
            <a:pPr>
              <a:lnSpc>
                <a:spcPts val="4968"/>
              </a:lnSpc>
            </a:pPr>
          </a:p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Functional Testing: Ensure all features (e.g., messaging, group chats) work as expected.</a:t>
            </a:r>
          </a:p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Load Testing: Check the server's performance with many clients connected simultaneously.</a:t>
            </a:r>
          </a:p>
          <a:p>
            <a:pPr marL="0" indent="0" lvl="0"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Security Testing: Ensure that communications are secure and there are no vulnerabilities.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10775" y="2231707"/>
            <a:ext cx="7248525" cy="5585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3"/>
              </a:lnSpc>
            </a:pPr>
            <a:r>
              <a:rPr lang="en-US" sz="3995" spc="-183">
                <a:solidFill>
                  <a:srgbClr val="E8CFC1"/>
                </a:solidFill>
                <a:latin typeface="Forum"/>
              </a:rPr>
              <a:t>8. Documentation &amp; Comments:</a:t>
            </a:r>
          </a:p>
          <a:p>
            <a:pPr>
              <a:lnSpc>
                <a:spcPts val="5593"/>
              </a:lnSpc>
            </a:pPr>
          </a:p>
          <a:p>
            <a:pPr>
              <a:lnSpc>
                <a:spcPts val="5593"/>
              </a:lnSpc>
            </a:pPr>
            <a:r>
              <a:rPr lang="en-US" sz="3995" spc="-183">
                <a:solidFill>
                  <a:srgbClr val="E8CFC1"/>
                </a:solidFill>
                <a:latin typeface="Forum"/>
              </a:rPr>
              <a:t>Code Documentation: Write clear comments for each major block of code.</a:t>
            </a:r>
          </a:p>
          <a:p>
            <a:pPr marL="0" indent="0" lvl="0">
              <a:lnSpc>
                <a:spcPts val="5593"/>
              </a:lnSpc>
            </a:pPr>
            <a:r>
              <a:rPr lang="en-US" sz="3995" spc="-183">
                <a:solidFill>
                  <a:srgbClr val="E8CFC1"/>
                </a:solidFill>
                <a:latin typeface="Forum"/>
              </a:rPr>
              <a:t>User Guide: Create a guide with instructions on how to run the server and client applications.</a:t>
            </a:r>
          </a:p>
        </p:txBody>
      </p:sp>
      <p:sp>
        <p:nvSpPr>
          <p:cNvPr name="AutoShape 4" id="4"/>
          <p:cNvSpPr/>
          <p:nvPr/>
        </p:nvSpPr>
        <p:spPr>
          <a:xfrm flipH="true" flipV="true">
            <a:off x="9144000" y="2317432"/>
            <a:ext cx="0" cy="648449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9144000" y="2317432"/>
            <a:ext cx="0" cy="648449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440764" y="2788598"/>
            <a:ext cx="8461991" cy="5542166"/>
          </a:xfrm>
          <a:custGeom>
            <a:avLst/>
            <a:gdLst/>
            <a:ahLst/>
            <a:cxnLst/>
            <a:rect r="r" b="b" t="t" l="l"/>
            <a:pathLst>
              <a:path h="5542166" w="8461991">
                <a:moveTo>
                  <a:pt x="0" y="0"/>
                </a:moveTo>
                <a:lnTo>
                  <a:pt x="8461991" y="0"/>
                </a:lnTo>
                <a:lnTo>
                  <a:pt x="8461991" y="5542166"/>
                </a:lnTo>
                <a:lnTo>
                  <a:pt x="0" y="5542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19" t="0" r="-701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6958077" cy="374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9. Deployment &amp; Monitoring:</a:t>
            </a:r>
          </a:p>
          <a:p>
            <a:pPr>
              <a:lnSpc>
                <a:spcPts val="4968"/>
              </a:lnSpc>
            </a:pPr>
          </a:p>
          <a:p>
            <a:pPr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Deployment: Set up the server on a dedicated machine or cloud instance.</a:t>
            </a:r>
          </a:p>
          <a:p>
            <a:pPr marL="0" indent="0" lvl="0">
              <a:lnSpc>
                <a:spcPts val="4968"/>
              </a:lnSpc>
            </a:pPr>
            <a:r>
              <a:rPr lang="en-US" sz="3549" spc="-163">
                <a:solidFill>
                  <a:srgbClr val="E8CFC1"/>
                </a:solidFill>
                <a:latin typeface="Forum"/>
              </a:rPr>
              <a:t>Monitoring: Monitor server performance and handle any exceptions or crashes.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90355"/>
            <a:ext cx="7248525" cy="371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spc="-161">
                <a:solidFill>
                  <a:srgbClr val="E8CFC1"/>
                </a:solidFill>
                <a:latin typeface="Forum"/>
              </a:rPr>
              <a:t>10. Feedback &amp; Iteration:</a:t>
            </a:r>
          </a:p>
          <a:p>
            <a:pPr>
              <a:lnSpc>
                <a:spcPts val="4900"/>
              </a:lnSpc>
            </a:pPr>
          </a:p>
          <a:p>
            <a:pPr>
              <a:lnSpc>
                <a:spcPts val="4900"/>
              </a:lnSpc>
            </a:pPr>
            <a:r>
              <a:rPr lang="en-US" sz="3500" spc="-161">
                <a:solidFill>
                  <a:srgbClr val="E8CFC1"/>
                </a:solidFill>
                <a:latin typeface="Forum"/>
              </a:rPr>
              <a:t>Feedback Collection: Get feedback from initial users.</a:t>
            </a:r>
          </a:p>
          <a:p>
            <a:pPr marL="0" indent="0" lvl="0">
              <a:lnSpc>
                <a:spcPts val="4900"/>
              </a:lnSpc>
            </a:pPr>
            <a:r>
              <a:rPr lang="en-US" sz="3500" spc="-161">
                <a:solidFill>
                  <a:srgbClr val="E8CFC1"/>
                </a:solidFill>
                <a:latin typeface="Forum"/>
              </a:rPr>
              <a:t>Improvements: Implement additional features or fixes based on feedback.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167" y="0"/>
            <a:ext cx="4929766" cy="10287000"/>
            <a:chOff x="0" y="0"/>
            <a:chExt cx="129837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8375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98375">
                  <a:moveTo>
                    <a:pt x="0" y="0"/>
                  </a:moveTo>
                  <a:lnTo>
                    <a:pt x="1298375" y="0"/>
                  </a:lnTo>
                  <a:lnTo>
                    <a:pt x="129837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6C6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298374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849599" y="0"/>
            <a:ext cx="13372145" cy="10287000"/>
          </a:xfrm>
          <a:custGeom>
            <a:avLst/>
            <a:gdLst/>
            <a:ahLst/>
            <a:cxnLst/>
            <a:rect r="r" b="b" t="t" l="l"/>
            <a:pathLst>
              <a:path h="10287000" w="13372145">
                <a:moveTo>
                  <a:pt x="0" y="0"/>
                </a:moveTo>
                <a:lnTo>
                  <a:pt x="13372145" y="0"/>
                </a:lnTo>
                <a:lnTo>
                  <a:pt x="133721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5400000">
            <a:off x="-1298122" y="4604474"/>
            <a:ext cx="7441876" cy="1078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7635" spc="-343">
                <a:solidFill>
                  <a:srgbClr val="000000"/>
                </a:solidFill>
                <a:latin typeface="Tenor Sans"/>
              </a:rPr>
              <a:t>ARCHITECURE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23E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10207"/>
            <a:ext cx="8793811" cy="1341740"/>
            <a:chOff x="0" y="0"/>
            <a:chExt cx="12543703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70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2543703">
                  <a:moveTo>
                    <a:pt x="12543703" y="956945"/>
                  </a:moveTo>
                  <a:cubicBezTo>
                    <a:pt x="12543703" y="1485392"/>
                    <a:pt x="12115332" y="1913890"/>
                    <a:pt x="11586758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1586758" y="0"/>
                  </a:lnTo>
                  <a:cubicBezTo>
                    <a:pt x="12115205" y="0"/>
                    <a:pt x="12543703" y="428371"/>
                    <a:pt x="12543703" y="956945"/>
                  </a:cubicBezTo>
                  <a:close/>
                </a:path>
              </a:pathLst>
            </a:custGeom>
            <a:solidFill>
              <a:srgbClr val="E8CFC1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560376" y="3989260"/>
            <a:ext cx="867770" cy="70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000000"/>
                </a:solidFill>
                <a:latin typeface="TAN Nimbus"/>
              </a:rPr>
              <a:t>1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5748660"/>
            <a:ext cx="8793811" cy="1341740"/>
            <a:chOff x="0" y="0"/>
            <a:chExt cx="11725082" cy="178898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1725082" cy="1788987"/>
              <a:chOff x="0" y="0"/>
              <a:chExt cx="12543703" cy="19138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543703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2543703">
                    <a:moveTo>
                      <a:pt x="12543703" y="956945"/>
                    </a:moveTo>
                    <a:cubicBezTo>
                      <a:pt x="12543703" y="1485392"/>
                      <a:pt x="12115332" y="1913890"/>
                      <a:pt x="11586758" y="1913890"/>
                    </a:cubicBez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1586758" y="0"/>
                    </a:lnTo>
                    <a:cubicBezTo>
                      <a:pt x="12115205" y="0"/>
                      <a:pt x="12543703" y="428371"/>
                      <a:pt x="12543703" y="956945"/>
                    </a:cubicBezTo>
                    <a:close/>
                  </a:path>
                </a:pathLst>
              </a:custGeom>
              <a:solidFill>
                <a:srgbClr val="E8CFC1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747169" y="397471"/>
              <a:ext cx="1157026" cy="917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33"/>
                </a:lnSpc>
              </a:pPr>
              <a:r>
                <a:rPr lang="en-US" sz="4166">
                  <a:solidFill>
                    <a:srgbClr val="000000"/>
                  </a:solidFill>
                  <a:latin typeface="TAN Nimbus"/>
                </a:rPr>
                <a:t>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7787113"/>
            <a:ext cx="8793811" cy="1341740"/>
            <a:chOff x="0" y="0"/>
            <a:chExt cx="12543703" cy="19138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54370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2543703">
                  <a:moveTo>
                    <a:pt x="12543703" y="956945"/>
                  </a:moveTo>
                  <a:cubicBezTo>
                    <a:pt x="12543703" y="1485392"/>
                    <a:pt x="12115332" y="1913890"/>
                    <a:pt x="11586758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1586758" y="0"/>
                  </a:lnTo>
                  <a:cubicBezTo>
                    <a:pt x="12115205" y="0"/>
                    <a:pt x="12543703" y="428371"/>
                    <a:pt x="12543703" y="956945"/>
                  </a:cubicBezTo>
                  <a:close/>
                </a:path>
              </a:pathLst>
            </a:custGeom>
            <a:solidFill>
              <a:srgbClr val="E8CFC1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60376" y="8066166"/>
            <a:ext cx="867770" cy="70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000000"/>
                </a:solidFill>
                <a:latin typeface="TAN Nimbus"/>
              </a:rPr>
              <a:t>3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494189" y="3710207"/>
            <a:ext cx="8793811" cy="1341740"/>
            <a:chOff x="0" y="0"/>
            <a:chExt cx="11725082" cy="178898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725082" cy="1788987"/>
              <a:chOff x="0" y="0"/>
              <a:chExt cx="12543703" cy="191389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543703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2543703">
                    <a:moveTo>
                      <a:pt x="12543703" y="956945"/>
                    </a:moveTo>
                    <a:cubicBezTo>
                      <a:pt x="12543703" y="1485392"/>
                      <a:pt x="12115332" y="1913890"/>
                      <a:pt x="11586758" y="1913890"/>
                    </a:cubicBez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1586758" y="0"/>
                    </a:lnTo>
                    <a:cubicBezTo>
                      <a:pt x="12115205" y="0"/>
                      <a:pt x="12543703" y="428371"/>
                      <a:pt x="12543703" y="956945"/>
                    </a:cubicBezTo>
                    <a:close/>
                  </a:path>
                </a:pathLst>
              </a:custGeom>
              <a:solidFill>
                <a:srgbClr val="E8CFC1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747169" y="397471"/>
              <a:ext cx="1157026" cy="917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33"/>
                </a:lnSpc>
              </a:pPr>
              <a:r>
                <a:rPr lang="en-US" sz="4166">
                  <a:solidFill>
                    <a:srgbClr val="000000"/>
                  </a:solidFill>
                  <a:latin typeface="TAN Nimbus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94189" y="5748660"/>
            <a:ext cx="8793811" cy="1341740"/>
            <a:chOff x="0" y="0"/>
            <a:chExt cx="12543703" cy="191389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43703" cy="1913890"/>
            </a:xfrm>
            <a:custGeom>
              <a:avLst/>
              <a:gdLst/>
              <a:ahLst/>
              <a:cxnLst/>
              <a:rect r="r" b="b" t="t" l="l"/>
              <a:pathLst>
                <a:path h="1913890" w="12543703">
                  <a:moveTo>
                    <a:pt x="12543703" y="956945"/>
                  </a:moveTo>
                  <a:cubicBezTo>
                    <a:pt x="12543703" y="1485392"/>
                    <a:pt x="12115332" y="1913890"/>
                    <a:pt x="11586758" y="1913890"/>
                  </a:cubicBezTo>
                  <a:lnTo>
                    <a:pt x="956945" y="1913890"/>
                  </a:lnTo>
                  <a:cubicBezTo>
                    <a:pt x="428371" y="1913890"/>
                    <a:pt x="0" y="1485392"/>
                    <a:pt x="0" y="956945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11586758" y="0"/>
                  </a:lnTo>
                  <a:cubicBezTo>
                    <a:pt x="12115205" y="0"/>
                    <a:pt x="12543703" y="428371"/>
                    <a:pt x="12543703" y="956945"/>
                  </a:cubicBezTo>
                  <a:close/>
                </a:path>
              </a:pathLst>
            </a:custGeom>
            <a:solidFill>
              <a:srgbClr val="E8CFC1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054565" y="6027713"/>
            <a:ext cx="867770" cy="70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3"/>
              </a:lnSpc>
            </a:pPr>
            <a:r>
              <a:rPr lang="en-US" sz="4166">
                <a:solidFill>
                  <a:srgbClr val="000000"/>
                </a:solidFill>
                <a:latin typeface="TAN Nimbus"/>
              </a:rPr>
              <a:t>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5467015" y="7932372"/>
            <a:ext cx="1792285" cy="1241565"/>
          </a:xfrm>
          <a:custGeom>
            <a:avLst/>
            <a:gdLst/>
            <a:ahLst/>
            <a:cxnLst/>
            <a:rect r="r" b="b" t="t" l="l"/>
            <a:pathLst>
              <a:path h="1241565" w="1792285">
                <a:moveTo>
                  <a:pt x="0" y="0"/>
                </a:moveTo>
                <a:lnTo>
                  <a:pt x="1792285" y="0"/>
                </a:lnTo>
                <a:lnTo>
                  <a:pt x="1792285" y="1241565"/>
                </a:lnTo>
                <a:lnTo>
                  <a:pt x="0" y="124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027790" y="857250"/>
            <a:ext cx="7857065" cy="143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21"/>
              </a:lnSpc>
            </a:pPr>
            <a:r>
              <a:rPr lang="en-US" sz="8300">
                <a:solidFill>
                  <a:srgbClr val="E8CFC1"/>
                </a:solidFill>
                <a:latin typeface="Tenor Sans"/>
              </a:rPr>
              <a:t>USE CASES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18458" y="4066943"/>
            <a:ext cx="6618615" cy="609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Private Mesaging between users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18458" y="6131502"/>
            <a:ext cx="6618615" cy="609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Message Encryption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8458" y="7896023"/>
            <a:ext cx="6618615" cy="12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Group Chat Creation and Mesaging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119811" y="4066943"/>
            <a:ext cx="6618615" cy="609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File sharing in chat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119811" y="6131502"/>
            <a:ext cx="6618615" cy="609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758"/>
              </a:lnSpc>
            </a:pPr>
            <a:r>
              <a:rPr lang="en-US" sz="3900">
                <a:solidFill>
                  <a:srgbClr val="000000"/>
                </a:solidFill>
                <a:latin typeface="Forum"/>
              </a:rPr>
              <a:t>Message History Retrieval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DAFy0Lt3grk</dc:identifier>
  <dcterms:modified xsi:type="dcterms:W3CDTF">2011-08-01T06:04:30Z</dcterms:modified>
  <cp:revision>1</cp:revision>
  <dc:title>Copy of Computer Networks presentation</dc:title>
</cp:coreProperties>
</file>