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Forum" panose="020B0604020202020204" charset="0"/>
      <p:regular r:id="rId19"/>
    </p:embeddedFont>
    <p:embeddedFont>
      <p:font typeface="TAN Nimbus" charset="0"/>
      <p:regular r:id="rId20"/>
    </p:embeddedFont>
    <p:embeddedFont>
      <p:font typeface="Tenor Sans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1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E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7285647" cy="10287000"/>
            <a:chOff x="0" y="0"/>
            <a:chExt cx="9714196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23441" r="23441"/>
            <a:stretch>
              <a:fillRect/>
            </a:stretch>
          </p:blipFill>
          <p:spPr>
            <a:xfrm>
              <a:off x="0" y="0"/>
              <a:ext cx="9714196" cy="13716000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7770948" y="1662352"/>
            <a:ext cx="10517052" cy="269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84"/>
              </a:lnSpc>
              <a:spcBef>
                <a:spcPct val="0"/>
              </a:spcBef>
            </a:pPr>
            <a:r>
              <a:rPr lang="en-US" sz="8000" spc="-403">
                <a:solidFill>
                  <a:srgbClr val="E8CFC1"/>
                </a:solidFill>
                <a:latin typeface="Tenor Sans"/>
              </a:rPr>
              <a:t>WHISP: </a:t>
            </a:r>
            <a:br>
              <a:rPr lang="en-US" sz="6600" spc="-403" dirty="0">
                <a:solidFill>
                  <a:srgbClr val="E8CFC1"/>
                </a:solidFill>
                <a:latin typeface="Tenor Sans"/>
              </a:rPr>
            </a:br>
            <a:r>
              <a:rPr lang="en-US" sz="6600" spc="-403" dirty="0">
                <a:solidFill>
                  <a:srgbClr val="E8CFC1"/>
                </a:solidFill>
                <a:latin typeface="Tenor Sans"/>
              </a:rPr>
              <a:t>REAL TIME JAVA CHAT WITH GUI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53619" y="7769489"/>
            <a:ext cx="808365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200"/>
              </a:lnSpc>
            </a:pPr>
            <a:r>
              <a:rPr lang="en-US" sz="3000">
                <a:solidFill>
                  <a:srgbClr val="E8CFC1"/>
                </a:solidFill>
                <a:latin typeface="Forum"/>
              </a:rPr>
              <a:t>SHAURYA SRINET (RA2111032010006)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E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440601" cy="1982235"/>
            <a:chOff x="0" y="0"/>
            <a:chExt cx="4856784" cy="5220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56784" cy="522070"/>
            </a:xfrm>
            <a:custGeom>
              <a:avLst/>
              <a:gdLst/>
              <a:ahLst/>
              <a:cxnLst/>
              <a:rect l="l" t="t" r="r" b="b"/>
              <a:pathLst>
                <a:path w="4856784" h="522070">
                  <a:moveTo>
                    <a:pt x="0" y="0"/>
                  </a:moveTo>
                  <a:lnTo>
                    <a:pt x="4856784" y="0"/>
                  </a:lnTo>
                  <a:lnTo>
                    <a:pt x="4856784" y="522070"/>
                  </a:lnTo>
                  <a:lnTo>
                    <a:pt x="0" y="52207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56784" cy="579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60600" y="465558"/>
            <a:ext cx="15519400" cy="1192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69"/>
              </a:lnSpc>
              <a:spcBef>
                <a:spcPct val="0"/>
              </a:spcBef>
            </a:pPr>
            <a:r>
              <a:rPr lang="en-US" sz="8335" spc="-375">
                <a:solidFill>
                  <a:srgbClr val="000000"/>
                </a:solidFill>
                <a:latin typeface="Tenor Sans"/>
              </a:rPr>
              <a:t>INNOVATIONS</a:t>
            </a:r>
          </a:p>
        </p:txBody>
      </p:sp>
      <p:sp>
        <p:nvSpPr>
          <p:cNvPr id="6" name="AutoShape 6"/>
          <p:cNvSpPr/>
          <p:nvPr/>
        </p:nvSpPr>
        <p:spPr>
          <a:xfrm flipH="1">
            <a:off x="-2119796" y="2006047"/>
            <a:ext cx="20407796" cy="0"/>
          </a:xfrm>
          <a:prstGeom prst="line">
            <a:avLst/>
          </a:prstGeom>
          <a:ln w="47625" cap="flat">
            <a:solidFill>
              <a:srgbClr val="9E9E9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1028700" y="2248935"/>
            <a:ext cx="16230600" cy="7532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00"/>
              </a:lnSpc>
            </a:pPr>
            <a:r>
              <a:rPr lang="en-US" sz="4428" spc="-203">
                <a:solidFill>
                  <a:srgbClr val="E8CFC1"/>
                </a:solidFill>
                <a:latin typeface="Forum"/>
              </a:rPr>
              <a:t>Multi-path Transmission:</a:t>
            </a:r>
          </a:p>
          <a:p>
            <a:pPr>
              <a:lnSpc>
                <a:spcPts val="4520"/>
              </a:lnSpc>
            </a:pPr>
            <a:r>
              <a:rPr lang="en-US" sz="3228" spc="-148">
                <a:solidFill>
                  <a:srgbClr val="E8CFC1"/>
                </a:solidFill>
                <a:latin typeface="Forum"/>
              </a:rPr>
              <a:t>Utilize multiple paths in a network to send chat messages, optimizing for faster delivery and fault tolerance. If one path becomes unavailable, the chat system automatically switches to another.</a:t>
            </a:r>
          </a:p>
          <a:p>
            <a:pPr>
              <a:lnSpc>
                <a:spcPts val="4520"/>
              </a:lnSpc>
            </a:pPr>
            <a:endParaRPr lang="en-US" sz="3228" spc="-148">
              <a:solidFill>
                <a:srgbClr val="E8CFC1"/>
              </a:solidFill>
              <a:latin typeface="Forum"/>
            </a:endParaRPr>
          </a:p>
          <a:p>
            <a:pPr>
              <a:lnSpc>
                <a:spcPts val="4520"/>
              </a:lnSpc>
            </a:pPr>
            <a:endParaRPr lang="en-US" sz="3228" spc="-148">
              <a:solidFill>
                <a:srgbClr val="E8CFC1"/>
              </a:solidFill>
              <a:latin typeface="Forum"/>
            </a:endParaRPr>
          </a:p>
          <a:p>
            <a:pPr algn="ctr">
              <a:lnSpc>
                <a:spcPts val="6299"/>
              </a:lnSpc>
            </a:pPr>
            <a:r>
              <a:rPr lang="en-US" sz="4500" spc="-206">
                <a:solidFill>
                  <a:srgbClr val="E8CFC1"/>
                </a:solidFill>
                <a:latin typeface="Forum"/>
              </a:rPr>
              <a:t>Software-defined Networking (SDN) for Chat Prioritization:</a:t>
            </a:r>
          </a:p>
          <a:p>
            <a:pPr>
              <a:lnSpc>
                <a:spcPts val="4520"/>
              </a:lnSpc>
            </a:pPr>
            <a:r>
              <a:rPr lang="en-US" sz="3228" spc="-148">
                <a:solidFill>
                  <a:srgbClr val="E8CFC1"/>
                </a:solidFill>
                <a:latin typeface="Forum"/>
              </a:rPr>
              <a:t>Use SDN to prioritize chat traffic in a network, ensuring real-time messages get preference over other types of traffic.</a:t>
            </a:r>
          </a:p>
          <a:p>
            <a:pPr>
              <a:lnSpc>
                <a:spcPts val="4520"/>
              </a:lnSpc>
            </a:pPr>
            <a:endParaRPr lang="en-US" sz="3228" spc="-148">
              <a:solidFill>
                <a:srgbClr val="E8CFC1"/>
              </a:solidFill>
              <a:latin typeface="Forum"/>
            </a:endParaRPr>
          </a:p>
          <a:p>
            <a:pPr algn="ctr">
              <a:lnSpc>
                <a:spcPts val="6299"/>
              </a:lnSpc>
            </a:pPr>
            <a:r>
              <a:rPr lang="en-US" sz="4500" spc="-206">
                <a:solidFill>
                  <a:srgbClr val="E8CFC1"/>
                </a:solidFill>
                <a:latin typeface="Forum"/>
              </a:rPr>
              <a:t>Zero Trust Network Model:</a:t>
            </a:r>
          </a:p>
          <a:p>
            <a:pPr marL="0" lvl="0" indent="0" algn="l">
              <a:lnSpc>
                <a:spcPts val="4520"/>
              </a:lnSpc>
              <a:spcBef>
                <a:spcPct val="0"/>
              </a:spcBef>
            </a:pPr>
            <a:r>
              <a:rPr lang="en-US" sz="3228" spc="-148">
                <a:solidFill>
                  <a:srgbClr val="E8CFC1"/>
                </a:solidFill>
                <a:latin typeface="Forum"/>
              </a:rPr>
              <a:t>Implement a zero-trust model, where every request to the chat server is treated as untrusted regardless of its origin. This enhances security by ensuring continuous authentication and authorization.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E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440601" cy="1658517"/>
            <a:chOff x="0" y="0"/>
            <a:chExt cx="4856784" cy="4368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56784" cy="436811"/>
            </a:xfrm>
            <a:custGeom>
              <a:avLst/>
              <a:gdLst/>
              <a:ahLst/>
              <a:cxnLst/>
              <a:rect l="l" t="t" r="r" b="b"/>
              <a:pathLst>
                <a:path w="4856784" h="436811">
                  <a:moveTo>
                    <a:pt x="0" y="0"/>
                  </a:moveTo>
                  <a:lnTo>
                    <a:pt x="4856784" y="0"/>
                  </a:lnTo>
                  <a:lnTo>
                    <a:pt x="4856784" y="436811"/>
                  </a:lnTo>
                  <a:lnTo>
                    <a:pt x="0" y="436811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56784" cy="4939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54000" y="2423457"/>
            <a:ext cx="16980000" cy="7124981"/>
          </a:xfrm>
          <a:custGeom>
            <a:avLst/>
            <a:gdLst/>
            <a:ahLst/>
            <a:cxnLst/>
            <a:rect l="l" t="t" r="r" b="b"/>
            <a:pathLst>
              <a:path w="16980000" h="7124981">
                <a:moveTo>
                  <a:pt x="0" y="0"/>
                </a:moveTo>
                <a:lnTo>
                  <a:pt x="16980000" y="0"/>
                </a:lnTo>
                <a:lnTo>
                  <a:pt x="16980000" y="7124980"/>
                </a:lnTo>
                <a:lnTo>
                  <a:pt x="0" y="7124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" b="-2118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460600" y="266117"/>
            <a:ext cx="15519400" cy="1192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69"/>
              </a:lnSpc>
              <a:spcBef>
                <a:spcPct val="0"/>
              </a:spcBef>
            </a:pPr>
            <a:r>
              <a:rPr lang="en-US" sz="8335" spc="-375">
                <a:solidFill>
                  <a:srgbClr val="000000"/>
                </a:solidFill>
                <a:latin typeface="Tenor Sans"/>
              </a:rPr>
              <a:t>CODE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E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440601" cy="1658517"/>
            <a:chOff x="0" y="0"/>
            <a:chExt cx="4856784" cy="4368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56784" cy="436811"/>
            </a:xfrm>
            <a:custGeom>
              <a:avLst/>
              <a:gdLst/>
              <a:ahLst/>
              <a:cxnLst/>
              <a:rect l="l" t="t" r="r" b="b"/>
              <a:pathLst>
                <a:path w="4856784" h="436811">
                  <a:moveTo>
                    <a:pt x="0" y="0"/>
                  </a:moveTo>
                  <a:lnTo>
                    <a:pt x="4856784" y="0"/>
                  </a:lnTo>
                  <a:lnTo>
                    <a:pt x="4856784" y="436811"/>
                  </a:lnTo>
                  <a:lnTo>
                    <a:pt x="0" y="436811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56784" cy="4939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608097"/>
            <a:ext cx="16418918" cy="6966717"/>
          </a:xfrm>
          <a:custGeom>
            <a:avLst/>
            <a:gdLst/>
            <a:ahLst/>
            <a:cxnLst/>
            <a:rect l="l" t="t" r="r" b="b"/>
            <a:pathLst>
              <a:path w="16418918" h="6966717">
                <a:moveTo>
                  <a:pt x="0" y="0"/>
                </a:moveTo>
                <a:lnTo>
                  <a:pt x="16418918" y="0"/>
                </a:lnTo>
                <a:lnTo>
                  <a:pt x="16418918" y="6966718"/>
                </a:lnTo>
                <a:lnTo>
                  <a:pt x="0" y="6966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922" b="-1893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384300" y="266117"/>
            <a:ext cx="15519400" cy="1192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69"/>
              </a:lnSpc>
              <a:spcBef>
                <a:spcPct val="0"/>
              </a:spcBef>
            </a:pPr>
            <a:r>
              <a:rPr lang="en-US" sz="8335" spc="-375">
                <a:solidFill>
                  <a:srgbClr val="000000"/>
                </a:solidFill>
                <a:latin typeface="Tenor Sans"/>
              </a:rPr>
              <a:t>IMPLEMENTATION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E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58312" y="3388099"/>
            <a:ext cx="13771375" cy="1191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29"/>
              </a:lnSpc>
            </a:pPr>
            <a:r>
              <a:rPr lang="en-US" sz="8299">
                <a:solidFill>
                  <a:srgbClr val="FFFFFF"/>
                </a:solidFill>
                <a:latin typeface="Tenor Sans"/>
              </a:rPr>
              <a:t>THANK YOU!</a:t>
            </a:r>
          </a:p>
        </p:txBody>
      </p:sp>
      <p:sp>
        <p:nvSpPr>
          <p:cNvPr id="3" name="AutoShape 3"/>
          <p:cNvSpPr/>
          <p:nvPr/>
        </p:nvSpPr>
        <p:spPr>
          <a:xfrm>
            <a:off x="2814062" y="6894662"/>
            <a:ext cx="12659877" cy="9525"/>
          </a:xfrm>
          <a:prstGeom prst="rect">
            <a:avLst/>
          </a:prstGeom>
          <a:solidFill>
            <a:srgbClr val="C6C6C6"/>
          </a:solid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E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861801" y="-44"/>
            <a:ext cx="19050" cy="10287000"/>
          </a:xfrm>
          <a:prstGeom prst="line">
            <a:avLst/>
          </a:prstGeom>
          <a:ln w="47625" cap="flat">
            <a:solidFill>
              <a:srgbClr val="B9B9B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8225089" y="76200"/>
            <a:ext cx="1689100" cy="1536700"/>
            <a:chOff x="0" y="0"/>
            <a:chExt cx="444866" cy="40472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4866" cy="404728"/>
            </a:xfrm>
            <a:custGeom>
              <a:avLst/>
              <a:gdLst/>
              <a:ahLst/>
              <a:cxnLst/>
              <a:rect l="l" t="t" r="r" b="b"/>
              <a:pathLst>
                <a:path w="444866" h="404728">
                  <a:moveTo>
                    <a:pt x="0" y="0"/>
                  </a:moveTo>
                  <a:lnTo>
                    <a:pt x="444866" y="0"/>
                  </a:lnTo>
                  <a:lnTo>
                    <a:pt x="444866" y="404728"/>
                  </a:lnTo>
                  <a:lnTo>
                    <a:pt x="0" y="404728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44866" cy="4618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9826009" y="2460502"/>
            <a:ext cx="8461991" cy="5801659"/>
          </a:xfrm>
          <a:custGeom>
            <a:avLst/>
            <a:gdLst/>
            <a:ahLst/>
            <a:cxnLst/>
            <a:rect l="l" t="t" r="r" b="b"/>
            <a:pathLst>
              <a:path w="8461991" h="5801659">
                <a:moveTo>
                  <a:pt x="0" y="0"/>
                </a:moveTo>
                <a:lnTo>
                  <a:pt x="8461991" y="0"/>
                </a:lnTo>
                <a:lnTo>
                  <a:pt x="8461991" y="5801659"/>
                </a:lnTo>
                <a:lnTo>
                  <a:pt x="0" y="58016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688" r="-96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656304" y="3104808"/>
            <a:ext cx="8066340" cy="6327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64"/>
              </a:lnSpc>
              <a:spcBef>
                <a:spcPct val="0"/>
              </a:spcBef>
            </a:pPr>
            <a:r>
              <a:rPr lang="en-US" sz="3260" spc="-149">
                <a:solidFill>
                  <a:srgbClr val="E8CFC1"/>
                </a:solidFill>
                <a:latin typeface="Forum"/>
              </a:rPr>
              <a:t>In our digital age, seamless and secure interactions are vital. Behind every chat application is a sophisticated computer network ensuring timely and reliable conversations. This project centers on developing a chat server—a hub of real-time digital dialogues. Using advanced technologies like C++ and WebSocket, we aim to understand the intricacies of building a robust, secure, and scalable chat server. J We will explore the challenges and solutions inherent in crafting this pivotal component of modern communication.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98041" y="1851025"/>
            <a:ext cx="8066340" cy="934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84"/>
              </a:lnSpc>
              <a:spcBef>
                <a:spcPct val="0"/>
              </a:spcBef>
            </a:pPr>
            <a:r>
              <a:rPr lang="en-US" sz="7200" spc="-403" dirty="0">
                <a:solidFill>
                  <a:srgbClr val="E8CFC1"/>
                </a:solidFill>
                <a:latin typeface="Tenor Sans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E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440601" cy="3213786"/>
            <a:chOff x="0" y="0"/>
            <a:chExt cx="4856784" cy="8464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56784" cy="846429"/>
            </a:xfrm>
            <a:custGeom>
              <a:avLst/>
              <a:gdLst/>
              <a:ahLst/>
              <a:cxnLst/>
              <a:rect l="l" t="t" r="r" b="b"/>
              <a:pathLst>
                <a:path w="4856784" h="846429">
                  <a:moveTo>
                    <a:pt x="0" y="0"/>
                  </a:moveTo>
                  <a:lnTo>
                    <a:pt x="4856784" y="0"/>
                  </a:lnTo>
                  <a:lnTo>
                    <a:pt x="4856784" y="846429"/>
                  </a:lnTo>
                  <a:lnTo>
                    <a:pt x="0" y="846429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56784" cy="9035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84300" y="1369847"/>
            <a:ext cx="15519400" cy="1192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69"/>
              </a:lnSpc>
              <a:spcBef>
                <a:spcPct val="0"/>
              </a:spcBef>
            </a:pPr>
            <a:r>
              <a:rPr lang="en-US" sz="8335" spc="-375">
                <a:solidFill>
                  <a:srgbClr val="000000"/>
                </a:solidFill>
                <a:latin typeface="Tenor Sans"/>
              </a:rPr>
              <a:t>METHODOLOGY</a:t>
            </a:r>
          </a:p>
        </p:txBody>
      </p:sp>
      <p:sp>
        <p:nvSpPr>
          <p:cNvPr id="6" name="AutoShape 6"/>
          <p:cNvSpPr/>
          <p:nvPr/>
        </p:nvSpPr>
        <p:spPr>
          <a:xfrm flipH="1">
            <a:off x="-2021521" y="3237598"/>
            <a:ext cx="20407796" cy="0"/>
          </a:xfrm>
          <a:prstGeom prst="line">
            <a:avLst/>
          </a:prstGeom>
          <a:ln w="47625" cap="flat">
            <a:solidFill>
              <a:srgbClr val="9E9E9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1384300" y="3842436"/>
            <a:ext cx="7153677" cy="3357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-147">
                <a:solidFill>
                  <a:srgbClr val="E8CFC1"/>
                </a:solidFill>
                <a:latin typeface="Forum"/>
              </a:rPr>
              <a:t>1. Requirement Analysis:</a:t>
            </a:r>
          </a:p>
          <a:p>
            <a:pPr>
              <a:lnSpc>
                <a:spcPts val="4480"/>
              </a:lnSpc>
            </a:pPr>
            <a:endParaRPr lang="en-US" sz="3200" spc="-147">
              <a:solidFill>
                <a:srgbClr val="E8CFC1"/>
              </a:solidFill>
              <a:latin typeface="Forum"/>
            </a:endParaRPr>
          </a:p>
          <a:p>
            <a:pPr>
              <a:lnSpc>
                <a:spcPts val="4480"/>
              </a:lnSpc>
            </a:pPr>
            <a:r>
              <a:rPr lang="en-US" sz="3200" spc="-147">
                <a:solidFill>
                  <a:srgbClr val="E8CFC1"/>
                </a:solidFill>
                <a:latin typeface="Forum"/>
              </a:rPr>
              <a:t>Purpose: Understand the features and constraints for the chat server.</a:t>
            </a:r>
          </a:p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 spc="-147">
                <a:solidFill>
                  <a:srgbClr val="E8CFC1"/>
                </a:solidFill>
                <a:latin typeface="Forum"/>
              </a:rPr>
              <a:t>Tasks: List out functionalities (e.g., private messaging, group chat, file sharing).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3734059"/>
            <a:ext cx="8115300" cy="560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spc="-147">
                <a:solidFill>
                  <a:srgbClr val="E8CFC1"/>
                </a:solidFill>
                <a:latin typeface="Forum"/>
              </a:rPr>
              <a:t>2. Tool &amp; Libraries Selection:</a:t>
            </a:r>
          </a:p>
          <a:p>
            <a:pPr>
              <a:lnSpc>
                <a:spcPts val="4479"/>
              </a:lnSpc>
            </a:pPr>
            <a:endParaRPr lang="en-US" sz="3199" spc="-147">
              <a:solidFill>
                <a:srgbClr val="E8CFC1"/>
              </a:solidFill>
              <a:latin typeface="Forum"/>
            </a:endParaRPr>
          </a:p>
          <a:p>
            <a:pPr>
              <a:lnSpc>
                <a:spcPts val="4479"/>
              </a:lnSpc>
            </a:pPr>
            <a:r>
              <a:rPr lang="en-US" sz="3199" spc="-147">
                <a:solidFill>
                  <a:srgbClr val="E8CFC1"/>
                </a:solidFill>
                <a:latin typeface="Forum"/>
              </a:rPr>
              <a:t>Socket Programming: C++ doesn't have a built-in library for socket programming, so use libraries like WinSock for Windows or sys/socket.h for UNIX/Linux.</a:t>
            </a:r>
          </a:p>
          <a:p>
            <a:pPr>
              <a:lnSpc>
                <a:spcPts val="4479"/>
              </a:lnSpc>
            </a:pPr>
            <a:r>
              <a:rPr lang="en-US" sz="3199" spc="-147">
                <a:solidFill>
                  <a:srgbClr val="E8CFC1"/>
                </a:solidFill>
                <a:latin typeface="Forum"/>
              </a:rPr>
              <a:t>Threading: To handle multiple clients, utilize threading libraries like &lt;thread&gt; or POSIX threads (&lt;pthread.h&gt;).</a:t>
            </a:r>
          </a:p>
          <a:p>
            <a:pPr marL="0" lvl="0" indent="0" algn="l">
              <a:lnSpc>
                <a:spcPts val="4479"/>
              </a:lnSpc>
              <a:spcBef>
                <a:spcPct val="0"/>
              </a:spcBef>
            </a:pPr>
            <a:r>
              <a:rPr lang="en-US" sz="3199" spc="-147">
                <a:solidFill>
                  <a:srgbClr val="E8CFC1"/>
                </a:solidFill>
                <a:latin typeface="Forum"/>
              </a:rPr>
              <a:t>Data Handling: Decide on data structures and libraries for handling messages and storing chat logs (e.g., STL containers).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E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250757"/>
            <a:ext cx="7245058" cy="538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spc="-156">
                <a:solidFill>
                  <a:srgbClr val="E8CFC1"/>
                </a:solidFill>
                <a:latin typeface="Forum"/>
              </a:rPr>
              <a:t>3. System Architecture Design:</a:t>
            </a:r>
          </a:p>
          <a:p>
            <a:pPr>
              <a:lnSpc>
                <a:spcPts val="4759"/>
              </a:lnSpc>
            </a:pPr>
            <a:endParaRPr lang="en-US" sz="3399" spc="-156">
              <a:solidFill>
                <a:srgbClr val="E8CFC1"/>
              </a:solidFill>
              <a:latin typeface="Forum"/>
            </a:endParaRPr>
          </a:p>
          <a:p>
            <a:pPr>
              <a:lnSpc>
                <a:spcPts val="4759"/>
              </a:lnSpc>
            </a:pPr>
            <a:r>
              <a:rPr lang="en-US" sz="3399" spc="-156">
                <a:solidFill>
                  <a:srgbClr val="E8CFC1"/>
                </a:solidFill>
                <a:latin typeface="Forum"/>
              </a:rPr>
              <a:t>Client-Server Model: Design a central server that clients connect to.</a:t>
            </a:r>
          </a:p>
          <a:p>
            <a:pPr>
              <a:lnSpc>
                <a:spcPts val="4759"/>
              </a:lnSpc>
            </a:pPr>
            <a:r>
              <a:rPr lang="en-US" sz="3399" spc="-156">
                <a:solidFill>
                  <a:srgbClr val="E8CFC1"/>
                </a:solidFill>
                <a:latin typeface="Forum"/>
              </a:rPr>
              <a:t>Multi-threading: Each client connection should spawn a separate thread or process.</a:t>
            </a:r>
          </a:p>
          <a:p>
            <a:pPr marL="0" lvl="0" indent="0">
              <a:lnSpc>
                <a:spcPts val="4759"/>
              </a:lnSpc>
            </a:pPr>
            <a:r>
              <a:rPr lang="en-US" sz="3399" spc="-156">
                <a:solidFill>
                  <a:srgbClr val="E8CFC1"/>
                </a:solidFill>
                <a:latin typeface="Forum"/>
              </a:rPr>
              <a:t>Protocol Design: Define a simple communication protocol for message types (e.g., CONNECT, MESSAGE, DISCONNECT).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085774" y="2250757"/>
            <a:ext cx="6848188" cy="538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4"/>
              </a:lnSpc>
            </a:pPr>
            <a:r>
              <a:rPr lang="en-US" sz="3417" spc="-157">
                <a:solidFill>
                  <a:srgbClr val="E8CFC1"/>
                </a:solidFill>
                <a:latin typeface="Forum"/>
              </a:rPr>
              <a:t>4. Server Implementation:</a:t>
            </a:r>
          </a:p>
          <a:p>
            <a:pPr>
              <a:lnSpc>
                <a:spcPts val="4784"/>
              </a:lnSpc>
            </a:pPr>
            <a:endParaRPr lang="en-US" sz="3417" spc="-157">
              <a:solidFill>
                <a:srgbClr val="E8CFC1"/>
              </a:solidFill>
              <a:latin typeface="Forum"/>
            </a:endParaRPr>
          </a:p>
          <a:p>
            <a:pPr>
              <a:lnSpc>
                <a:spcPts val="4784"/>
              </a:lnSpc>
            </a:pPr>
            <a:r>
              <a:rPr lang="en-US" sz="3417" spc="-157">
                <a:solidFill>
                  <a:srgbClr val="E8CFC1"/>
                </a:solidFill>
                <a:latin typeface="Forum"/>
              </a:rPr>
              <a:t>Socket Initialization: Create, bind, and listen on a server socket.</a:t>
            </a:r>
          </a:p>
          <a:p>
            <a:pPr>
              <a:lnSpc>
                <a:spcPts val="4784"/>
              </a:lnSpc>
            </a:pPr>
            <a:r>
              <a:rPr lang="en-US" sz="3417" spc="-157">
                <a:solidFill>
                  <a:srgbClr val="E8CFC1"/>
                </a:solidFill>
                <a:latin typeface="Forum"/>
              </a:rPr>
              <a:t>Client Handling: Accept client connections and spawn threads for each.</a:t>
            </a:r>
          </a:p>
          <a:p>
            <a:pPr marL="0" lvl="0" indent="0">
              <a:lnSpc>
                <a:spcPts val="4784"/>
              </a:lnSpc>
            </a:pPr>
            <a:r>
              <a:rPr lang="en-US" sz="3417" spc="-157">
                <a:solidFill>
                  <a:srgbClr val="E8CFC1"/>
                </a:solidFill>
                <a:latin typeface="Forum"/>
              </a:rPr>
              <a:t>Message Handling: Receive messages from clients, process, and relay messages as required.</a:t>
            </a:r>
          </a:p>
        </p:txBody>
      </p:sp>
      <p:sp>
        <p:nvSpPr>
          <p:cNvPr id="4" name="AutoShape 4"/>
          <p:cNvSpPr/>
          <p:nvPr/>
        </p:nvSpPr>
        <p:spPr>
          <a:xfrm flipH="1" flipV="1">
            <a:off x="9144000" y="2317432"/>
            <a:ext cx="0" cy="648449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E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250757"/>
            <a:ext cx="7245058" cy="59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spc="-156">
                <a:solidFill>
                  <a:srgbClr val="E8CFC1"/>
                </a:solidFill>
                <a:latin typeface="Forum"/>
              </a:rPr>
              <a:t>5. Client Implementation:</a:t>
            </a:r>
          </a:p>
          <a:p>
            <a:pPr>
              <a:lnSpc>
                <a:spcPts val="4759"/>
              </a:lnSpc>
            </a:pPr>
            <a:endParaRPr lang="en-US" sz="3399" spc="-156">
              <a:solidFill>
                <a:srgbClr val="E8CFC1"/>
              </a:solidFill>
              <a:latin typeface="Forum"/>
            </a:endParaRPr>
          </a:p>
          <a:p>
            <a:pPr>
              <a:lnSpc>
                <a:spcPts val="4759"/>
              </a:lnSpc>
            </a:pPr>
            <a:r>
              <a:rPr lang="en-US" sz="3399" spc="-156">
                <a:solidFill>
                  <a:srgbClr val="E8CFC1"/>
                </a:solidFill>
                <a:latin typeface="Forum"/>
              </a:rPr>
              <a:t>Socket Initialization: Create a socket and establish a connection to the server.</a:t>
            </a:r>
          </a:p>
          <a:p>
            <a:pPr>
              <a:lnSpc>
                <a:spcPts val="4759"/>
              </a:lnSpc>
            </a:pPr>
            <a:r>
              <a:rPr lang="en-US" sz="3399" spc="-156">
                <a:solidFill>
                  <a:srgbClr val="E8CFC1"/>
                </a:solidFill>
                <a:latin typeface="Forum"/>
              </a:rPr>
              <a:t>User Interface: Develop a simple CLI (Command-Line Interface) or GUI (if desired) for users to send and receive messages.</a:t>
            </a:r>
          </a:p>
          <a:p>
            <a:pPr marL="0" lvl="0" indent="0">
              <a:lnSpc>
                <a:spcPts val="4759"/>
              </a:lnSpc>
            </a:pPr>
            <a:r>
              <a:rPr lang="en-US" sz="3399" spc="-156">
                <a:solidFill>
                  <a:srgbClr val="E8CFC1"/>
                </a:solidFill>
                <a:latin typeface="Forum"/>
              </a:rPr>
              <a:t>Message Handling: Send messages to the server and display received messages from other clients.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010775" y="2199586"/>
            <a:ext cx="6705194" cy="5811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4"/>
              </a:lnSpc>
            </a:pPr>
            <a:r>
              <a:rPr lang="en-US" sz="3695" spc="-170">
                <a:solidFill>
                  <a:srgbClr val="E8CFC1"/>
                </a:solidFill>
                <a:latin typeface="Forum"/>
              </a:rPr>
              <a:t>6. Security Measures:</a:t>
            </a:r>
          </a:p>
          <a:p>
            <a:pPr>
              <a:lnSpc>
                <a:spcPts val="5174"/>
              </a:lnSpc>
            </a:pPr>
            <a:endParaRPr lang="en-US" sz="3695" spc="-170">
              <a:solidFill>
                <a:srgbClr val="E8CFC1"/>
              </a:solidFill>
              <a:latin typeface="Forum"/>
            </a:endParaRPr>
          </a:p>
          <a:p>
            <a:pPr>
              <a:lnSpc>
                <a:spcPts val="5174"/>
              </a:lnSpc>
            </a:pPr>
            <a:r>
              <a:rPr lang="en-US" sz="3695" spc="-170">
                <a:solidFill>
                  <a:srgbClr val="E8CFC1"/>
                </a:solidFill>
                <a:latin typeface="Forum"/>
              </a:rPr>
              <a:t>Encryption: Implement basic encryption (like TLS) if libraries or tools are available.</a:t>
            </a:r>
          </a:p>
          <a:p>
            <a:pPr marL="0" lvl="0" indent="0">
              <a:lnSpc>
                <a:spcPts val="5174"/>
              </a:lnSpc>
            </a:pPr>
            <a:r>
              <a:rPr lang="en-US" sz="3695" spc="-170">
                <a:solidFill>
                  <a:srgbClr val="E8CFC1"/>
                </a:solidFill>
                <a:latin typeface="Forum"/>
              </a:rPr>
              <a:t>Authentication: Introduce a simple username-password system or token-based authentication for user identification.</a:t>
            </a:r>
          </a:p>
        </p:txBody>
      </p:sp>
      <p:sp>
        <p:nvSpPr>
          <p:cNvPr id="4" name="AutoShape 4"/>
          <p:cNvSpPr/>
          <p:nvPr/>
        </p:nvSpPr>
        <p:spPr>
          <a:xfrm flipH="1" flipV="1">
            <a:off x="9144000" y="2317432"/>
            <a:ext cx="0" cy="648449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E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241232"/>
            <a:ext cx="6958077" cy="6250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9" spc="-163">
                <a:solidFill>
                  <a:srgbClr val="E8CFC1"/>
                </a:solidFill>
                <a:latin typeface="Forum"/>
              </a:rPr>
              <a:t>7. Testing:</a:t>
            </a:r>
          </a:p>
          <a:p>
            <a:pPr>
              <a:lnSpc>
                <a:spcPts val="4968"/>
              </a:lnSpc>
            </a:pPr>
            <a:endParaRPr lang="en-US" sz="3549" spc="-163">
              <a:solidFill>
                <a:srgbClr val="E8CFC1"/>
              </a:solidFill>
              <a:latin typeface="Forum"/>
            </a:endParaRPr>
          </a:p>
          <a:p>
            <a:pPr>
              <a:lnSpc>
                <a:spcPts val="4968"/>
              </a:lnSpc>
            </a:pPr>
            <a:r>
              <a:rPr lang="en-US" sz="3549" spc="-163">
                <a:solidFill>
                  <a:srgbClr val="E8CFC1"/>
                </a:solidFill>
                <a:latin typeface="Forum"/>
              </a:rPr>
              <a:t>Functional Testing: Ensure all features (e.g., messaging, group chats) work as expected.</a:t>
            </a:r>
          </a:p>
          <a:p>
            <a:pPr>
              <a:lnSpc>
                <a:spcPts val="4968"/>
              </a:lnSpc>
            </a:pPr>
            <a:r>
              <a:rPr lang="en-US" sz="3549" spc="-163">
                <a:solidFill>
                  <a:srgbClr val="E8CFC1"/>
                </a:solidFill>
                <a:latin typeface="Forum"/>
              </a:rPr>
              <a:t>Load Testing: Check the server's performance with many clients connected simultaneously.</a:t>
            </a:r>
          </a:p>
          <a:p>
            <a:pPr marL="0" lvl="0" indent="0">
              <a:lnSpc>
                <a:spcPts val="4968"/>
              </a:lnSpc>
            </a:pPr>
            <a:r>
              <a:rPr lang="en-US" sz="3549" spc="-163">
                <a:solidFill>
                  <a:srgbClr val="E8CFC1"/>
                </a:solidFill>
                <a:latin typeface="Forum"/>
              </a:rPr>
              <a:t>Security Testing: Ensure that communications are secure and there are no vulnerabilities.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010775" y="2231707"/>
            <a:ext cx="7248525" cy="5585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3"/>
              </a:lnSpc>
            </a:pPr>
            <a:r>
              <a:rPr lang="en-US" sz="3995" spc="-183">
                <a:solidFill>
                  <a:srgbClr val="E8CFC1"/>
                </a:solidFill>
                <a:latin typeface="Forum"/>
              </a:rPr>
              <a:t>8. Documentation &amp; Comments:</a:t>
            </a:r>
          </a:p>
          <a:p>
            <a:pPr>
              <a:lnSpc>
                <a:spcPts val="5593"/>
              </a:lnSpc>
            </a:pPr>
            <a:endParaRPr lang="en-US" sz="3995" spc="-183">
              <a:solidFill>
                <a:srgbClr val="E8CFC1"/>
              </a:solidFill>
              <a:latin typeface="Forum"/>
            </a:endParaRPr>
          </a:p>
          <a:p>
            <a:pPr>
              <a:lnSpc>
                <a:spcPts val="5593"/>
              </a:lnSpc>
            </a:pPr>
            <a:r>
              <a:rPr lang="en-US" sz="3995" spc="-183">
                <a:solidFill>
                  <a:srgbClr val="E8CFC1"/>
                </a:solidFill>
                <a:latin typeface="Forum"/>
              </a:rPr>
              <a:t>Code Documentation: Write clear comments for each major block of code.</a:t>
            </a:r>
          </a:p>
          <a:p>
            <a:pPr marL="0" lvl="0" indent="0">
              <a:lnSpc>
                <a:spcPts val="5593"/>
              </a:lnSpc>
            </a:pPr>
            <a:r>
              <a:rPr lang="en-US" sz="3995" spc="-183">
                <a:solidFill>
                  <a:srgbClr val="E8CFC1"/>
                </a:solidFill>
                <a:latin typeface="Forum"/>
              </a:rPr>
              <a:t>User Guide: Create a guide with instructions on how to run the server and client applications.</a:t>
            </a:r>
          </a:p>
        </p:txBody>
      </p:sp>
      <p:sp>
        <p:nvSpPr>
          <p:cNvPr id="4" name="AutoShape 4"/>
          <p:cNvSpPr/>
          <p:nvPr/>
        </p:nvSpPr>
        <p:spPr>
          <a:xfrm flipH="1" flipV="1">
            <a:off x="9144000" y="2317432"/>
            <a:ext cx="0" cy="648449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E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9144000" y="2317432"/>
            <a:ext cx="0" cy="648449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9440764" y="2788598"/>
            <a:ext cx="8461991" cy="5542166"/>
          </a:xfrm>
          <a:custGeom>
            <a:avLst/>
            <a:gdLst/>
            <a:ahLst/>
            <a:cxnLst/>
            <a:rect l="l" t="t" r="r" b="b"/>
            <a:pathLst>
              <a:path w="8461991" h="5542166">
                <a:moveTo>
                  <a:pt x="0" y="0"/>
                </a:moveTo>
                <a:lnTo>
                  <a:pt x="8461991" y="0"/>
                </a:lnTo>
                <a:lnTo>
                  <a:pt x="8461991" y="5542166"/>
                </a:lnTo>
                <a:lnTo>
                  <a:pt x="0" y="5542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19" r="-701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700" y="952500"/>
            <a:ext cx="6958077" cy="3744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9" spc="-163">
                <a:solidFill>
                  <a:srgbClr val="E8CFC1"/>
                </a:solidFill>
                <a:latin typeface="Forum"/>
              </a:rPr>
              <a:t>9. Deployment &amp; Monitoring:</a:t>
            </a:r>
          </a:p>
          <a:p>
            <a:pPr>
              <a:lnSpc>
                <a:spcPts val="4968"/>
              </a:lnSpc>
            </a:pPr>
            <a:endParaRPr lang="en-US" sz="3549" spc="-163">
              <a:solidFill>
                <a:srgbClr val="E8CFC1"/>
              </a:solidFill>
              <a:latin typeface="Forum"/>
            </a:endParaRPr>
          </a:p>
          <a:p>
            <a:pPr>
              <a:lnSpc>
                <a:spcPts val="4968"/>
              </a:lnSpc>
            </a:pPr>
            <a:r>
              <a:rPr lang="en-US" sz="3549" spc="-163">
                <a:solidFill>
                  <a:srgbClr val="E8CFC1"/>
                </a:solidFill>
                <a:latin typeface="Forum"/>
              </a:rPr>
              <a:t>Deployment: Set up the server on a dedicated machine or cloud instance.</a:t>
            </a:r>
          </a:p>
          <a:p>
            <a:pPr marL="0" lvl="0" indent="0">
              <a:lnSpc>
                <a:spcPts val="4968"/>
              </a:lnSpc>
            </a:pPr>
            <a:r>
              <a:rPr lang="en-US" sz="3549" spc="-163">
                <a:solidFill>
                  <a:srgbClr val="E8CFC1"/>
                </a:solidFill>
                <a:latin typeface="Forum"/>
              </a:rPr>
              <a:t>Monitoring: Monitor server performance and handle any exceptions or crashes.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090355"/>
            <a:ext cx="7248525" cy="371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-161">
                <a:solidFill>
                  <a:srgbClr val="E8CFC1"/>
                </a:solidFill>
                <a:latin typeface="Forum"/>
              </a:rPr>
              <a:t>10. Feedback &amp; Iteration:</a:t>
            </a:r>
          </a:p>
          <a:p>
            <a:pPr>
              <a:lnSpc>
                <a:spcPts val="4900"/>
              </a:lnSpc>
            </a:pPr>
            <a:endParaRPr lang="en-US" sz="3500" spc="-161">
              <a:solidFill>
                <a:srgbClr val="E8CFC1"/>
              </a:solidFill>
              <a:latin typeface="Forum"/>
            </a:endParaRPr>
          </a:p>
          <a:p>
            <a:pPr>
              <a:lnSpc>
                <a:spcPts val="4900"/>
              </a:lnSpc>
            </a:pPr>
            <a:r>
              <a:rPr lang="en-US" sz="3500" spc="-161">
                <a:solidFill>
                  <a:srgbClr val="E8CFC1"/>
                </a:solidFill>
                <a:latin typeface="Forum"/>
              </a:rPr>
              <a:t>Feedback Collection: Get feedback from initial users.</a:t>
            </a:r>
          </a:p>
          <a:p>
            <a:pPr marL="0" lvl="0" indent="0">
              <a:lnSpc>
                <a:spcPts val="4900"/>
              </a:lnSpc>
            </a:pPr>
            <a:r>
              <a:rPr lang="en-US" sz="3500" spc="-161">
                <a:solidFill>
                  <a:srgbClr val="E8CFC1"/>
                </a:solidFill>
                <a:latin typeface="Forum"/>
              </a:rPr>
              <a:t>Improvements: Implement additional features or fixes based on feedback.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E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0167" y="0"/>
            <a:ext cx="4929766" cy="10287000"/>
            <a:chOff x="0" y="0"/>
            <a:chExt cx="1298374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8375" cy="2709333"/>
            </a:xfrm>
            <a:custGeom>
              <a:avLst/>
              <a:gdLst/>
              <a:ahLst/>
              <a:cxnLst/>
              <a:rect l="l" t="t" r="r" b="b"/>
              <a:pathLst>
                <a:path w="1298375" h="2709333">
                  <a:moveTo>
                    <a:pt x="0" y="0"/>
                  </a:moveTo>
                  <a:lnTo>
                    <a:pt x="1298375" y="0"/>
                  </a:lnTo>
                  <a:lnTo>
                    <a:pt x="129837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298374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849599" y="0"/>
            <a:ext cx="13372145" cy="10287000"/>
          </a:xfrm>
          <a:custGeom>
            <a:avLst/>
            <a:gdLst/>
            <a:ahLst/>
            <a:cxnLst/>
            <a:rect l="l" t="t" r="r" b="b"/>
            <a:pathLst>
              <a:path w="13372145" h="10287000">
                <a:moveTo>
                  <a:pt x="0" y="0"/>
                </a:moveTo>
                <a:lnTo>
                  <a:pt x="13372145" y="0"/>
                </a:lnTo>
                <a:lnTo>
                  <a:pt x="1337214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 rot="-5400000">
            <a:off x="-1298122" y="4604474"/>
            <a:ext cx="7441876" cy="1078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en-US" sz="7635" spc="-343">
                <a:solidFill>
                  <a:srgbClr val="000000"/>
                </a:solidFill>
                <a:latin typeface="Tenor Sans"/>
              </a:rPr>
              <a:t>ARCHITECURE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3E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10207"/>
            <a:ext cx="8793811" cy="1341740"/>
            <a:chOff x="0" y="0"/>
            <a:chExt cx="12543703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703" cy="1913890"/>
            </a:xfrm>
            <a:custGeom>
              <a:avLst/>
              <a:gdLst/>
              <a:ahLst/>
              <a:cxnLst/>
              <a:rect l="l" t="t" r="r" b="b"/>
              <a:pathLst>
                <a:path w="12543703" h="1913890">
                  <a:moveTo>
                    <a:pt x="12543703" y="956945"/>
                  </a:moveTo>
                  <a:cubicBezTo>
                    <a:pt x="12543703" y="1485392"/>
                    <a:pt x="12115332" y="1913890"/>
                    <a:pt x="11586758" y="1913890"/>
                  </a:cubicBez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1586758" y="0"/>
                  </a:lnTo>
                  <a:cubicBezTo>
                    <a:pt x="12115205" y="0"/>
                    <a:pt x="12543703" y="428371"/>
                    <a:pt x="12543703" y="956945"/>
                  </a:cubicBezTo>
                  <a:close/>
                </a:path>
              </a:pathLst>
            </a:custGeom>
            <a:solidFill>
              <a:srgbClr val="E8CFC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60376" y="3989260"/>
            <a:ext cx="867770" cy="707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33"/>
              </a:lnSpc>
            </a:pPr>
            <a:r>
              <a:rPr lang="en-US" sz="4166">
                <a:solidFill>
                  <a:srgbClr val="000000"/>
                </a:solidFill>
                <a:latin typeface="TAN Nimbus"/>
              </a:rPr>
              <a:t>1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0" y="5748660"/>
            <a:ext cx="8793811" cy="1341740"/>
            <a:chOff x="0" y="0"/>
            <a:chExt cx="11725082" cy="1788987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1725082" cy="1788987"/>
              <a:chOff x="0" y="0"/>
              <a:chExt cx="12543703" cy="191389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2543703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2543703" h="1913890">
                    <a:moveTo>
                      <a:pt x="12543703" y="956945"/>
                    </a:moveTo>
                    <a:cubicBezTo>
                      <a:pt x="12543703" y="1485392"/>
                      <a:pt x="12115332" y="1913890"/>
                      <a:pt x="11586758" y="1913890"/>
                    </a:cubicBez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1586758" y="0"/>
                    </a:lnTo>
                    <a:cubicBezTo>
                      <a:pt x="12115205" y="0"/>
                      <a:pt x="12543703" y="428371"/>
                      <a:pt x="12543703" y="956945"/>
                    </a:cubicBezTo>
                    <a:close/>
                  </a:path>
                </a:pathLst>
              </a:custGeom>
              <a:solidFill>
                <a:srgbClr val="E8CFC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747169" y="397471"/>
              <a:ext cx="1157026" cy="9178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33"/>
                </a:lnSpc>
              </a:pPr>
              <a:r>
                <a:rPr lang="en-US" sz="4166">
                  <a:solidFill>
                    <a:srgbClr val="000000"/>
                  </a:solidFill>
                  <a:latin typeface="TAN Nimbus"/>
                </a:rPr>
                <a:t>2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7787113"/>
            <a:ext cx="8793811" cy="1341740"/>
            <a:chOff x="0" y="0"/>
            <a:chExt cx="12543703" cy="19138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543703" cy="1913890"/>
            </a:xfrm>
            <a:custGeom>
              <a:avLst/>
              <a:gdLst/>
              <a:ahLst/>
              <a:cxnLst/>
              <a:rect l="l" t="t" r="r" b="b"/>
              <a:pathLst>
                <a:path w="12543703" h="1913890">
                  <a:moveTo>
                    <a:pt x="12543703" y="956945"/>
                  </a:moveTo>
                  <a:cubicBezTo>
                    <a:pt x="12543703" y="1485392"/>
                    <a:pt x="12115332" y="1913890"/>
                    <a:pt x="11586758" y="1913890"/>
                  </a:cubicBez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1586758" y="0"/>
                  </a:lnTo>
                  <a:cubicBezTo>
                    <a:pt x="12115205" y="0"/>
                    <a:pt x="12543703" y="428371"/>
                    <a:pt x="12543703" y="956945"/>
                  </a:cubicBezTo>
                  <a:close/>
                </a:path>
              </a:pathLst>
            </a:custGeom>
            <a:solidFill>
              <a:srgbClr val="E8CFC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60376" y="8066166"/>
            <a:ext cx="867770" cy="707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33"/>
              </a:lnSpc>
            </a:pPr>
            <a:r>
              <a:rPr lang="en-US" sz="4166">
                <a:solidFill>
                  <a:srgbClr val="000000"/>
                </a:solidFill>
                <a:latin typeface="TAN Nimbus"/>
              </a:rPr>
              <a:t>3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494189" y="3710207"/>
            <a:ext cx="8793811" cy="1341740"/>
            <a:chOff x="0" y="0"/>
            <a:chExt cx="11725082" cy="1788987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1725082" cy="1788987"/>
              <a:chOff x="0" y="0"/>
              <a:chExt cx="12543703" cy="19138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2543703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2543703" h="1913890">
                    <a:moveTo>
                      <a:pt x="12543703" y="956945"/>
                    </a:moveTo>
                    <a:cubicBezTo>
                      <a:pt x="12543703" y="1485392"/>
                      <a:pt x="12115332" y="1913890"/>
                      <a:pt x="11586758" y="1913890"/>
                    </a:cubicBez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1586758" y="0"/>
                    </a:lnTo>
                    <a:cubicBezTo>
                      <a:pt x="12115205" y="0"/>
                      <a:pt x="12543703" y="428371"/>
                      <a:pt x="12543703" y="956945"/>
                    </a:cubicBezTo>
                    <a:close/>
                  </a:path>
                </a:pathLst>
              </a:custGeom>
              <a:solidFill>
                <a:srgbClr val="E8CFC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747169" y="397471"/>
              <a:ext cx="1157026" cy="9178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33"/>
                </a:lnSpc>
              </a:pPr>
              <a:r>
                <a:rPr lang="en-US" sz="4166">
                  <a:solidFill>
                    <a:srgbClr val="000000"/>
                  </a:solidFill>
                  <a:latin typeface="TAN Nimbus"/>
                </a:rPr>
                <a:t>4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494189" y="5748660"/>
            <a:ext cx="8793811" cy="1341740"/>
            <a:chOff x="0" y="0"/>
            <a:chExt cx="12543703" cy="191389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543703" cy="1913890"/>
            </a:xfrm>
            <a:custGeom>
              <a:avLst/>
              <a:gdLst/>
              <a:ahLst/>
              <a:cxnLst/>
              <a:rect l="l" t="t" r="r" b="b"/>
              <a:pathLst>
                <a:path w="12543703" h="1913890">
                  <a:moveTo>
                    <a:pt x="12543703" y="956945"/>
                  </a:moveTo>
                  <a:cubicBezTo>
                    <a:pt x="12543703" y="1485392"/>
                    <a:pt x="12115332" y="1913890"/>
                    <a:pt x="11586758" y="1913890"/>
                  </a:cubicBez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1586758" y="0"/>
                  </a:lnTo>
                  <a:cubicBezTo>
                    <a:pt x="12115205" y="0"/>
                    <a:pt x="12543703" y="428371"/>
                    <a:pt x="12543703" y="956945"/>
                  </a:cubicBezTo>
                  <a:close/>
                </a:path>
              </a:pathLst>
            </a:custGeom>
            <a:solidFill>
              <a:srgbClr val="E8CFC1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0054565" y="6027713"/>
            <a:ext cx="867770" cy="707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33"/>
              </a:lnSpc>
            </a:pPr>
            <a:r>
              <a:rPr lang="en-US" sz="4166">
                <a:solidFill>
                  <a:srgbClr val="000000"/>
                </a:solidFill>
                <a:latin typeface="TAN Nimbus"/>
              </a:rPr>
              <a:t>5</a:t>
            </a:r>
          </a:p>
        </p:txBody>
      </p:sp>
      <p:sp>
        <p:nvSpPr>
          <p:cNvPr id="19" name="Freeform 19"/>
          <p:cNvSpPr/>
          <p:nvPr/>
        </p:nvSpPr>
        <p:spPr>
          <a:xfrm>
            <a:off x="15467015" y="7932372"/>
            <a:ext cx="1792285" cy="1241565"/>
          </a:xfrm>
          <a:custGeom>
            <a:avLst/>
            <a:gdLst/>
            <a:ahLst/>
            <a:cxnLst/>
            <a:rect l="l" t="t" r="r" b="b"/>
            <a:pathLst>
              <a:path w="1792285" h="1241565">
                <a:moveTo>
                  <a:pt x="0" y="0"/>
                </a:moveTo>
                <a:lnTo>
                  <a:pt x="1792285" y="0"/>
                </a:lnTo>
                <a:lnTo>
                  <a:pt x="1792285" y="1241565"/>
                </a:lnTo>
                <a:lnTo>
                  <a:pt x="0" y="124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TextBox 20"/>
          <p:cNvSpPr txBox="1"/>
          <p:nvPr/>
        </p:nvSpPr>
        <p:spPr>
          <a:xfrm>
            <a:off x="5027790" y="857250"/>
            <a:ext cx="7857065" cy="1435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621"/>
              </a:lnSpc>
            </a:pPr>
            <a:r>
              <a:rPr lang="en-US" sz="8300">
                <a:solidFill>
                  <a:srgbClr val="E8CFC1"/>
                </a:solidFill>
                <a:latin typeface="Tenor Sans"/>
              </a:rPr>
              <a:t>USE CASES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718458" y="4066943"/>
            <a:ext cx="6618615" cy="609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758"/>
              </a:lnSpc>
            </a:pPr>
            <a:r>
              <a:rPr lang="en-US" sz="3900">
                <a:solidFill>
                  <a:srgbClr val="000000"/>
                </a:solidFill>
                <a:latin typeface="Forum"/>
              </a:rPr>
              <a:t>Private Mesaging between users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18458" y="6131502"/>
            <a:ext cx="6618615" cy="609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758"/>
              </a:lnSpc>
            </a:pPr>
            <a:r>
              <a:rPr lang="en-US" sz="3900">
                <a:solidFill>
                  <a:srgbClr val="000000"/>
                </a:solidFill>
                <a:latin typeface="Forum"/>
              </a:rPr>
              <a:t>Message Encryption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718458" y="7896023"/>
            <a:ext cx="6618615" cy="1209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758"/>
              </a:lnSpc>
            </a:pPr>
            <a:r>
              <a:rPr lang="en-US" sz="3900">
                <a:solidFill>
                  <a:srgbClr val="000000"/>
                </a:solidFill>
                <a:latin typeface="Forum"/>
              </a:rPr>
              <a:t>Group Chat Creation and Mesaging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119811" y="4066943"/>
            <a:ext cx="6618615" cy="609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758"/>
              </a:lnSpc>
            </a:pPr>
            <a:r>
              <a:rPr lang="en-US" sz="3900">
                <a:solidFill>
                  <a:srgbClr val="000000"/>
                </a:solidFill>
                <a:latin typeface="Forum"/>
              </a:rPr>
              <a:t>File sharing in chat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119811" y="6131502"/>
            <a:ext cx="6618615" cy="609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758"/>
              </a:lnSpc>
            </a:pPr>
            <a:r>
              <a:rPr lang="en-US" sz="3900">
                <a:solidFill>
                  <a:srgbClr val="000000"/>
                </a:solidFill>
                <a:latin typeface="Forum"/>
              </a:rPr>
              <a:t>Message History Retrieval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700</Words>
  <Application>Microsoft Office PowerPoint</Application>
  <PresentationFormat>Custom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Arial</vt:lpstr>
      <vt:lpstr>Tenor Sans</vt:lpstr>
      <vt:lpstr>TAN Nimbus</vt:lpstr>
      <vt:lpstr>Forum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Computer Networks presentation</dc:title>
  <cp:lastModifiedBy>Shaurya Srinet</cp:lastModifiedBy>
  <cp:revision>4</cp:revision>
  <dcterms:created xsi:type="dcterms:W3CDTF">2006-08-16T00:00:00Z</dcterms:created>
  <dcterms:modified xsi:type="dcterms:W3CDTF">2023-11-09T05:15:56Z</dcterms:modified>
  <dc:identifier>DAFy0Lt3grk</dc:identifier>
</cp:coreProperties>
</file>