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57" r:id="rId3"/>
    <p:sldId id="262" r:id="rId4"/>
    <p:sldId id="265" r:id="rId5"/>
    <p:sldId id="258" r:id="rId6"/>
    <p:sldId id="266" r:id="rId7"/>
    <p:sldId id="259" r:id="rId8"/>
    <p:sldId id="264"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53" y="5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77736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754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206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1725691" y="2051177"/>
            <a:ext cx="10492813" cy="53962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638801" y="2715738"/>
            <a:ext cx="6096000" cy="4191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2"/>
              </a:buClr>
              <a:buSzPts val="1800"/>
              <a:buNone/>
            </a:pPr>
            <a:r>
              <a:rPr lang="en-US" dirty="0">
                <a:latin typeface="Franklin Gothic"/>
                <a:ea typeface="Franklin Gothic"/>
                <a:cs typeface="Franklin Gothic"/>
                <a:sym typeface="Franklin Gothic"/>
              </a:rPr>
              <a:t>Name of the Students: </a:t>
            </a:r>
            <a:r>
              <a:rPr lang="en-US" dirty="0">
                <a:solidFill>
                  <a:srgbClr val="4495A2"/>
                </a:solidFill>
                <a:latin typeface="Times New Roman" panose="02020603050405020304" pitchFamily="18" charset="0"/>
                <a:ea typeface="Franklin Gothic"/>
                <a:cs typeface="Times New Roman" panose="02020603050405020304" pitchFamily="18" charset="0"/>
                <a:sym typeface="Franklin Gothic"/>
              </a:rPr>
              <a:t>Shaurya Srinet, Swetanshu Agrawal, 		        Charvi Jain, Shounak Chandra</a:t>
            </a:r>
          </a:p>
          <a:p>
            <a:pPr marL="0" lvl="0" indent="0" algn="l" rtl="0">
              <a:lnSpc>
                <a:spcPct val="80000"/>
              </a:lnSpc>
              <a:spcBef>
                <a:spcPts val="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dirty="0">
                <a:solidFill>
                  <a:schemeClr val="accent3"/>
                </a:solidFill>
                <a:latin typeface="Times New Roman" panose="02020603050405020304" pitchFamily="18" charset="0"/>
                <a:ea typeface="Franklin Gothic"/>
                <a:cs typeface="Times New Roman" panose="02020603050405020304" pitchFamily="18" charset="0"/>
                <a:sym typeface="Franklin Gothic"/>
              </a:rPr>
              <a:t>Comprehensive Crack Detection and Severity Classification in Concrete Structures</a:t>
            </a:r>
          </a:p>
          <a:p>
            <a:pPr marL="0" lvl="0" indent="0" algn="l" rtl="0">
              <a:lnSpc>
                <a:spcPct val="80000"/>
              </a:lnSpc>
              <a:spcBef>
                <a:spcPts val="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dirty="0">
                <a:solidFill>
                  <a:srgbClr val="4495A2"/>
                </a:solidFill>
                <a:latin typeface="Times New Roman" panose="02020603050405020304" pitchFamily="18" charset="0"/>
                <a:ea typeface="Franklin Gothic"/>
                <a:cs typeface="Times New Roman" panose="02020603050405020304" pitchFamily="18" charset="0"/>
                <a:sym typeface="Franklin Gothic"/>
              </a:rPr>
              <a:t>Binary Bandits</a:t>
            </a:r>
            <a:endParaRPr lang="en-US" dirty="0">
              <a:solidFill>
                <a:srgbClr val="4495A2"/>
              </a:solidFill>
              <a:latin typeface="Times New Roman" panose="02020603050405020304" pitchFamily="18" charset="0"/>
              <a:cs typeface="Times New Roman" panose="02020603050405020304" pitchFamily="18" charset="0"/>
            </a:endParaRPr>
          </a:p>
          <a:p>
            <a:pPr marL="0" lvl="0" indent="0" algn="l" rtl="0">
              <a:lnSpc>
                <a:spcPct val="8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rgbClr val="4495A2"/>
                </a:solidFill>
                <a:latin typeface="Times New Roman" panose="02020603050405020304" pitchFamily="18" charset="0"/>
                <a:ea typeface="Franklin Gothic"/>
                <a:cs typeface="Times New Roman" panose="02020603050405020304" pitchFamily="18" charset="0"/>
                <a:sym typeface="Franklin Gothic"/>
              </a:rPr>
              <a:t>Shaurya Srinet</a:t>
            </a:r>
            <a:endParaRPr dirty="0">
              <a:solidFill>
                <a:srgbClr val="4495A2"/>
              </a:solidFill>
              <a:latin typeface="Times New Roman" panose="02020603050405020304" pitchFamily="18" charset="0"/>
              <a:cs typeface="Times New Roman" panose="02020603050405020304" pitchFamily="18" charset="0"/>
            </a:endParaRPr>
          </a:p>
          <a:p>
            <a:pPr marL="0" lvl="0" indent="0" algn="l" rtl="0">
              <a:lnSpc>
                <a:spcPct val="8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Department: </a:t>
            </a:r>
            <a:r>
              <a:rPr lang="en-US" dirty="0">
                <a:solidFill>
                  <a:srgbClr val="4495A2"/>
                </a:solidFill>
                <a:latin typeface="Times New Roman" panose="02020603050405020304" pitchFamily="18" charset="0"/>
                <a:ea typeface="Franklin Gothic"/>
                <a:cs typeface="Times New Roman" panose="02020603050405020304" pitchFamily="18" charset="0"/>
                <a:sym typeface="Franklin Gothic"/>
              </a:rPr>
              <a:t>Networking and Communications (NWC)</a:t>
            </a:r>
            <a:endParaRPr dirty="0">
              <a:latin typeface="Times New Roman" panose="02020603050405020304" pitchFamily="18" charset="0"/>
              <a:ea typeface="Franklin Gothic"/>
              <a:cs typeface="Times New Roman" panose="02020603050405020304" pitchFamily="18" charset="0"/>
              <a:sym typeface="Franklin Gothi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11049000" cy="1926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Google Shape;211;p1"/>
          <p:cNvSpPr txBox="1">
            <a:spLocks/>
          </p:cNvSpPr>
          <p:nvPr/>
        </p:nvSpPr>
        <p:spPr>
          <a:xfrm>
            <a:off x="6553200" y="5867400"/>
            <a:ext cx="4572000" cy="1371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0" indent="0"/>
            <a:r>
              <a:rPr lang="en-US" b="1" dirty="0"/>
              <a:t>SRM TECHNO HACKATHON 2023</a:t>
            </a:r>
            <a:endParaRPr lang="en-US" dirty="0">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Problem Statement</a:t>
            </a:r>
            <a:endParaRPr dirty="0"/>
          </a:p>
        </p:txBody>
      </p:sp>
      <p:sp>
        <p:nvSpPr>
          <p:cNvPr id="218" name="Google Shape;218;p2"/>
          <p:cNvSpPr txBox="1">
            <a:spLocks noGrp="1"/>
          </p:cNvSpPr>
          <p:nvPr>
            <p:ph type="body" idx="1"/>
          </p:nvPr>
        </p:nvSpPr>
        <p:spPr>
          <a:xfrm>
            <a:off x="457200" y="2128866"/>
            <a:ext cx="5534430" cy="396294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lvl="0" indent="-288000" rtl="0">
              <a:lnSpc>
                <a:spcPct val="100000"/>
              </a:lnSpc>
              <a:spcBef>
                <a:spcPts val="0"/>
              </a:spcBef>
              <a:spcAft>
                <a:spcPts val="0"/>
              </a:spcAft>
              <a:buClr>
                <a:schemeClr val="lt2"/>
              </a:buClr>
              <a:buSzPts val="18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Crack Detection and Classification of Concrete Structures project aims to detect and categorize cracks in concrete structures accurately and efficiently. Concrete structures are prone to cracking due to several factors, such as aging, natural calamities, and heavy loads, compromising their safety. Traditional crack detection methods are time-consuming and require trained personnel, making them unsuitable for large-scale inspections. This project utilizes machine learning techniques to detect and classify crack types from images, enabling quick and efficient inspections to ensure concrete structures' safety and integrity.</a:t>
            </a:r>
            <a:endParaRPr sz="2000"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dirty="0"/>
          </a:p>
        </p:txBody>
      </p:sp>
      <p:sp>
        <p:nvSpPr>
          <p:cNvPr id="221" name="Google Shape;221;p2"/>
          <p:cNvSpPr txBox="1"/>
          <p:nvPr/>
        </p:nvSpPr>
        <p:spPr>
          <a:xfrm>
            <a:off x="7169892" y="648251"/>
            <a:ext cx="4689138"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lt2"/>
                </a:solidFill>
                <a:latin typeface="Franklin Gothic"/>
                <a:ea typeface="Franklin Gothic"/>
                <a:cs typeface="Franklin Gothic"/>
                <a:sym typeface="Franklin Gothic"/>
              </a:rPr>
              <a:t>Process Flowchart</a:t>
            </a:r>
            <a:endParaRPr sz="1800" dirty="0"/>
          </a:p>
        </p:txBody>
      </p:sp>
      <p:pic>
        <p:nvPicPr>
          <p:cNvPr id="3" name="Picture 2">
            <a:extLst>
              <a:ext uri="{FF2B5EF4-FFF2-40B4-BE49-F238E27FC236}">
                <a16:creationId xmlns:a16="http://schemas.microsoft.com/office/drawing/2014/main" id="{F183700B-FF40-5AE9-E456-911358F9B4FF}"/>
              </a:ext>
            </a:extLst>
          </p:cNvPr>
          <p:cNvPicPr>
            <a:picLocks noChangeAspect="1"/>
          </p:cNvPicPr>
          <p:nvPr/>
        </p:nvPicPr>
        <p:blipFill rotWithShape="1">
          <a:blip r:embed="rId3"/>
          <a:srcRect l="802" t="3448" r="2941" b="3524"/>
          <a:stretch/>
        </p:blipFill>
        <p:spPr>
          <a:xfrm>
            <a:off x="6324600" y="1752600"/>
            <a:ext cx="5534430" cy="43392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Technology &amp; Architecture</a:t>
            </a:r>
            <a:endParaRPr dirty="0"/>
          </a:p>
        </p:txBody>
      </p:sp>
      <p:sp>
        <p:nvSpPr>
          <p:cNvPr id="228" name="Google Shape;228;p3"/>
          <p:cNvSpPr txBox="1">
            <a:spLocks noGrp="1"/>
          </p:cNvSpPr>
          <p:nvPr>
            <p:ph type="body" idx="2"/>
          </p:nvPr>
        </p:nvSpPr>
        <p:spPr>
          <a:xfrm>
            <a:off x="971550" y="21336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Technology</a:t>
            </a:r>
            <a:endParaRPr dirty="0"/>
          </a:p>
        </p:txBody>
      </p:sp>
      <p:sp>
        <p:nvSpPr>
          <p:cNvPr id="229" name="Google Shape;229;p3"/>
          <p:cNvSpPr txBox="1">
            <a:spLocks noGrp="1"/>
          </p:cNvSpPr>
          <p:nvPr>
            <p:ph type="body" idx="1"/>
          </p:nvPr>
        </p:nvSpPr>
        <p:spPr>
          <a:xfrm>
            <a:off x="971550" y="2533076"/>
            <a:ext cx="4838700" cy="41725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800" dirty="0">
                <a:latin typeface="Times New Roman" panose="02020603050405020304" pitchFamily="18" charset="0"/>
                <a:cs typeface="Times New Roman" panose="02020603050405020304" pitchFamily="18" charset="0"/>
              </a:rPr>
              <a:t>Python programming language</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800" dirty="0">
                <a:latin typeface="Times New Roman" panose="02020603050405020304" pitchFamily="18" charset="0"/>
                <a:cs typeface="Times New Roman" panose="02020603050405020304" pitchFamily="18" charset="0"/>
              </a:rPr>
              <a:t>Keras deep learning library</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800" dirty="0">
                <a:latin typeface="Times New Roman" panose="02020603050405020304" pitchFamily="18" charset="0"/>
                <a:cs typeface="Times New Roman" panose="02020603050405020304" pitchFamily="18" charset="0"/>
              </a:rPr>
              <a:t>Convolutional Neural Network (CNN) architecture</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800" dirty="0">
                <a:latin typeface="Times New Roman" panose="02020603050405020304" pitchFamily="18" charset="0"/>
                <a:cs typeface="Times New Roman" panose="02020603050405020304" pitchFamily="18" charset="0"/>
              </a:rPr>
              <a:t>ImageDataGenerator for data preprocessing</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800" dirty="0">
                <a:latin typeface="Times New Roman" panose="02020603050405020304" pitchFamily="18" charset="0"/>
                <a:cs typeface="Times New Roman" panose="02020603050405020304" pitchFamily="18" charset="0"/>
              </a:rPr>
              <a:t>Adam optimizer for model training</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800" dirty="0">
                <a:latin typeface="Times New Roman" panose="02020603050405020304" pitchFamily="18" charset="0"/>
                <a:cs typeface="Times New Roman" panose="02020603050405020304" pitchFamily="18" charset="0"/>
              </a:rPr>
              <a:t>Matplotlib and Seaborn libraries for data visualization</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sp>
        <p:nvSpPr>
          <p:cNvPr id="231" name="Google Shape;231;p3"/>
          <p:cNvSpPr txBox="1"/>
          <p:nvPr/>
        </p:nvSpPr>
        <p:spPr>
          <a:xfrm>
            <a:off x="6096000" y="2147741"/>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Architecture</a:t>
            </a:r>
            <a:endParaRPr dirty="0"/>
          </a:p>
        </p:txBody>
      </p:sp>
      <p:sp>
        <p:nvSpPr>
          <p:cNvPr id="232" name="Google Shape;232;p3"/>
          <p:cNvSpPr txBox="1"/>
          <p:nvPr/>
        </p:nvSpPr>
        <p:spPr>
          <a:xfrm>
            <a:off x="6248400" y="2533077"/>
            <a:ext cx="5143500" cy="41725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The project addresses crack detection, classification, and characterization in concrete structures.</a:t>
            </a:r>
          </a:p>
          <a:p>
            <a:pPr marL="285750" indent="-285750" algn="l">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It uses a multi-modal approach.</a:t>
            </a:r>
          </a:p>
          <a:p>
            <a:pPr marL="285750" indent="-285750" algn="l">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The image and crack depth models use CNN</a:t>
            </a:r>
            <a:r>
              <a:rPr lang="en-US" sz="1800" dirty="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The image model takes input as images and outputs binary classification (presence of crack or not).</a:t>
            </a:r>
          </a:p>
          <a:p>
            <a:pPr marL="285750" indent="-285750" algn="l">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The crack depth model takes images and outputs continuous prediction of crack depth.</a:t>
            </a:r>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64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Technology &amp; Architecture</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Technology</a:t>
            </a:r>
            <a:endParaRPr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sz="2000" dirty="0">
                <a:solidFill>
                  <a:schemeClr val="tx1"/>
                </a:solidFill>
                <a:latin typeface="Times New Roman" panose="02020603050405020304" pitchFamily="18" charset="0"/>
                <a:cs typeface="Times New Roman" panose="02020603050405020304" pitchFamily="18" charset="0"/>
              </a:rPr>
              <a:t>The project concatenates the outputs of several models, including image, depth, and length models, to arrive at final conclusions on the presence and characteristics of fractures in concrete buildings.</a:t>
            </a:r>
          </a:p>
          <a:p>
            <a:pPr marL="0" lvl="0" indent="0" algn="l" rtl="0">
              <a:lnSpc>
                <a:spcPct val="90000"/>
              </a:lnSpc>
              <a:spcBef>
                <a:spcPts val="0"/>
              </a:spcBef>
              <a:spcAft>
                <a:spcPts val="0"/>
              </a:spcAft>
              <a:buClr>
                <a:schemeClr val="dk1"/>
              </a:buClr>
              <a:buSzPts val="1600"/>
            </a:pPr>
            <a:endParaRPr lang="en-US" sz="2000" dirty="0">
              <a:solidFill>
                <a:schemeClr val="tx1"/>
              </a:solidFill>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2000" dirty="0">
                <a:solidFill>
                  <a:schemeClr val="tx1"/>
                </a:solidFill>
                <a:latin typeface="Times New Roman" panose="02020603050405020304" pitchFamily="18" charset="0"/>
                <a:cs typeface="Times New Roman" panose="02020603050405020304" pitchFamily="18" charset="0"/>
              </a:rPr>
              <a:t>The project combines regularization and deep learning methods to efficiently identify and anticipate the occurrence of fractures in concrete buildings.</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Architecture</a:t>
            </a:r>
            <a:endParaRPr dirty="0"/>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gn="l">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The crack length model takes images and outputs continuous prediction of crack length.</a:t>
            </a:r>
          </a:p>
          <a:p>
            <a:pPr marL="285750" indent="-285750" algn="l">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All sub-models are merged using concatenation and a dense layer with a sigmoid activation function produces the final output.</a:t>
            </a:r>
          </a:p>
          <a:p>
            <a:pPr marL="285750" indent="-285750" algn="l">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The model is trained using binary cross-entropy loss and mean squared error loss.</a:t>
            </a:r>
          </a:p>
        </p:txBody>
      </p:sp>
    </p:spTree>
    <p:extLst>
      <p:ext uri="{BB962C8B-B14F-4D97-AF65-F5344CB8AC3E}">
        <p14:creationId xmlns:p14="http://schemas.microsoft.com/office/powerpoint/2010/main" val="166201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Dataset &amp; Pseudocode</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Dataset details</a:t>
            </a:r>
            <a:endParaRPr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The crack depth model was trained on a dataset of labeled images that provide information about the depth of cracks.</a:t>
            </a:r>
          </a:p>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dataset includes a variety of crack types and severities, from surface-level to deep cracks.</a:t>
            </a:r>
          </a:p>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images in the dataset were captured under different lighting conditions and using different cameras to improve generalizability.</a:t>
            </a:r>
          </a:p>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Domain experts carefully annotated the dataset to ensure accuracy and consistency of the labels.</a:t>
            </a:r>
          </a:p>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size of the dataset is important in machine learning, and the dataset used for the crack depth model was sufficiently large to enable accurate predictions across various conditions.</a:t>
            </a:r>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Pseudocode</a:t>
            </a:r>
            <a:endParaRPr dirty="0"/>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Load and preprocess image and audio data</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Split the data into training and testing sets</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Define image classification model architecture</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Define crack depth prediction model architecture</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Define crack length prediction model architecture</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Merge all models</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Compile and train model</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Evaluate model on testing set</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Save trained model</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Load saved model</a:t>
            </a:r>
          </a:p>
          <a:p>
            <a:pPr marL="285750" marR="0" lvl="0" indent="-285750" algn="l" rtl="0">
              <a:lnSpc>
                <a:spcPct val="90000"/>
              </a:lnSpc>
              <a:spcBef>
                <a:spcPts val="0"/>
              </a:spcBef>
              <a:spcAft>
                <a:spcPts val="0"/>
              </a:spcAft>
              <a:buClr>
                <a:schemeClr val="dk1"/>
              </a:buClr>
              <a:buSzPts val="1600"/>
              <a:buFont typeface="Noto Sans Symbols"/>
              <a:buChar char="⮚"/>
            </a:pPr>
            <a:r>
              <a:rPr lang="en-US" sz="1800" b="0" i="0" dirty="0">
                <a:solidFill>
                  <a:schemeClr val="tx1"/>
                </a:solidFill>
                <a:effectLst/>
                <a:latin typeface="Times New Roman" panose="02020603050405020304" pitchFamily="18" charset="0"/>
                <a:cs typeface="Times New Roman" panose="02020603050405020304" pitchFamily="18" charset="0"/>
              </a:rPr>
              <a:t>Use model to predict crack presence, depth, and length on new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727710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Completion Status &amp; Learning</a:t>
            </a:r>
            <a:endParaRPr dirty="0"/>
          </a:p>
        </p:txBody>
      </p:sp>
      <p:sp>
        <p:nvSpPr>
          <p:cNvPr id="228" name="Google Shape;228;p3"/>
          <p:cNvSpPr txBox="1">
            <a:spLocks noGrp="1"/>
          </p:cNvSpPr>
          <p:nvPr>
            <p:ph type="body" idx="2"/>
          </p:nvPr>
        </p:nvSpPr>
        <p:spPr>
          <a:xfrm>
            <a:off x="961141" y="216103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Completion Status</a:t>
            </a:r>
            <a:endParaRPr dirty="0"/>
          </a:p>
        </p:txBody>
      </p:sp>
      <p:sp>
        <p:nvSpPr>
          <p:cNvPr id="229" name="Google Shape;229;p3"/>
          <p:cNvSpPr txBox="1">
            <a:spLocks noGrp="1"/>
          </p:cNvSpPr>
          <p:nvPr>
            <p:ph type="body" idx="1"/>
          </p:nvPr>
        </p:nvSpPr>
        <p:spPr>
          <a:xfrm>
            <a:off x="952500" y="2533077"/>
            <a:ext cx="4847342" cy="404679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crack depth model uses machine learning to predict the depth of cracks in images.</a:t>
            </a:r>
          </a:p>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It extracts relevant features from images using various image processing techniques.</a:t>
            </a:r>
          </a:p>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model generates a continuous prediction of crack depth, which helps estimate the severity of the crack and plan repairs.</a:t>
            </a:r>
          </a:p>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model is trained on a large dataset of images that includes different types and severities of cracks, and is optimized to minimize prediction errors.</a:t>
            </a:r>
          </a:p>
          <a:p>
            <a:pPr marL="5143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By providing accurate predictions of crack depth, the model can improve the safety and durability of infrastructure systems like buildings, bridges, and roads.</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6</a:t>
            </a:fld>
            <a:endParaRPr dirty="0"/>
          </a:p>
        </p:txBody>
      </p:sp>
      <p:sp>
        <p:nvSpPr>
          <p:cNvPr id="231" name="Google Shape;231;p3"/>
          <p:cNvSpPr txBox="1"/>
          <p:nvPr/>
        </p:nvSpPr>
        <p:spPr>
          <a:xfrm>
            <a:off x="6087359" y="2161036"/>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Learning</a:t>
            </a:r>
            <a:endParaRPr dirty="0"/>
          </a:p>
        </p:txBody>
      </p:sp>
      <p:sp>
        <p:nvSpPr>
          <p:cNvPr id="232" name="Google Shape;232;p3"/>
          <p:cNvSpPr txBox="1"/>
          <p:nvPr/>
        </p:nvSpPr>
        <p:spPr>
          <a:xfrm>
            <a:off x="6096000" y="2533076"/>
            <a:ext cx="4953000" cy="404679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indent="-342900" algn="l">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The crack depth model uses machine learning to predict crack depth from images.</a:t>
            </a:r>
          </a:p>
          <a:p>
            <a:pPr marL="342900" indent="-34290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It is trained using labeled images that include information about crack depth.</a:t>
            </a:r>
          </a:p>
          <a:p>
            <a:pPr marL="342900" indent="-34290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The model iteratively adjusts its parameters during training to minimize prediction errors.</a:t>
            </a:r>
          </a:p>
          <a:p>
            <a:pPr marL="342900" indent="-34290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Once trained, the model can accurately estimate crack depth in new images.</a:t>
            </a:r>
          </a:p>
          <a:p>
            <a:pPr marL="342900" indent="-342900" algn="l">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Machine learning involves using algorithms to identify patterns and make predictions, which is crucial for the crack depth model to improve infrastructure safety.</a:t>
            </a:r>
          </a:p>
        </p:txBody>
      </p:sp>
    </p:spTree>
    <p:extLst>
      <p:ext uri="{BB962C8B-B14F-4D97-AF65-F5344CB8AC3E}">
        <p14:creationId xmlns:p14="http://schemas.microsoft.com/office/powerpoint/2010/main" val="399539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838201" y="2286001"/>
            <a:ext cx="10972800" cy="342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Shaurya Srinet</a:t>
            </a:r>
            <a:endParaRPr dirty="0"/>
          </a:p>
          <a:p>
            <a:pPr marL="0" lvl="0" indent="0" algn="l" rtl="0">
              <a:lnSpc>
                <a:spcPct val="90000"/>
              </a:lnSpc>
              <a:spcBef>
                <a:spcPts val="1000"/>
              </a:spcBef>
              <a:spcAft>
                <a:spcPts val="0"/>
              </a:spcAft>
              <a:buClr>
                <a:schemeClr val="dk1"/>
              </a:buClr>
              <a:buSzPts val="1200"/>
              <a:buNone/>
            </a:pPr>
            <a:r>
              <a:rPr lang="en-US" sz="1200" dirty="0"/>
              <a:t>Branch : B.Tech			Stream : CSE W/S IOT		Year :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Swetanshu Agrawal</a:t>
            </a:r>
          </a:p>
          <a:p>
            <a:pPr marL="0" indent="0">
              <a:buClr>
                <a:srgbClr val="5D7C3F"/>
              </a:buClr>
              <a:buSzPts val="1200"/>
            </a:pPr>
            <a:r>
              <a:rPr lang="en-US" sz="1200" dirty="0"/>
              <a:t>Branch : B.Tech 			Stream : CSE W/S AI ML		 Year : II </a:t>
            </a:r>
            <a:endParaRPr sz="1200"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Charvi Jain</a:t>
            </a:r>
            <a:endParaRPr dirty="0"/>
          </a:p>
          <a:p>
            <a:pPr marL="0" lvl="0" indent="0">
              <a:buSzPts val="1200"/>
            </a:pPr>
            <a:r>
              <a:rPr lang="en-US" sz="1200" dirty="0"/>
              <a:t>Branch : B.Tech 			Stream : AI			 Year : II </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Shounak Chandra</a:t>
            </a:r>
            <a:endParaRPr dirty="0"/>
          </a:p>
          <a:p>
            <a:pPr marL="0" lvl="0" indent="0">
              <a:buSzPts val="1200"/>
            </a:pPr>
            <a:r>
              <a:rPr lang="en-US" sz="1200" dirty="0"/>
              <a:t>Branch : B.Tech 			Stream : CSE W/S IOT		 Year : II </a:t>
            </a:r>
          </a:p>
          <a:p>
            <a:pPr marL="0" lvl="0" indent="0">
              <a:buSzPts val="1200"/>
            </a:pPr>
            <a:endParaRPr lang="en-US" sz="1200" b="1" dirty="0">
              <a:solidFill>
                <a:srgbClr val="804160"/>
              </a:solidFill>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Name: Dr. Anupama C G</a:t>
            </a:r>
            <a:endParaRPr dirty="0"/>
          </a:p>
          <a:p>
            <a:pPr marL="0" lvl="0" indent="0" algn="l" rtl="0">
              <a:lnSpc>
                <a:spcPct val="90000"/>
              </a:lnSpc>
              <a:spcBef>
                <a:spcPts val="1000"/>
              </a:spcBef>
              <a:spcAft>
                <a:spcPts val="0"/>
              </a:spcAft>
              <a:buClr>
                <a:schemeClr val="dk1"/>
              </a:buClr>
              <a:buSzPts val="1200"/>
              <a:buNone/>
            </a:pPr>
            <a:r>
              <a:rPr lang="en-US" sz="1200" dirty="0"/>
              <a:t>Category : Academic			Expertise : AI/ML 		Domain Experience (in years): 10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90600"/>
            <a:ext cx="4941477" cy="610863"/>
          </a:xfrm>
        </p:spPr>
        <p:txBody>
          <a:bodyPr/>
          <a:lstStyle/>
          <a:p>
            <a:r>
              <a:rPr lang="en-US" dirty="0"/>
              <a:t>THANK YOU!!</a:t>
            </a:r>
          </a:p>
        </p:txBody>
      </p:sp>
      <p:sp>
        <p:nvSpPr>
          <p:cNvPr id="13" name="Slide Number Placeholder 1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64039306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885</Words>
  <Application>Microsoft Office PowerPoint</Application>
  <PresentationFormat>Widescreen</PresentationFormat>
  <Paragraphs>95</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Times New Roman</vt:lpstr>
      <vt:lpstr>Franklin Gothic</vt:lpstr>
      <vt:lpstr>Noto Sans Symbols</vt:lpstr>
      <vt:lpstr>Libre Franklin</vt:lpstr>
      <vt:lpstr>Calibri</vt:lpstr>
      <vt:lpstr>Wingdings</vt:lpstr>
      <vt:lpstr>Theme1</vt:lpstr>
      <vt:lpstr>Basic Details of the Team and Problem Statement</vt:lpstr>
      <vt:lpstr>Problem Statement</vt:lpstr>
      <vt:lpstr>Technology &amp; Architecture</vt:lpstr>
      <vt:lpstr>Technology &amp; Architecture</vt:lpstr>
      <vt:lpstr>Dataset &amp; Pseudocode</vt:lpstr>
      <vt:lpstr>Completion Status &amp; Learning</vt:lpstr>
      <vt:lpstr>Team Member Details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Charvi Jain</cp:lastModifiedBy>
  <cp:revision>25</cp:revision>
  <dcterms:created xsi:type="dcterms:W3CDTF">2022-02-11T07:14:46Z</dcterms:created>
  <dcterms:modified xsi:type="dcterms:W3CDTF">2023-04-09T19:15:31Z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