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3b8be70f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3b8be70f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b8be70f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b8be70f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b8be70f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3b8be70f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3b8be70f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3b8be70f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b8be70f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b8be70f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3b8be70f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3b8be70f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77a2b3c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77a2b3c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77a2b3c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d77a2b3c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d77a2b3c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d77a2b3c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d77a2b3c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d77a2b3c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3b8be70f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3b8be70f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d77a2b3c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d77a2b3c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d77a2b3c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d77a2b3c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77a2b3c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d77a2b3c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d77a2b3c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d77a2b3c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d77a2b3c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d77a2b3c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d77a2b3ce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d77a2b3ce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b8be70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b8be70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b8be70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b8be70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3b8be70f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3b8be70f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b8be70f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b8be70f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3b8be70f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3b8be70f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b8be70f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3b8be70f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3b8be70f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3b8be70f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tldp.org/LDP/Linux-Filesystem-Hierarchy/html/glossary.html" TargetMode="External"/><Relationship Id="rId4" Type="http://schemas.openxmlformats.org/officeDocument/2006/relationships/hyperlink" Target="https://www.linuxtopia.org/online_books/introduction_to_linux/glos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Linux Basics</a:t>
            </a:r>
            <a:endParaRPr sz="4400"/>
          </a:p>
        </p:txBody>
      </p:sp>
      <p:sp>
        <p:nvSpPr>
          <p:cNvPr id="86" name="Google Shape;86;p13"/>
          <p:cNvSpPr txBox="1"/>
          <p:nvPr>
            <p:ph idx="1" type="subTitle"/>
          </p:nvPr>
        </p:nvSpPr>
        <p:spPr>
          <a:xfrm>
            <a:off x="598088" y="2516413"/>
            <a:ext cx="8222100" cy="432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i="1" lang="en" sz="1742">
                <a:highlight>
                  <a:srgbClr val="6FA8DC"/>
                </a:highlight>
              </a:rPr>
              <a:t> Background</a:t>
            </a:r>
            <a:r>
              <a:rPr i="1" lang="en" sz="1742">
                <a:highlight>
                  <a:srgbClr val="6FA8DC"/>
                </a:highlight>
              </a:rPr>
              <a:t>, Glossary, </a:t>
            </a:r>
            <a:r>
              <a:rPr i="1" lang="en" sz="1742">
                <a:highlight>
                  <a:srgbClr val="6FA8DC"/>
                </a:highlight>
              </a:rPr>
              <a:t>Commands</a:t>
            </a:r>
            <a:r>
              <a:rPr i="1" lang="en" sz="1742">
                <a:highlight>
                  <a:srgbClr val="6FA8DC"/>
                </a:highlight>
              </a:rPr>
              <a:t> &amp; Usage, etc .</a:t>
            </a:r>
            <a:endParaRPr i="1" sz="1742">
              <a:highlight>
                <a:srgbClr val="6FA8DC"/>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Commands &amp; Their Usage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Commonly Used Linux Commands</a:t>
            </a:r>
            <a:endParaRPr/>
          </a:p>
        </p:txBody>
      </p:sp>
      <p:sp>
        <p:nvSpPr>
          <p:cNvPr id="148" name="Google Shape;148;p23"/>
          <p:cNvSpPr txBox="1"/>
          <p:nvPr>
            <p:ph idx="1" type="body"/>
          </p:nvPr>
        </p:nvSpPr>
        <p:spPr>
          <a:xfrm>
            <a:off x="311700" y="1017800"/>
            <a:ext cx="8520600" cy="355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rgbClr val="434343"/>
              </a:buClr>
              <a:buSzPts val="1700"/>
              <a:buChar char="●"/>
            </a:pPr>
            <a:r>
              <a:rPr b="1" lang="en" sz="1700">
                <a:solidFill>
                  <a:srgbClr val="434343"/>
                </a:solidFill>
                <a:highlight>
                  <a:srgbClr val="EFEFEF"/>
                </a:highlight>
              </a:rPr>
              <a:t>pwd:</a:t>
            </a:r>
            <a:r>
              <a:rPr b="1" lang="en" sz="1700">
                <a:solidFill>
                  <a:srgbClr val="434343"/>
                </a:solidFill>
                <a:highlight>
                  <a:srgbClr val="EFEFEF"/>
                </a:highlight>
              </a:rPr>
              <a:t> </a:t>
            </a:r>
            <a:r>
              <a:rPr lang="en" sz="1500">
                <a:solidFill>
                  <a:srgbClr val="434343"/>
                </a:solidFill>
                <a:highlight>
                  <a:srgbClr val="EFEFEF"/>
                </a:highlight>
              </a:rPr>
              <a:t>Use the pwd command to find out the path of the current working directory (folder) you’re in. The command will return an absolute (full) path, which is basically a path of all the directories that starts with a forward slash (/). </a:t>
            </a:r>
            <a:endParaRPr sz="1500">
              <a:solidFill>
                <a:srgbClr val="434343"/>
              </a:solidFill>
              <a:highlight>
                <a:srgbClr val="EFEFEF"/>
              </a:highlight>
            </a:endParaRPr>
          </a:p>
          <a:p>
            <a:pPr indent="0" lvl="0" marL="457200" rtl="0" algn="l">
              <a:spcBef>
                <a:spcPts val="1200"/>
              </a:spcBef>
              <a:spcAft>
                <a:spcPts val="0"/>
              </a:spcAft>
              <a:buNone/>
            </a:pPr>
            <a:r>
              <a:rPr i="1" lang="en" sz="1400">
                <a:solidFill>
                  <a:srgbClr val="434343"/>
                </a:solidFill>
                <a:highlight>
                  <a:srgbClr val="FFFFFF"/>
                </a:highlight>
              </a:rPr>
              <a:t>An example of an absolute path is /home/fiction/Downloads/Images/.</a:t>
            </a:r>
            <a:endParaRPr i="1" sz="1400">
              <a:solidFill>
                <a:srgbClr val="434343"/>
              </a:solidFill>
              <a:highlight>
                <a:srgbClr val="FFFFFF"/>
              </a:highlight>
            </a:endParaRPr>
          </a:p>
          <a:p>
            <a:pPr indent="0" lvl="0" marL="457200" rtl="0" algn="l">
              <a:spcBef>
                <a:spcPts val="1200"/>
              </a:spcBef>
              <a:spcAft>
                <a:spcPts val="0"/>
              </a:spcAft>
              <a:buNone/>
            </a:pPr>
            <a:r>
              <a:rPr i="1" lang="en" sz="1400">
                <a:solidFill>
                  <a:srgbClr val="434343"/>
                </a:solidFill>
                <a:highlight>
                  <a:schemeClr val="lt1"/>
                </a:highlight>
              </a:rPr>
              <a:t>An example of relative path is ./Images/</a:t>
            </a:r>
            <a:br>
              <a:rPr lang="en" sz="1500">
                <a:solidFill>
                  <a:srgbClr val="434343"/>
                </a:solidFill>
                <a:highlight>
                  <a:srgbClr val="EFEFEF"/>
                </a:highlight>
              </a:rPr>
            </a:br>
            <a:endParaRPr sz="1500">
              <a:solidFill>
                <a:srgbClr val="434343"/>
              </a:solidFill>
              <a:highlight>
                <a:srgbClr val="EFEFEF"/>
              </a:highlight>
            </a:endParaRPr>
          </a:p>
          <a:p>
            <a:pPr indent="-361950" lvl="0" marL="457200" rtl="0" algn="l">
              <a:spcBef>
                <a:spcPts val="1400"/>
              </a:spcBef>
              <a:spcAft>
                <a:spcPts val="0"/>
              </a:spcAft>
              <a:buClr>
                <a:srgbClr val="434343"/>
              </a:buClr>
              <a:buSzPts val="2100"/>
              <a:buChar char="●"/>
            </a:pPr>
            <a:r>
              <a:rPr b="1" lang="en" sz="1700">
                <a:solidFill>
                  <a:srgbClr val="434343"/>
                </a:solidFill>
                <a:highlight>
                  <a:srgbClr val="EFEFEF"/>
                </a:highlight>
              </a:rPr>
              <a:t>c</a:t>
            </a:r>
            <a:r>
              <a:rPr b="1" lang="en" sz="1700">
                <a:solidFill>
                  <a:srgbClr val="434343"/>
                </a:solidFill>
                <a:highlight>
                  <a:srgbClr val="EFEFEF"/>
                </a:highlight>
              </a:rPr>
              <a:t>d: </a:t>
            </a:r>
            <a:r>
              <a:rPr lang="en" sz="1500">
                <a:solidFill>
                  <a:srgbClr val="434343"/>
                </a:solidFill>
                <a:highlight>
                  <a:srgbClr val="EFEFEF"/>
                </a:highlight>
              </a:rPr>
              <a:t>To navigate through the Linux files and directories, use the cd command. It requires either the full path or relative path of the directory, depending on the current working directory that you’re in.</a:t>
            </a:r>
            <a:endParaRPr sz="1500">
              <a:solidFill>
                <a:srgbClr val="434343"/>
              </a:solidFill>
              <a:highlight>
                <a:srgbClr val="EFEFEF"/>
              </a:highlight>
            </a:endParaRPr>
          </a:p>
          <a:p>
            <a:pPr indent="-311150" lvl="0" marL="1371600" rtl="0" algn="l">
              <a:spcBef>
                <a:spcPts val="0"/>
              </a:spcBef>
              <a:spcAft>
                <a:spcPts val="0"/>
              </a:spcAft>
              <a:buClr>
                <a:srgbClr val="434343"/>
              </a:buClr>
              <a:buSzPts val="1300"/>
              <a:buAutoNum type="arabicPeriod"/>
            </a:pPr>
            <a:r>
              <a:rPr lang="en" sz="1300">
                <a:solidFill>
                  <a:srgbClr val="434343"/>
                </a:solidFill>
              </a:rPr>
              <a:t>cd .. (with two dots) to move one directory up</a:t>
            </a:r>
            <a:endParaRPr sz="1300">
              <a:solidFill>
                <a:srgbClr val="434343"/>
              </a:solidFill>
            </a:endParaRPr>
          </a:p>
          <a:p>
            <a:pPr indent="-311150" lvl="0" marL="1371600" rtl="0" algn="l">
              <a:spcBef>
                <a:spcPts val="0"/>
              </a:spcBef>
              <a:spcAft>
                <a:spcPts val="0"/>
              </a:spcAft>
              <a:buClr>
                <a:srgbClr val="434343"/>
              </a:buClr>
              <a:buSzPts val="1300"/>
              <a:buAutoNum type="arabicPeriod"/>
            </a:pPr>
            <a:r>
              <a:rPr lang="en" sz="1300">
                <a:solidFill>
                  <a:srgbClr val="434343"/>
                </a:solidFill>
              </a:rPr>
              <a:t>cd to go straight to the home folder</a:t>
            </a:r>
            <a:endParaRPr sz="1300">
              <a:solidFill>
                <a:srgbClr val="434343"/>
              </a:solidFill>
            </a:endParaRPr>
          </a:p>
          <a:p>
            <a:pPr indent="-311150" lvl="0" marL="1371600" rtl="0" algn="l">
              <a:spcBef>
                <a:spcPts val="0"/>
              </a:spcBef>
              <a:spcAft>
                <a:spcPts val="0"/>
              </a:spcAft>
              <a:buClr>
                <a:srgbClr val="434343"/>
              </a:buClr>
              <a:buSzPts val="1300"/>
              <a:buAutoNum type="arabicPeriod"/>
            </a:pPr>
            <a:r>
              <a:rPr lang="en" sz="1300">
                <a:solidFill>
                  <a:srgbClr val="434343"/>
                </a:solidFill>
              </a:rPr>
              <a:t>cd- (with a hyphen) to move to your previous directory</a:t>
            </a:r>
            <a:endParaRPr sz="13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Commonly Used Linux Commands</a:t>
            </a:r>
            <a:endParaRPr/>
          </a:p>
        </p:txBody>
      </p:sp>
      <p:sp>
        <p:nvSpPr>
          <p:cNvPr id="154" name="Google Shape;154;p24"/>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highlight>
                  <a:srgbClr val="EFEFEF"/>
                </a:highlight>
              </a:rPr>
              <a:t>ls</a:t>
            </a:r>
            <a:r>
              <a:rPr b="1" lang="en" sz="1700">
                <a:solidFill>
                  <a:srgbClr val="434343"/>
                </a:solidFill>
                <a:highlight>
                  <a:srgbClr val="EFEFEF"/>
                </a:highlight>
              </a:rPr>
              <a:t>: </a:t>
            </a:r>
            <a:r>
              <a:rPr lang="en" sz="1600">
                <a:solidFill>
                  <a:srgbClr val="434343"/>
                </a:solidFill>
                <a:highlight>
                  <a:srgbClr val="EFEFEF"/>
                </a:highlight>
              </a:rPr>
              <a:t>The ls command is used to view the contents of a directory. By default, this command will display the contents of your current working directory.</a:t>
            </a:r>
            <a:endParaRPr sz="1600">
              <a:solidFill>
                <a:srgbClr val="434343"/>
              </a:solidFill>
              <a:highlight>
                <a:srgbClr val="EFEFEF"/>
              </a:highlight>
            </a:endParaRPr>
          </a:p>
          <a:p>
            <a:pPr indent="-311150" lvl="0" marL="1371600" rtl="0" algn="l">
              <a:spcBef>
                <a:spcPts val="0"/>
              </a:spcBef>
              <a:spcAft>
                <a:spcPts val="0"/>
              </a:spcAft>
              <a:buClr>
                <a:srgbClr val="434343"/>
              </a:buClr>
              <a:buSzPts val="1300"/>
              <a:buAutoNum type="arabicPeriod"/>
            </a:pPr>
            <a:r>
              <a:rPr lang="en" sz="1300">
                <a:solidFill>
                  <a:srgbClr val="434343"/>
                </a:solidFill>
              </a:rPr>
              <a:t>ls -R will list all the files in the sub-directories as well</a:t>
            </a:r>
            <a:endParaRPr sz="1300">
              <a:solidFill>
                <a:srgbClr val="434343"/>
              </a:solidFill>
            </a:endParaRPr>
          </a:p>
          <a:p>
            <a:pPr indent="-311150" lvl="0" marL="1371600" rtl="0" algn="l">
              <a:spcBef>
                <a:spcPts val="0"/>
              </a:spcBef>
              <a:spcAft>
                <a:spcPts val="0"/>
              </a:spcAft>
              <a:buClr>
                <a:srgbClr val="434343"/>
              </a:buClr>
              <a:buSzPts val="1300"/>
              <a:buAutoNum type="arabicPeriod"/>
            </a:pPr>
            <a:r>
              <a:rPr lang="en" sz="1300">
                <a:solidFill>
                  <a:srgbClr val="434343"/>
                </a:solidFill>
              </a:rPr>
              <a:t>ls -a will show the hidden files</a:t>
            </a:r>
            <a:endParaRPr sz="1300">
              <a:solidFill>
                <a:srgbClr val="434343"/>
              </a:solidFill>
            </a:endParaRPr>
          </a:p>
          <a:p>
            <a:pPr indent="-311150" lvl="0" marL="1371600" rtl="0" algn="l">
              <a:spcBef>
                <a:spcPts val="0"/>
              </a:spcBef>
              <a:spcAft>
                <a:spcPts val="0"/>
              </a:spcAft>
              <a:buClr>
                <a:srgbClr val="434343"/>
              </a:buClr>
              <a:buSzPts val="1300"/>
              <a:buAutoNum type="arabicPeriod"/>
            </a:pPr>
            <a:r>
              <a:rPr lang="en" sz="1300">
                <a:solidFill>
                  <a:srgbClr val="434343"/>
                </a:solidFill>
              </a:rPr>
              <a:t>ls -al will list the files and directories with detailed information like the permissions, size, owner, etc.</a:t>
            </a:r>
            <a:endParaRPr sz="1300">
              <a:solidFill>
                <a:srgbClr val="434343"/>
              </a:solidFill>
            </a:endParaRPr>
          </a:p>
          <a:p>
            <a:pPr indent="-361950" lvl="0" marL="457200" rtl="0" algn="l">
              <a:spcBef>
                <a:spcPts val="0"/>
              </a:spcBef>
              <a:spcAft>
                <a:spcPts val="0"/>
              </a:spcAft>
              <a:buClr>
                <a:srgbClr val="434343"/>
              </a:buClr>
              <a:buSzPts val="2100"/>
              <a:buChar char="●"/>
            </a:pPr>
            <a:r>
              <a:rPr b="1" lang="en" sz="1700">
                <a:solidFill>
                  <a:srgbClr val="434343"/>
                </a:solidFill>
                <a:highlight>
                  <a:srgbClr val="EFEFEF"/>
                </a:highlight>
              </a:rPr>
              <a:t>cat</a:t>
            </a:r>
            <a:r>
              <a:rPr b="1" lang="en" sz="1700">
                <a:solidFill>
                  <a:srgbClr val="434343"/>
                </a:solidFill>
                <a:highlight>
                  <a:srgbClr val="EFEFEF"/>
                </a:highlight>
              </a:rPr>
              <a:t>: </a:t>
            </a:r>
            <a:r>
              <a:rPr lang="en" sz="1500">
                <a:solidFill>
                  <a:srgbClr val="434343"/>
                </a:solidFill>
                <a:highlight>
                  <a:srgbClr val="EFEFEF"/>
                </a:highlight>
              </a:rPr>
              <a:t>cat (short for concatenate) is used to list the contents of a file on the standard output (stdout). To run this command, type cat followed by the file’s name and its extension.</a:t>
            </a:r>
            <a:endParaRPr sz="1500">
              <a:solidFill>
                <a:srgbClr val="434343"/>
              </a:solidFill>
              <a:highlight>
                <a:srgbClr val="EFEFEF"/>
              </a:highlight>
            </a:endParaRPr>
          </a:p>
          <a:p>
            <a:pPr indent="-311150" lvl="0" marL="1371600" rtl="0" algn="l">
              <a:spcBef>
                <a:spcPts val="0"/>
              </a:spcBef>
              <a:spcAft>
                <a:spcPts val="0"/>
              </a:spcAft>
              <a:buClr>
                <a:srgbClr val="434343"/>
              </a:buClr>
              <a:buSzPts val="1300"/>
              <a:buAutoNum type="arabicPeriod"/>
            </a:pPr>
            <a:r>
              <a:rPr lang="en" sz="1300">
                <a:solidFill>
                  <a:srgbClr val="434343"/>
                </a:solidFill>
              </a:rPr>
              <a:t>cat &gt; filename creates a new file</a:t>
            </a:r>
            <a:endParaRPr sz="1300">
              <a:solidFill>
                <a:srgbClr val="434343"/>
              </a:solidFill>
            </a:endParaRPr>
          </a:p>
          <a:p>
            <a:pPr indent="-311150" lvl="0" marL="1371600" rtl="0" algn="l">
              <a:spcBef>
                <a:spcPts val="0"/>
              </a:spcBef>
              <a:spcAft>
                <a:spcPts val="0"/>
              </a:spcAft>
              <a:buClr>
                <a:srgbClr val="434343"/>
              </a:buClr>
              <a:buSzPts val="1300"/>
              <a:buAutoNum type="arabicPeriod"/>
            </a:pPr>
            <a:r>
              <a:rPr lang="en" sz="1300">
                <a:solidFill>
                  <a:srgbClr val="434343"/>
                </a:solidFill>
              </a:rPr>
              <a:t>cat filename1 filename2&gt;filename3 joins two files (1 and 2) and stores the output of them in a new file (3)</a:t>
            </a:r>
            <a:endParaRPr sz="1300">
              <a:solidFill>
                <a:srgbClr val="434343"/>
              </a:solidFill>
            </a:endParaRPr>
          </a:p>
          <a:p>
            <a:pPr indent="-311150" lvl="0" marL="1371600" rtl="0" algn="l">
              <a:spcBef>
                <a:spcPts val="0"/>
              </a:spcBef>
              <a:spcAft>
                <a:spcPts val="0"/>
              </a:spcAft>
              <a:buClr>
                <a:srgbClr val="434343"/>
              </a:buClr>
              <a:buSzPts val="1300"/>
              <a:buAutoNum type="arabicPeriod"/>
            </a:pPr>
            <a:r>
              <a:rPr lang="en" sz="1300">
                <a:solidFill>
                  <a:srgbClr val="434343"/>
                </a:solidFill>
              </a:rPr>
              <a:t>to convert a file to upper or lower case use, cat filename | tr a-z A-Z &gt;output.txt</a:t>
            </a:r>
            <a:endParaRPr sz="13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Commonly Used Linux Commands</a:t>
            </a:r>
            <a:endParaRPr/>
          </a:p>
        </p:txBody>
      </p:sp>
      <p:sp>
        <p:nvSpPr>
          <p:cNvPr id="160" name="Google Shape;160;p25"/>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highlight>
                  <a:srgbClr val="EFEFEF"/>
                </a:highlight>
              </a:rPr>
              <a:t>cp</a:t>
            </a:r>
            <a:r>
              <a:rPr b="1" lang="en" sz="1700">
                <a:solidFill>
                  <a:srgbClr val="434343"/>
                </a:solidFill>
                <a:highlight>
                  <a:srgbClr val="EFEFEF"/>
                </a:highlight>
              </a:rPr>
              <a:t>: </a:t>
            </a:r>
            <a:r>
              <a:rPr lang="en" sz="1500">
                <a:solidFill>
                  <a:srgbClr val="434343"/>
                </a:solidFill>
                <a:highlight>
                  <a:srgbClr val="EFEFEF"/>
                </a:highlight>
              </a:rPr>
              <a:t>Use the cp command to copy files from the current directory to a different directory</a:t>
            </a:r>
            <a:r>
              <a:rPr lang="en" sz="1600">
                <a:solidFill>
                  <a:srgbClr val="434343"/>
                </a:solidFill>
                <a:highlight>
                  <a:srgbClr val="EFEFEF"/>
                </a:highlight>
              </a:rPr>
              <a:t>.</a:t>
            </a:r>
            <a:endParaRPr sz="1600">
              <a:solidFill>
                <a:srgbClr val="434343"/>
              </a:solidFill>
              <a:highlight>
                <a:srgbClr val="EFEFEF"/>
              </a:highlight>
            </a:endParaRPr>
          </a:p>
          <a:p>
            <a:pPr indent="0" lvl="0" marL="0" rtl="0" algn="l">
              <a:spcBef>
                <a:spcPts val="1200"/>
              </a:spcBef>
              <a:spcAft>
                <a:spcPts val="0"/>
              </a:spcAft>
              <a:buNone/>
            </a:pPr>
            <a:r>
              <a:rPr lang="en" sz="1300">
                <a:solidFill>
                  <a:srgbClr val="434343"/>
                </a:solidFill>
              </a:rPr>
              <a:t>		</a:t>
            </a:r>
            <a:r>
              <a:rPr b="1" i="1" lang="en" sz="1300">
                <a:solidFill>
                  <a:srgbClr val="434343"/>
                </a:solidFill>
              </a:rPr>
              <a:t>cp</a:t>
            </a:r>
            <a:r>
              <a:rPr i="1" lang="en" sz="1300">
                <a:solidFill>
                  <a:srgbClr val="434343"/>
                </a:solidFill>
              </a:rPr>
              <a:t> from destination</a:t>
            </a:r>
            <a:endParaRPr i="1" sz="1300">
              <a:solidFill>
                <a:srgbClr val="434343"/>
              </a:solidFill>
            </a:endParaRPr>
          </a:p>
          <a:p>
            <a:pPr indent="0" lvl="0" marL="0" rtl="0" algn="l">
              <a:spcBef>
                <a:spcPts val="1200"/>
              </a:spcBef>
              <a:spcAft>
                <a:spcPts val="0"/>
              </a:spcAft>
              <a:buNone/>
            </a:pPr>
            <a:r>
              <a:rPr i="1" lang="en" sz="1300">
                <a:solidFill>
                  <a:srgbClr val="434343"/>
                </a:solidFill>
              </a:rPr>
              <a:t> 	Like, 	cp img.jpg /home/fiction/Documents</a:t>
            </a:r>
            <a:endParaRPr i="1" sz="1300">
              <a:solidFill>
                <a:srgbClr val="434343"/>
              </a:solidFill>
            </a:endParaRPr>
          </a:p>
          <a:p>
            <a:pPr indent="-361950" lvl="0" marL="457200" rtl="0" algn="l">
              <a:spcBef>
                <a:spcPts val="1400"/>
              </a:spcBef>
              <a:spcAft>
                <a:spcPts val="0"/>
              </a:spcAft>
              <a:buClr>
                <a:srgbClr val="434343"/>
              </a:buClr>
              <a:buSzPts val="2100"/>
              <a:buChar char="●"/>
            </a:pPr>
            <a:r>
              <a:rPr b="1" lang="en" sz="1700">
                <a:solidFill>
                  <a:srgbClr val="434343"/>
                </a:solidFill>
                <a:highlight>
                  <a:srgbClr val="EFEFEF"/>
                </a:highlight>
              </a:rPr>
              <a:t>mv</a:t>
            </a:r>
            <a:r>
              <a:rPr b="1" lang="en" sz="1700">
                <a:solidFill>
                  <a:srgbClr val="434343"/>
                </a:solidFill>
                <a:highlight>
                  <a:srgbClr val="EFEFEF"/>
                </a:highlight>
              </a:rPr>
              <a:t>: </a:t>
            </a:r>
            <a:r>
              <a:rPr lang="en" sz="1500">
                <a:solidFill>
                  <a:srgbClr val="434343"/>
                </a:solidFill>
                <a:highlight>
                  <a:srgbClr val="EFEFEF"/>
                </a:highlight>
              </a:rPr>
              <a:t>The primary use of the mv command is to move files, although it can also be used to rename files.</a:t>
            </a:r>
            <a:endParaRPr sz="1500">
              <a:solidFill>
                <a:srgbClr val="434343"/>
              </a:solidFill>
              <a:highlight>
                <a:srgbClr val="EFEFEF"/>
              </a:highlight>
            </a:endParaRPr>
          </a:p>
          <a:p>
            <a:pPr indent="457200" lvl="0" marL="457200" rtl="0" algn="l">
              <a:spcBef>
                <a:spcPts val="1400"/>
              </a:spcBef>
              <a:spcAft>
                <a:spcPts val="0"/>
              </a:spcAft>
              <a:buNone/>
            </a:pPr>
            <a:r>
              <a:rPr b="1" i="1" lang="en" sz="1500">
                <a:solidFill>
                  <a:srgbClr val="434343"/>
                </a:solidFill>
                <a:highlight>
                  <a:schemeClr val="lt1"/>
                </a:highlight>
              </a:rPr>
              <a:t>mv</a:t>
            </a:r>
            <a:r>
              <a:rPr i="1" lang="en" sz="1500">
                <a:solidFill>
                  <a:srgbClr val="434343"/>
                </a:solidFill>
                <a:highlight>
                  <a:schemeClr val="lt1"/>
                </a:highlight>
              </a:rPr>
              <a:t> from destination		OR		mv old_filename new_filename</a:t>
            </a:r>
            <a:endParaRPr i="1" sz="1500">
              <a:solidFill>
                <a:srgbClr val="434343"/>
              </a:solidFill>
              <a:highlight>
                <a:schemeClr val="lt1"/>
              </a:highlight>
            </a:endParaRPr>
          </a:p>
          <a:p>
            <a:pPr indent="457200" lvl="0" marL="0" rtl="0" algn="l">
              <a:spcBef>
                <a:spcPts val="1400"/>
              </a:spcBef>
              <a:spcAft>
                <a:spcPts val="0"/>
              </a:spcAft>
              <a:buNone/>
            </a:pPr>
            <a:r>
              <a:rPr i="1" lang="en" sz="1500">
                <a:solidFill>
                  <a:srgbClr val="434343"/>
                </a:solidFill>
                <a:highlight>
                  <a:schemeClr val="lt1"/>
                </a:highlight>
              </a:rPr>
              <a:t>Like  mv img.jpg /home/fiction/Documents				OR</a:t>
            </a:r>
            <a:endParaRPr i="1" sz="1500">
              <a:solidFill>
                <a:srgbClr val="434343"/>
              </a:solidFill>
              <a:highlight>
                <a:schemeClr val="lt1"/>
              </a:highlight>
            </a:endParaRPr>
          </a:p>
          <a:p>
            <a:pPr indent="457200" lvl="0" marL="0" rtl="0" algn="l">
              <a:spcBef>
                <a:spcPts val="1400"/>
              </a:spcBef>
              <a:spcAft>
                <a:spcPts val="400"/>
              </a:spcAft>
              <a:buNone/>
            </a:pPr>
            <a:r>
              <a:rPr i="1" lang="en" sz="1500">
                <a:solidFill>
                  <a:srgbClr val="434343"/>
                </a:solidFill>
                <a:highlight>
                  <a:schemeClr val="lt1"/>
                </a:highlight>
              </a:rPr>
              <a:t>Like </a:t>
            </a:r>
            <a:r>
              <a:rPr i="1" lang="en" sz="1500">
                <a:highlight>
                  <a:schemeClr val="lt1"/>
                </a:highlight>
              </a:rPr>
              <a:t>mv img1.jpg img2.jpg</a:t>
            </a:r>
            <a:endParaRPr i="1" sz="1500">
              <a:solidFill>
                <a:srgbClr val="434343"/>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Commonly Used Linux Commands</a:t>
            </a:r>
            <a:endParaRPr/>
          </a:p>
        </p:txBody>
      </p:sp>
      <p:sp>
        <p:nvSpPr>
          <p:cNvPr id="166" name="Google Shape;166;p26"/>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434343"/>
              </a:buClr>
              <a:buSzPts val="1700"/>
              <a:buChar char="●"/>
            </a:pPr>
            <a:r>
              <a:rPr b="1" lang="en" sz="1700">
                <a:solidFill>
                  <a:srgbClr val="434343"/>
                </a:solidFill>
                <a:highlight>
                  <a:srgbClr val="EFEFEF"/>
                </a:highlight>
              </a:rPr>
              <a:t>mkdir</a:t>
            </a:r>
            <a:r>
              <a:rPr b="1" lang="en" sz="1700">
                <a:solidFill>
                  <a:srgbClr val="434343"/>
                </a:solidFill>
                <a:highlight>
                  <a:srgbClr val="EFEFEF"/>
                </a:highlight>
              </a:rPr>
              <a:t>: </a:t>
            </a:r>
            <a:r>
              <a:rPr lang="en" sz="1600">
                <a:solidFill>
                  <a:srgbClr val="434343"/>
                </a:solidFill>
                <a:highlight>
                  <a:srgbClr val="EFEFEF"/>
                </a:highlight>
              </a:rPr>
              <a:t>Use mkdir command to make a new directory — if you type mkdir Music it will create a directory called Music</a:t>
            </a:r>
            <a:r>
              <a:rPr lang="en" sz="1600">
                <a:solidFill>
                  <a:srgbClr val="434343"/>
                </a:solidFill>
                <a:highlight>
                  <a:srgbClr val="EFEFEF"/>
                </a:highlight>
              </a:rPr>
              <a:t>.</a:t>
            </a:r>
            <a:endParaRPr sz="1600">
              <a:solidFill>
                <a:srgbClr val="434343"/>
              </a:solidFill>
              <a:highlight>
                <a:srgbClr val="EFEFEF"/>
              </a:highlight>
            </a:endParaRPr>
          </a:p>
          <a:p>
            <a:pPr indent="0" lvl="0" marL="0" rtl="0" algn="l">
              <a:lnSpc>
                <a:spcPct val="100000"/>
              </a:lnSpc>
              <a:spcBef>
                <a:spcPts val="1200"/>
              </a:spcBef>
              <a:spcAft>
                <a:spcPts val="0"/>
              </a:spcAft>
              <a:buNone/>
            </a:pPr>
            <a:r>
              <a:t/>
            </a:r>
            <a:endParaRPr sz="1600">
              <a:solidFill>
                <a:srgbClr val="434343"/>
              </a:solidFill>
              <a:highlight>
                <a:srgbClr val="EFEFEF"/>
              </a:highlight>
            </a:endParaRPr>
          </a:p>
          <a:p>
            <a:pPr indent="-336550" lvl="0" marL="457200" rtl="0" algn="l">
              <a:lnSpc>
                <a:spcPct val="100000"/>
              </a:lnSpc>
              <a:spcBef>
                <a:spcPts val="1400"/>
              </a:spcBef>
              <a:spcAft>
                <a:spcPts val="0"/>
              </a:spcAft>
              <a:buClr>
                <a:srgbClr val="434343"/>
              </a:buClr>
              <a:buSzPts val="1700"/>
              <a:buChar char="●"/>
            </a:pPr>
            <a:r>
              <a:rPr b="1" lang="en" sz="1700">
                <a:solidFill>
                  <a:srgbClr val="434343"/>
                </a:solidFill>
                <a:highlight>
                  <a:srgbClr val="EFEFEF"/>
                </a:highlight>
              </a:rPr>
              <a:t>rmdir</a:t>
            </a:r>
            <a:r>
              <a:rPr b="1" lang="en" sz="1700">
                <a:solidFill>
                  <a:srgbClr val="434343"/>
                </a:solidFill>
                <a:highlight>
                  <a:srgbClr val="EFEFEF"/>
                </a:highlight>
              </a:rPr>
              <a:t>: </a:t>
            </a:r>
            <a:r>
              <a:rPr lang="en" sz="1500">
                <a:solidFill>
                  <a:srgbClr val="434343"/>
                </a:solidFill>
                <a:highlight>
                  <a:srgbClr val="EFEFEF"/>
                </a:highlight>
              </a:rPr>
              <a:t>use this to delete empty directories</a:t>
            </a:r>
            <a:r>
              <a:rPr lang="en" sz="1500">
                <a:solidFill>
                  <a:srgbClr val="434343"/>
                </a:solidFill>
                <a:highlight>
                  <a:srgbClr val="EFEFEF"/>
                </a:highlight>
              </a:rPr>
              <a:t>.</a:t>
            </a:r>
            <a:endParaRPr sz="1500">
              <a:solidFill>
                <a:srgbClr val="434343"/>
              </a:solidFill>
              <a:highlight>
                <a:srgbClr val="EFEFEF"/>
              </a:highlight>
            </a:endParaRPr>
          </a:p>
          <a:p>
            <a:pPr indent="0" lvl="0" marL="0" rtl="0" algn="l">
              <a:lnSpc>
                <a:spcPct val="100000"/>
              </a:lnSpc>
              <a:spcBef>
                <a:spcPts val="1400"/>
              </a:spcBef>
              <a:spcAft>
                <a:spcPts val="0"/>
              </a:spcAft>
              <a:buNone/>
            </a:pPr>
            <a:r>
              <a:t/>
            </a:r>
            <a:endParaRPr sz="1500">
              <a:solidFill>
                <a:srgbClr val="434343"/>
              </a:solidFill>
              <a:highlight>
                <a:srgbClr val="EFEFEF"/>
              </a:highlight>
            </a:endParaRPr>
          </a:p>
          <a:p>
            <a:pPr indent="-336550" lvl="0" marL="457200" rtl="0" algn="l">
              <a:lnSpc>
                <a:spcPct val="100000"/>
              </a:lnSpc>
              <a:spcBef>
                <a:spcPts val="1400"/>
              </a:spcBef>
              <a:spcAft>
                <a:spcPts val="0"/>
              </a:spcAft>
              <a:buClr>
                <a:srgbClr val="434343"/>
              </a:buClr>
              <a:buSzPts val="1700"/>
              <a:buChar char="●"/>
            </a:pPr>
            <a:r>
              <a:rPr b="1" lang="en" sz="1700">
                <a:solidFill>
                  <a:srgbClr val="434343"/>
                </a:solidFill>
                <a:highlight>
                  <a:srgbClr val="EFEFEF"/>
                </a:highlight>
              </a:rPr>
              <a:t>rm (</a:t>
            </a:r>
            <a:r>
              <a:rPr b="1" lang="en" sz="1700">
                <a:solidFill>
                  <a:srgbClr val="434343"/>
                </a:solidFill>
                <a:highlight>
                  <a:srgbClr val="F1C232"/>
                </a:highlight>
              </a:rPr>
              <a:t>dangerous command</a:t>
            </a:r>
            <a:r>
              <a:rPr b="1" lang="en" sz="1700">
                <a:solidFill>
                  <a:srgbClr val="434343"/>
                </a:solidFill>
                <a:highlight>
                  <a:srgbClr val="EFEFEF"/>
                </a:highlight>
              </a:rPr>
              <a:t>): </a:t>
            </a:r>
            <a:r>
              <a:rPr lang="en" sz="1700">
                <a:solidFill>
                  <a:srgbClr val="434343"/>
                </a:solidFill>
                <a:highlight>
                  <a:srgbClr val="EFEFEF"/>
                </a:highlight>
              </a:rPr>
              <a:t>The rm command is used to delete directories and the contents within them. </a:t>
            </a:r>
            <a:endParaRPr sz="1700">
              <a:solidFill>
                <a:srgbClr val="434343"/>
              </a:solidFill>
              <a:highlight>
                <a:srgbClr val="EFEFEF"/>
              </a:highlight>
            </a:endParaRPr>
          </a:p>
          <a:p>
            <a:pPr indent="-349250" lvl="0" marL="457200" rtl="0" algn="l">
              <a:spcBef>
                <a:spcPts val="0"/>
              </a:spcBef>
              <a:spcAft>
                <a:spcPts val="0"/>
              </a:spcAft>
              <a:buClr>
                <a:srgbClr val="434343"/>
              </a:buClr>
              <a:buSzPts val="1900"/>
              <a:buChar char="●"/>
            </a:pPr>
            <a:r>
              <a:rPr b="1" lang="en" sz="1900">
                <a:solidFill>
                  <a:srgbClr val="434343"/>
                </a:solidFill>
                <a:highlight>
                  <a:srgbClr val="EFEFEF"/>
                </a:highlight>
              </a:rPr>
              <a:t>BEWARE! </a:t>
            </a:r>
            <a:r>
              <a:rPr lang="en" sz="1900">
                <a:solidFill>
                  <a:srgbClr val="434343"/>
                </a:solidFill>
                <a:highlight>
                  <a:srgbClr val="EFEFEF"/>
                </a:highlight>
              </a:rPr>
              <a:t>Never do:  </a:t>
            </a:r>
            <a:r>
              <a:rPr lang="en" sz="1900">
                <a:solidFill>
                  <a:srgbClr val="000000"/>
                </a:solidFill>
                <a:highlight>
                  <a:srgbClr val="E06666"/>
                </a:highlight>
              </a:rPr>
              <a:t>sudo rm -rf /</a:t>
            </a:r>
            <a:r>
              <a:rPr lang="en" sz="1900">
                <a:solidFill>
                  <a:srgbClr val="434343"/>
                </a:solidFill>
                <a:highlight>
                  <a:srgbClr val="EFEFEF"/>
                </a:highlight>
              </a:rPr>
              <a:t> or anything similar. </a:t>
            </a:r>
            <a:endParaRPr sz="1900">
              <a:solidFill>
                <a:srgbClr val="434343"/>
              </a:solidFill>
              <a:highlight>
                <a:srgbClr val="EFEFE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Commonly Used Linux Commands</a:t>
            </a:r>
            <a:endParaRPr/>
          </a:p>
        </p:txBody>
      </p:sp>
      <p:sp>
        <p:nvSpPr>
          <p:cNvPr id="172" name="Google Shape;172;p27"/>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highlight>
                  <a:srgbClr val="EFEFEF"/>
                </a:highlight>
              </a:rPr>
              <a:t>touch</a:t>
            </a:r>
            <a:r>
              <a:rPr b="1" lang="en" sz="1700">
                <a:solidFill>
                  <a:srgbClr val="434343"/>
                </a:solidFill>
                <a:highlight>
                  <a:srgbClr val="EFEFEF"/>
                </a:highlight>
              </a:rPr>
              <a:t>: </a:t>
            </a:r>
            <a:r>
              <a:rPr lang="en" sz="1500">
                <a:solidFill>
                  <a:srgbClr val="434343"/>
                </a:solidFill>
                <a:highlight>
                  <a:srgbClr val="EFEFEF"/>
                </a:highlight>
              </a:rPr>
              <a:t>The touch command allows you to create a blank new file through the Linux command line</a:t>
            </a:r>
            <a:r>
              <a:rPr lang="en" sz="1600">
                <a:solidFill>
                  <a:srgbClr val="434343"/>
                </a:solidFill>
                <a:highlight>
                  <a:srgbClr val="EFEFEF"/>
                </a:highlight>
              </a:rPr>
              <a:t>.</a:t>
            </a:r>
            <a:endParaRPr sz="1600">
              <a:solidFill>
                <a:srgbClr val="434343"/>
              </a:solidFill>
              <a:highlight>
                <a:srgbClr val="EFEFEF"/>
              </a:highlight>
            </a:endParaRPr>
          </a:p>
          <a:p>
            <a:pPr indent="0" lvl="0" marL="0" rtl="0" algn="l">
              <a:spcBef>
                <a:spcPts val="1200"/>
              </a:spcBef>
              <a:spcAft>
                <a:spcPts val="0"/>
              </a:spcAft>
              <a:buNone/>
            </a:pPr>
            <a:r>
              <a:rPr lang="en" sz="1600">
                <a:solidFill>
                  <a:srgbClr val="434343"/>
                </a:solidFill>
                <a:highlight>
                  <a:srgbClr val="EFEFEF"/>
                </a:highlight>
              </a:rPr>
              <a:t>	</a:t>
            </a:r>
            <a:r>
              <a:rPr lang="en" sz="1600">
                <a:solidFill>
                  <a:srgbClr val="434343"/>
                </a:solidFill>
                <a:highlight>
                  <a:schemeClr val="lt1"/>
                </a:highlight>
              </a:rPr>
              <a:t>Like, 	touch test.txt	(will create a text file named “test.txt”)</a:t>
            </a:r>
            <a:endParaRPr sz="1600">
              <a:solidFill>
                <a:srgbClr val="434343"/>
              </a:solidFill>
              <a:highlight>
                <a:schemeClr val="lt1"/>
              </a:highlight>
            </a:endParaRPr>
          </a:p>
          <a:p>
            <a:pPr indent="0" lvl="0" marL="0" rtl="0" algn="l">
              <a:spcBef>
                <a:spcPts val="1200"/>
              </a:spcBef>
              <a:spcAft>
                <a:spcPts val="0"/>
              </a:spcAft>
              <a:buNone/>
            </a:pPr>
            <a:r>
              <a:t/>
            </a:r>
            <a:endParaRPr sz="1600">
              <a:solidFill>
                <a:srgbClr val="434343"/>
              </a:solidFill>
              <a:highlight>
                <a:srgbClr val="EFEFEF"/>
              </a:highlight>
            </a:endParaRPr>
          </a:p>
          <a:p>
            <a:pPr indent="-361950" lvl="0" marL="457200" rtl="0" algn="l">
              <a:spcBef>
                <a:spcPts val="1400"/>
              </a:spcBef>
              <a:spcAft>
                <a:spcPts val="0"/>
              </a:spcAft>
              <a:buClr>
                <a:srgbClr val="434343"/>
              </a:buClr>
              <a:buSzPts val="2100"/>
              <a:buChar char="●"/>
            </a:pPr>
            <a:r>
              <a:rPr b="1" lang="en" sz="1700">
                <a:solidFill>
                  <a:srgbClr val="434343"/>
                </a:solidFill>
                <a:highlight>
                  <a:srgbClr val="EFEFEF"/>
                </a:highlight>
              </a:rPr>
              <a:t>locate</a:t>
            </a:r>
            <a:r>
              <a:rPr b="1" lang="en" sz="1700">
                <a:solidFill>
                  <a:srgbClr val="434343"/>
                </a:solidFill>
                <a:highlight>
                  <a:srgbClr val="EFEFEF"/>
                </a:highlight>
              </a:rPr>
              <a:t>: </a:t>
            </a:r>
            <a:r>
              <a:rPr lang="en" sz="1500">
                <a:solidFill>
                  <a:srgbClr val="434343"/>
                </a:solidFill>
                <a:highlight>
                  <a:srgbClr val="EFEFEF"/>
                </a:highlight>
              </a:rPr>
              <a:t>You can use this command to locate a file, just like the search command in Windows</a:t>
            </a:r>
            <a:r>
              <a:rPr lang="en" sz="1500">
                <a:solidFill>
                  <a:srgbClr val="434343"/>
                </a:solidFill>
                <a:highlight>
                  <a:srgbClr val="EFEFEF"/>
                </a:highlight>
              </a:rPr>
              <a:t>. Using the -i argument/flag along with this command will make it case-insensitive. To search for a file that contains two or more words, use an asterisk (*).</a:t>
            </a:r>
            <a:endParaRPr sz="1500">
              <a:solidFill>
                <a:srgbClr val="434343"/>
              </a:solidFill>
              <a:highlight>
                <a:srgbClr val="EFEFEF"/>
              </a:highlight>
            </a:endParaRPr>
          </a:p>
          <a:p>
            <a:pPr indent="457200" lvl="0" marL="0" rtl="0" algn="l">
              <a:spcBef>
                <a:spcPts val="1400"/>
              </a:spcBef>
              <a:spcAft>
                <a:spcPts val="0"/>
              </a:spcAft>
              <a:buNone/>
            </a:pPr>
            <a:r>
              <a:rPr b="1" i="1" lang="en" sz="1500">
                <a:solidFill>
                  <a:srgbClr val="434343"/>
                </a:solidFill>
                <a:highlight>
                  <a:schemeClr val="lt1"/>
                </a:highlight>
              </a:rPr>
              <a:t>locate</a:t>
            </a:r>
            <a:r>
              <a:rPr i="1" lang="en" sz="1500">
                <a:solidFill>
                  <a:srgbClr val="434343"/>
                </a:solidFill>
                <a:highlight>
                  <a:schemeClr val="lt1"/>
                </a:highlight>
              </a:rPr>
              <a:t> -i school*note (searches for both words, not case-sensitive)</a:t>
            </a:r>
            <a:r>
              <a:rPr i="1" lang="en" sz="1500">
                <a:solidFill>
                  <a:srgbClr val="434343"/>
                </a:solidFill>
                <a:highlight>
                  <a:schemeClr val="lt1"/>
                </a:highlight>
              </a:rPr>
              <a:t>		OR		</a:t>
            </a:r>
            <a:endParaRPr i="1" sz="1500">
              <a:solidFill>
                <a:srgbClr val="434343"/>
              </a:solidFill>
              <a:highlight>
                <a:schemeClr val="lt1"/>
              </a:highlight>
            </a:endParaRPr>
          </a:p>
          <a:p>
            <a:pPr indent="0" lvl="0" marL="457200" rtl="0" algn="l">
              <a:spcBef>
                <a:spcPts val="1400"/>
              </a:spcBef>
              <a:spcAft>
                <a:spcPts val="400"/>
              </a:spcAft>
              <a:buNone/>
            </a:pPr>
            <a:r>
              <a:rPr b="1" i="1" lang="en" sz="1500">
                <a:solidFill>
                  <a:srgbClr val="434343"/>
                </a:solidFill>
                <a:highlight>
                  <a:schemeClr val="lt1"/>
                </a:highlight>
              </a:rPr>
              <a:t>locate</a:t>
            </a:r>
            <a:r>
              <a:rPr i="1" lang="en" sz="1500">
                <a:solidFill>
                  <a:srgbClr val="434343"/>
                </a:solidFill>
                <a:highlight>
                  <a:schemeClr val="lt1"/>
                </a:highlight>
              </a:rPr>
              <a:t> myfile (searches for file that </a:t>
            </a:r>
            <a:r>
              <a:rPr i="1" lang="en" sz="1500">
                <a:solidFill>
                  <a:srgbClr val="434343"/>
                </a:solidFill>
                <a:highlight>
                  <a:schemeClr val="lt1"/>
                </a:highlight>
              </a:rPr>
              <a:t>contains</a:t>
            </a:r>
            <a:r>
              <a:rPr i="1" lang="en" sz="1500">
                <a:solidFill>
                  <a:srgbClr val="434343"/>
                </a:solidFill>
                <a:highlight>
                  <a:schemeClr val="lt1"/>
                </a:highlight>
              </a:rPr>
              <a:t> the word “myfile” in its name, case-sensitive)</a:t>
            </a:r>
            <a:endParaRPr i="1" sz="1500">
              <a:solidFill>
                <a:srgbClr val="434343"/>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Commonly Used Linux Commands</a:t>
            </a:r>
            <a:endParaRPr/>
          </a:p>
        </p:txBody>
      </p:sp>
      <p:sp>
        <p:nvSpPr>
          <p:cNvPr id="178" name="Google Shape;178;p28"/>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highlight>
                  <a:srgbClr val="EFEFEF"/>
                </a:highlight>
              </a:rPr>
              <a:t>sudo</a:t>
            </a:r>
            <a:r>
              <a:rPr b="1" lang="en" sz="1700">
                <a:solidFill>
                  <a:srgbClr val="434343"/>
                </a:solidFill>
                <a:highlight>
                  <a:srgbClr val="EFEFEF"/>
                </a:highlight>
              </a:rPr>
              <a:t>: </a:t>
            </a:r>
            <a:r>
              <a:rPr lang="en" sz="1500">
                <a:solidFill>
                  <a:srgbClr val="434343"/>
                </a:solidFill>
                <a:highlight>
                  <a:srgbClr val="EFEFEF"/>
                </a:highlight>
              </a:rPr>
              <a:t>Short for “SuperUser Do”, this command enables you to perform tasks that require administrative or root permissions</a:t>
            </a:r>
            <a:r>
              <a:rPr lang="en" sz="1600">
                <a:solidFill>
                  <a:srgbClr val="434343"/>
                </a:solidFill>
                <a:highlight>
                  <a:srgbClr val="EFEFEF"/>
                </a:highlight>
              </a:rPr>
              <a:t>.</a:t>
            </a:r>
            <a:endParaRPr sz="1600">
              <a:solidFill>
                <a:srgbClr val="434343"/>
              </a:solidFill>
              <a:highlight>
                <a:srgbClr val="EFEFEF"/>
              </a:highlight>
            </a:endParaRPr>
          </a:p>
          <a:p>
            <a:pPr indent="0" lvl="0" marL="0" rtl="0" algn="l">
              <a:spcBef>
                <a:spcPts val="1200"/>
              </a:spcBef>
              <a:spcAft>
                <a:spcPts val="0"/>
              </a:spcAft>
              <a:buNone/>
            </a:pPr>
            <a:r>
              <a:rPr lang="en" sz="1600">
                <a:solidFill>
                  <a:srgbClr val="434343"/>
                </a:solidFill>
                <a:highlight>
                  <a:srgbClr val="EFEFEF"/>
                </a:highlight>
              </a:rPr>
              <a:t>	</a:t>
            </a:r>
            <a:r>
              <a:rPr lang="en" sz="1600">
                <a:solidFill>
                  <a:srgbClr val="434343"/>
                </a:solidFill>
                <a:highlight>
                  <a:schemeClr val="lt1"/>
                </a:highlight>
              </a:rPr>
              <a:t>Like, 	</a:t>
            </a:r>
            <a:r>
              <a:rPr b="1" i="1" lang="en" sz="1600">
                <a:solidFill>
                  <a:srgbClr val="434343"/>
                </a:solidFill>
                <a:highlight>
                  <a:schemeClr val="lt1"/>
                </a:highlight>
              </a:rPr>
              <a:t>sudo</a:t>
            </a:r>
            <a:r>
              <a:rPr i="1" lang="en" sz="1600">
                <a:solidFill>
                  <a:srgbClr val="434343"/>
                </a:solidFill>
                <a:highlight>
                  <a:schemeClr val="lt1"/>
                </a:highlight>
              </a:rPr>
              <a:t> apt update	(will use sudo </a:t>
            </a:r>
            <a:r>
              <a:rPr i="1" lang="en" sz="1600">
                <a:solidFill>
                  <a:srgbClr val="434343"/>
                </a:solidFill>
                <a:highlight>
                  <a:schemeClr val="lt1"/>
                </a:highlight>
              </a:rPr>
              <a:t>privileges</a:t>
            </a:r>
            <a:r>
              <a:rPr i="1" lang="en" sz="1600">
                <a:solidFill>
                  <a:srgbClr val="434343"/>
                </a:solidFill>
                <a:highlight>
                  <a:schemeClr val="lt1"/>
                </a:highlight>
              </a:rPr>
              <a:t> for command “apt update”)</a:t>
            </a:r>
            <a:endParaRPr i="1" sz="1600">
              <a:solidFill>
                <a:srgbClr val="434343"/>
              </a:solidFill>
              <a:highlight>
                <a:schemeClr val="lt1"/>
              </a:highlight>
            </a:endParaRPr>
          </a:p>
          <a:p>
            <a:pPr indent="0" lvl="0" marL="0" rtl="0" algn="l">
              <a:spcBef>
                <a:spcPts val="1200"/>
              </a:spcBef>
              <a:spcAft>
                <a:spcPts val="0"/>
              </a:spcAft>
              <a:buNone/>
            </a:pPr>
            <a:r>
              <a:t/>
            </a:r>
            <a:endParaRPr sz="1600">
              <a:solidFill>
                <a:srgbClr val="434343"/>
              </a:solidFill>
              <a:highlight>
                <a:srgbClr val="EFEFEF"/>
              </a:highlight>
            </a:endParaRPr>
          </a:p>
          <a:p>
            <a:pPr indent="-361950" lvl="0" marL="457200" rtl="0" algn="l">
              <a:spcBef>
                <a:spcPts val="1400"/>
              </a:spcBef>
              <a:spcAft>
                <a:spcPts val="0"/>
              </a:spcAft>
              <a:buClr>
                <a:srgbClr val="434343"/>
              </a:buClr>
              <a:buSzPts val="2100"/>
              <a:buChar char="●"/>
            </a:pPr>
            <a:r>
              <a:rPr b="1" lang="en" sz="1700">
                <a:solidFill>
                  <a:srgbClr val="434343"/>
                </a:solidFill>
                <a:highlight>
                  <a:srgbClr val="EFEFEF"/>
                </a:highlight>
              </a:rPr>
              <a:t>chmod</a:t>
            </a:r>
            <a:r>
              <a:rPr b="1" lang="en" sz="1700">
                <a:solidFill>
                  <a:srgbClr val="434343"/>
                </a:solidFill>
                <a:highlight>
                  <a:srgbClr val="EFEFEF"/>
                </a:highlight>
              </a:rPr>
              <a:t>: </a:t>
            </a:r>
            <a:r>
              <a:rPr lang="en" sz="1500">
                <a:solidFill>
                  <a:srgbClr val="434343"/>
                </a:solidFill>
                <a:highlight>
                  <a:srgbClr val="EFEFEF"/>
                </a:highlight>
              </a:rPr>
              <a:t>chmod is another Linux command, used to change the read, write, and execute permissions of files and directories. Read full detail: </a:t>
            </a:r>
            <a:r>
              <a:rPr lang="en" sz="1500" u="sng">
                <a:solidFill>
                  <a:srgbClr val="434343"/>
                </a:solidFill>
                <a:highlight>
                  <a:schemeClr val="lt1"/>
                </a:highlight>
              </a:rPr>
              <a:t>https://www.computerhope.com/unix/uchmod.htm</a:t>
            </a:r>
            <a:endParaRPr sz="1500" u="sng">
              <a:solidFill>
                <a:srgbClr val="434343"/>
              </a:solidFill>
              <a:highlight>
                <a:schemeClr val="lt1"/>
              </a:highlight>
            </a:endParaRPr>
          </a:p>
          <a:p>
            <a:pPr indent="457200" lvl="0" marL="0" rtl="0" algn="l">
              <a:spcBef>
                <a:spcPts val="1400"/>
              </a:spcBef>
              <a:spcAft>
                <a:spcPts val="400"/>
              </a:spcAft>
              <a:buNone/>
            </a:pPr>
            <a:r>
              <a:rPr b="1" i="1" lang="en" sz="1500">
                <a:solidFill>
                  <a:srgbClr val="434343"/>
                </a:solidFill>
                <a:highlight>
                  <a:schemeClr val="lt1"/>
                </a:highlight>
              </a:rPr>
              <a:t>sudo</a:t>
            </a:r>
            <a:r>
              <a:rPr i="1" lang="en" sz="1500">
                <a:solidFill>
                  <a:srgbClr val="434343"/>
                </a:solidFill>
                <a:highlight>
                  <a:schemeClr val="lt1"/>
                </a:highlight>
              </a:rPr>
              <a:t> chmod +rx myfile.sh	(gives read and execute privileges to bash script “myfile.sh”)</a:t>
            </a:r>
            <a:r>
              <a:rPr i="1" lang="en" sz="1500">
                <a:solidFill>
                  <a:srgbClr val="434343"/>
                </a:solidFill>
                <a:highlight>
                  <a:schemeClr val="lt1"/>
                </a:highlight>
              </a:rPr>
              <a:t>		</a:t>
            </a:r>
            <a:endParaRPr i="1" sz="1500">
              <a:solidFill>
                <a:srgbClr val="434343"/>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Useful Commands</a:t>
            </a:r>
            <a:endParaRPr/>
          </a:p>
        </p:txBody>
      </p:sp>
      <p:sp>
        <p:nvSpPr>
          <p:cNvPr id="184" name="Google Shape;184;p29"/>
          <p:cNvSpPr txBox="1"/>
          <p:nvPr>
            <p:ph idx="1" type="body"/>
          </p:nvPr>
        </p:nvSpPr>
        <p:spPr>
          <a:xfrm>
            <a:off x="311700" y="1229875"/>
            <a:ext cx="4113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t>
            </a:r>
            <a:r>
              <a:rPr lang="en"/>
              <a:t>ead (</a:t>
            </a:r>
            <a:r>
              <a:rPr i="1" lang="en" sz="1500"/>
              <a:t>reads start lines of a </a:t>
            </a:r>
            <a:r>
              <a:rPr i="1" lang="en" sz="1500"/>
              <a:t>text file</a:t>
            </a:r>
            <a:r>
              <a:rPr lang="en"/>
              <a:t>)</a:t>
            </a:r>
            <a:endParaRPr/>
          </a:p>
          <a:p>
            <a:pPr indent="-342900" lvl="0" marL="457200" rtl="0" algn="l">
              <a:spcBef>
                <a:spcPts val="0"/>
              </a:spcBef>
              <a:spcAft>
                <a:spcPts val="0"/>
              </a:spcAft>
              <a:buSzPts val="1800"/>
              <a:buChar char="●"/>
            </a:pPr>
            <a:r>
              <a:rPr lang="en"/>
              <a:t>nano (</a:t>
            </a:r>
            <a:r>
              <a:rPr i="1" lang="en" sz="1500"/>
              <a:t>terminal editor</a:t>
            </a:r>
            <a:r>
              <a:rPr lang="en"/>
              <a:t>)</a:t>
            </a:r>
            <a:endParaRPr/>
          </a:p>
          <a:p>
            <a:pPr indent="-342900" lvl="0" marL="457200" rtl="0" algn="l">
              <a:spcBef>
                <a:spcPts val="0"/>
              </a:spcBef>
              <a:spcAft>
                <a:spcPts val="0"/>
              </a:spcAft>
              <a:buSzPts val="1800"/>
              <a:buChar char="●"/>
            </a:pPr>
            <a:r>
              <a:rPr lang="en"/>
              <a:t>df -m (</a:t>
            </a:r>
            <a:r>
              <a:rPr i="1" lang="en" sz="1500"/>
              <a:t>disk space usage</a:t>
            </a:r>
            <a:r>
              <a:rPr lang="en"/>
              <a:t>)</a:t>
            </a:r>
            <a:endParaRPr/>
          </a:p>
          <a:p>
            <a:pPr indent="-342900" lvl="0" marL="457200" rtl="0" algn="l">
              <a:spcBef>
                <a:spcPts val="0"/>
              </a:spcBef>
              <a:spcAft>
                <a:spcPts val="0"/>
              </a:spcAft>
              <a:buSzPts val="1800"/>
              <a:buChar char="●"/>
            </a:pPr>
            <a:r>
              <a:rPr lang="en"/>
              <a:t>d</a:t>
            </a:r>
            <a:r>
              <a:rPr lang="en"/>
              <a:t>u -h (</a:t>
            </a:r>
            <a:r>
              <a:rPr i="1" lang="en" sz="1500"/>
              <a:t>directory space usage</a:t>
            </a:r>
            <a:r>
              <a:rPr lang="en"/>
              <a:t>)</a:t>
            </a:r>
            <a:endParaRPr/>
          </a:p>
          <a:p>
            <a:pPr indent="-342900" lvl="0" marL="457200" rtl="0" algn="l">
              <a:spcBef>
                <a:spcPts val="0"/>
              </a:spcBef>
              <a:spcAft>
                <a:spcPts val="0"/>
              </a:spcAft>
              <a:buSzPts val="1800"/>
              <a:buChar char="●"/>
            </a:pPr>
            <a:r>
              <a:rPr lang="en"/>
              <a:t>k</a:t>
            </a:r>
            <a:r>
              <a:rPr lang="en"/>
              <a:t>ill (</a:t>
            </a:r>
            <a:r>
              <a:rPr i="1" lang="en" sz="1500"/>
              <a:t>mostly used with ps ux, kill processes</a:t>
            </a:r>
            <a:r>
              <a:rPr lang="en"/>
              <a:t>)</a:t>
            </a:r>
            <a:endParaRPr/>
          </a:p>
          <a:p>
            <a:pPr indent="-342900" lvl="0" marL="457200" rtl="0" algn="l">
              <a:spcBef>
                <a:spcPts val="0"/>
              </a:spcBef>
              <a:spcAft>
                <a:spcPts val="0"/>
              </a:spcAft>
              <a:buSzPts val="1800"/>
              <a:buChar char="●"/>
            </a:pPr>
            <a:r>
              <a:rPr lang="en"/>
              <a:t>p</a:t>
            </a:r>
            <a:r>
              <a:rPr lang="en"/>
              <a:t>ing (</a:t>
            </a:r>
            <a:r>
              <a:rPr i="1" lang="en" sz="1500"/>
              <a:t>for checking host</a:t>
            </a:r>
            <a:r>
              <a:rPr lang="en"/>
              <a:t>)</a:t>
            </a:r>
            <a:endParaRPr/>
          </a:p>
        </p:txBody>
      </p:sp>
      <p:sp>
        <p:nvSpPr>
          <p:cNvPr id="185" name="Google Shape;185;p29"/>
          <p:cNvSpPr txBox="1"/>
          <p:nvPr>
            <p:ph idx="1" type="body"/>
          </p:nvPr>
        </p:nvSpPr>
        <p:spPr>
          <a:xfrm>
            <a:off x="4309975" y="122987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
            </a:r>
            <a:r>
              <a:rPr lang="en"/>
              <a:t>an (</a:t>
            </a:r>
            <a:r>
              <a:rPr i="1" lang="en" sz="1500"/>
              <a:t>displays</a:t>
            </a:r>
            <a:r>
              <a:rPr i="1" lang="en" sz="1500"/>
              <a:t> manual pages</a:t>
            </a:r>
            <a:r>
              <a:rPr lang="en"/>
              <a:t>)</a:t>
            </a:r>
            <a:endParaRPr/>
          </a:p>
          <a:p>
            <a:pPr indent="-342900" lvl="0" marL="457200" rtl="0" algn="l">
              <a:spcBef>
                <a:spcPts val="0"/>
              </a:spcBef>
              <a:spcAft>
                <a:spcPts val="0"/>
              </a:spcAft>
              <a:buSzPts val="1800"/>
              <a:buChar char="●"/>
            </a:pPr>
            <a:r>
              <a:rPr lang="en"/>
              <a:t>e</a:t>
            </a:r>
            <a:r>
              <a:rPr lang="en"/>
              <a:t>cho (</a:t>
            </a:r>
            <a:r>
              <a:rPr i="1" lang="en" sz="1500"/>
              <a:t>for printing in stdout</a:t>
            </a:r>
            <a:r>
              <a:rPr lang="en"/>
              <a:t>)</a:t>
            </a:r>
            <a:endParaRPr/>
          </a:p>
          <a:p>
            <a:pPr indent="-342900" lvl="0" marL="457200" rtl="0" algn="l">
              <a:spcBef>
                <a:spcPts val="0"/>
              </a:spcBef>
              <a:spcAft>
                <a:spcPts val="0"/>
              </a:spcAft>
              <a:buSzPts val="1800"/>
              <a:buChar char="●"/>
            </a:pPr>
            <a:r>
              <a:rPr lang="en"/>
              <a:t>z</a:t>
            </a:r>
            <a:r>
              <a:rPr lang="en"/>
              <a:t>ip (</a:t>
            </a:r>
            <a:r>
              <a:rPr i="1" lang="en" sz="1500"/>
              <a:t>to zip a directory</a:t>
            </a:r>
            <a:r>
              <a:rPr lang="en"/>
              <a:t>)</a:t>
            </a:r>
            <a:endParaRPr/>
          </a:p>
          <a:p>
            <a:pPr indent="-342900" lvl="0" marL="457200" rtl="0" algn="l">
              <a:spcBef>
                <a:spcPts val="0"/>
              </a:spcBef>
              <a:spcAft>
                <a:spcPts val="0"/>
              </a:spcAft>
              <a:buSzPts val="1800"/>
              <a:buChar char="●"/>
            </a:pPr>
            <a:r>
              <a:rPr lang="en"/>
              <a:t>hostname -i (</a:t>
            </a:r>
            <a:r>
              <a:rPr i="1" lang="en" sz="1500"/>
              <a:t>displays IP config</a:t>
            </a:r>
            <a:r>
              <a:rPr lang="en"/>
              <a:t>)</a:t>
            </a:r>
            <a:endParaRPr/>
          </a:p>
          <a:p>
            <a:pPr indent="-342900" lvl="0" marL="457200" rtl="0" algn="l">
              <a:spcBef>
                <a:spcPts val="0"/>
              </a:spcBef>
              <a:spcAft>
                <a:spcPts val="0"/>
              </a:spcAft>
              <a:buSzPts val="1800"/>
              <a:buChar char="●"/>
            </a:pPr>
            <a:r>
              <a:rPr lang="en"/>
              <a:t>wget (</a:t>
            </a:r>
            <a:r>
              <a:rPr i="1" lang="en" sz="1500"/>
              <a:t>for downloading</a:t>
            </a:r>
            <a:r>
              <a:rPr lang="en"/>
              <a:t>)</a:t>
            </a:r>
            <a:endParaRPr/>
          </a:p>
          <a:p>
            <a:pPr indent="-342900" lvl="0" marL="457200" rtl="0" algn="l">
              <a:spcBef>
                <a:spcPts val="0"/>
              </a:spcBef>
              <a:spcAft>
                <a:spcPts val="0"/>
              </a:spcAft>
              <a:buSzPts val="1800"/>
              <a:buChar char="●"/>
            </a:pPr>
            <a:r>
              <a:rPr lang="en"/>
              <a:t>top/htop (</a:t>
            </a:r>
            <a:r>
              <a:rPr i="1" lang="en" sz="1500"/>
              <a:t>for process management</a:t>
            </a:r>
            <a:r>
              <a:rPr lang="en"/>
              <a:t>)</a:t>
            </a:r>
            <a:endParaRPr/>
          </a:p>
          <a:p>
            <a:pPr indent="-342900" lvl="0" marL="457200" rtl="0" algn="l">
              <a:spcBef>
                <a:spcPts val="0"/>
              </a:spcBef>
              <a:spcAft>
                <a:spcPts val="0"/>
              </a:spcAft>
              <a:buSzPts val="1800"/>
              <a:buChar char="●"/>
            </a:pPr>
            <a:r>
              <a:rPr lang="en"/>
              <a:t>history (</a:t>
            </a:r>
            <a:r>
              <a:rPr i="1" lang="en" sz="1500"/>
              <a:t>displays command history</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Concept Of Package Managers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a Package Manager?</a:t>
            </a:r>
            <a:endParaRPr/>
          </a:p>
        </p:txBody>
      </p:sp>
      <p:sp>
        <p:nvSpPr>
          <p:cNvPr id="196" name="Google Shape;196;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Built In Utility Of Every Distro</a:t>
            </a:r>
            <a:endParaRPr/>
          </a:p>
          <a:p>
            <a:pPr indent="-342900" lvl="0" marL="457200" rtl="0" algn="l">
              <a:spcBef>
                <a:spcPts val="0"/>
              </a:spcBef>
              <a:spcAft>
                <a:spcPts val="0"/>
              </a:spcAft>
              <a:buSzPts val="1800"/>
              <a:buChar char="●"/>
            </a:pPr>
            <a:r>
              <a:rPr lang="en"/>
              <a:t>Used For Installing Software/Packages</a:t>
            </a:r>
            <a:endParaRPr/>
          </a:p>
          <a:p>
            <a:pPr indent="-342900" lvl="0" marL="457200" rtl="0" algn="l">
              <a:spcBef>
                <a:spcPts val="0"/>
              </a:spcBef>
              <a:spcAft>
                <a:spcPts val="0"/>
              </a:spcAft>
              <a:buSzPts val="1800"/>
              <a:buChar char="●"/>
            </a:pPr>
            <a:r>
              <a:rPr lang="en"/>
              <a:t>Also Used For:</a:t>
            </a:r>
            <a:endParaRPr/>
          </a:p>
          <a:p>
            <a:pPr indent="-330200" lvl="0" marL="914400" rtl="0" algn="l">
              <a:spcBef>
                <a:spcPts val="0"/>
              </a:spcBef>
              <a:spcAft>
                <a:spcPts val="0"/>
              </a:spcAft>
              <a:buSzPts val="1600"/>
              <a:buAutoNum type="arabicPeriod"/>
            </a:pPr>
            <a:r>
              <a:rPr lang="en" sz="1600"/>
              <a:t>U</a:t>
            </a:r>
            <a:r>
              <a:rPr lang="en" sz="1600"/>
              <a:t>pgrading software/packages</a:t>
            </a:r>
            <a:endParaRPr sz="1600"/>
          </a:p>
          <a:p>
            <a:pPr indent="-330200" lvl="0" marL="914400" rtl="0" algn="l">
              <a:spcBef>
                <a:spcPts val="0"/>
              </a:spcBef>
              <a:spcAft>
                <a:spcPts val="0"/>
              </a:spcAft>
              <a:buSzPts val="1600"/>
              <a:buAutoNum type="arabicPeriod"/>
            </a:pPr>
            <a:r>
              <a:rPr lang="en" sz="1600"/>
              <a:t>Configuring software/packages</a:t>
            </a:r>
            <a:endParaRPr sz="1600"/>
          </a:p>
          <a:p>
            <a:pPr indent="-330200" lvl="0" marL="914400" rtl="0" algn="l">
              <a:spcBef>
                <a:spcPts val="0"/>
              </a:spcBef>
              <a:spcAft>
                <a:spcPts val="0"/>
              </a:spcAft>
              <a:buSzPts val="1600"/>
              <a:buAutoNum type="arabicPeriod"/>
            </a:pPr>
            <a:r>
              <a:rPr lang="en" sz="1600"/>
              <a:t>Removing software/packages</a:t>
            </a:r>
            <a:endParaRPr sz="1600"/>
          </a:p>
          <a:p>
            <a:pPr indent="-342900" lvl="0" marL="457200" rtl="0" algn="l">
              <a:spcBef>
                <a:spcPts val="0"/>
              </a:spcBef>
              <a:spcAft>
                <a:spcPts val="0"/>
              </a:spcAft>
              <a:buSzPts val="1800"/>
              <a:buChar char="●"/>
            </a:pPr>
            <a:r>
              <a:rPr lang="en"/>
              <a:t>Has A Built In Collection Of Software Repos</a:t>
            </a:r>
            <a:endParaRPr/>
          </a:p>
          <a:p>
            <a:pPr indent="-342900" lvl="0" marL="457200" rtl="0" algn="l">
              <a:spcBef>
                <a:spcPts val="0"/>
              </a:spcBef>
              <a:spcAft>
                <a:spcPts val="0"/>
              </a:spcAft>
              <a:buSzPts val="1800"/>
              <a:buChar char="●"/>
            </a:pPr>
            <a:r>
              <a:rPr lang="en"/>
              <a:t>Requires Sudo Privileges For Running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 Of ‘Linux’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Package Managers</a:t>
            </a:r>
            <a:endParaRPr/>
          </a:p>
        </p:txBody>
      </p:sp>
      <p:sp>
        <p:nvSpPr>
          <p:cNvPr id="202" name="Google Shape;202;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EFEFEF"/>
                </a:highlight>
              </a:rPr>
              <a:t>DPKG – Debian Package Management System</a:t>
            </a:r>
            <a:endParaRPr>
              <a:highlight>
                <a:srgbClr val="EFEFEF"/>
              </a:highlight>
            </a:endParaRPr>
          </a:p>
          <a:p>
            <a:pPr indent="-323850" lvl="0" marL="914400" rtl="0" algn="l">
              <a:spcBef>
                <a:spcPts val="0"/>
              </a:spcBef>
              <a:spcAft>
                <a:spcPts val="0"/>
              </a:spcAft>
              <a:buSzPts val="1500"/>
              <a:buAutoNum type="arabicPeriod"/>
            </a:pPr>
            <a:r>
              <a:rPr lang="en" sz="1500"/>
              <a:t>APT (Advanced Packaging Tool)  -</a:t>
            </a:r>
            <a:r>
              <a:rPr i="1" lang="en" sz="1500"/>
              <a:t> - apt-get</a:t>
            </a:r>
            <a:endParaRPr i="1" sz="1500"/>
          </a:p>
          <a:p>
            <a:pPr indent="-323850" lvl="0" marL="914400" rtl="0" algn="l">
              <a:spcBef>
                <a:spcPts val="0"/>
              </a:spcBef>
              <a:spcAft>
                <a:spcPts val="0"/>
              </a:spcAft>
              <a:buSzPts val="1500"/>
              <a:buAutoNum type="arabicPeriod"/>
            </a:pPr>
            <a:r>
              <a:rPr lang="en" sz="1500"/>
              <a:t>Aptitude Package Manager	   </a:t>
            </a:r>
            <a:r>
              <a:rPr i="1" lang="en" sz="1500"/>
              <a:t>- - apt</a:t>
            </a:r>
            <a:endParaRPr i="1" sz="1500"/>
          </a:p>
          <a:p>
            <a:pPr indent="-323850" lvl="0" marL="914400" rtl="0" algn="l">
              <a:spcBef>
                <a:spcPts val="0"/>
              </a:spcBef>
              <a:spcAft>
                <a:spcPts val="0"/>
              </a:spcAft>
              <a:buSzPts val="1500"/>
              <a:buAutoNum type="arabicPeriod"/>
            </a:pPr>
            <a:r>
              <a:rPr lang="en" sz="1500"/>
              <a:t>Synaptic Package Manager</a:t>
            </a:r>
            <a:endParaRPr sz="1500"/>
          </a:p>
          <a:p>
            <a:pPr indent="-342900" lvl="0" marL="457200" rtl="0" algn="l">
              <a:spcBef>
                <a:spcPts val="0"/>
              </a:spcBef>
              <a:spcAft>
                <a:spcPts val="0"/>
              </a:spcAft>
              <a:buSzPts val="1800"/>
              <a:buChar char="●"/>
            </a:pPr>
            <a:r>
              <a:rPr lang="en">
                <a:highlight>
                  <a:srgbClr val="EFEFEF"/>
                </a:highlight>
              </a:rPr>
              <a:t>RPM (Red Hat Package Manager)</a:t>
            </a:r>
            <a:endParaRPr>
              <a:highlight>
                <a:srgbClr val="EFEFEF"/>
              </a:highlight>
            </a:endParaRPr>
          </a:p>
          <a:p>
            <a:pPr indent="-323850" lvl="0" marL="914400" rtl="0" algn="l">
              <a:spcBef>
                <a:spcPts val="0"/>
              </a:spcBef>
              <a:spcAft>
                <a:spcPts val="0"/>
              </a:spcAft>
              <a:buSzPts val="1500"/>
              <a:buAutoNum type="arabicPeriod"/>
            </a:pPr>
            <a:r>
              <a:rPr lang="en" sz="1500"/>
              <a:t>YUM (Yellowdog Updater, Modified)</a:t>
            </a:r>
            <a:endParaRPr sz="1500"/>
          </a:p>
          <a:p>
            <a:pPr indent="-323850" lvl="0" marL="914400" rtl="0" algn="l">
              <a:spcBef>
                <a:spcPts val="0"/>
              </a:spcBef>
              <a:spcAft>
                <a:spcPts val="0"/>
              </a:spcAft>
              <a:buSzPts val="1500"/>
              <a:buAutoNum type="arabicPeriod"/>
            </a:pPr>
            <a:r>
              <a:rPr lang="en" sz="1500"/>
              <a:t>DNF – Dandified Yum</a:t>
            </a:r>
            <a:endParaRPr sz="1500"/>
          </a:p>
          <a:p>
            <a:pPr indent="-342900" lvl="0" marL="457200" rtl="0" algn="l">
              <a:spcBef>
                <a:spcPts val="0"/>
              </a:spcBef>
              <a:spcAft>
                <a:spcPts val="0"/>
              </a:spcAft>
              <a:buSzPts val="1800"/>
              <a:buChar char="●"/>
            </a:pPr>
            <a:r>
              <a:rPr lang="en">
                <a:highlight>
                  <a:srgbClr val="EFEFEF"/>
                </a:highlight>
              </a:rPr>
              <a:t>Pacman Package Manager – Arch Linux Family &amp; Derivatives</a:t>
            </a:r>
            <a:endParaRPr>
              <a:highlight>
                <a:srgbClr val="EFEFEF"/>
              </a:highlight>
            </a:endParaRPr>
          </a:p>
        </p:txBody>
      </p:sp>
      <p:cxnSp>
        <p:nvCxnSpPr>
          <p:cNvPr id="203" name="Google Shape;203;p32"/>
          <p:cNvCxnSpPr/>
          <p:nvPr/>
        </p:nvCxnSpPr>
        <p:spPr>
          <a:xfrm>
            <a:off x="5292675" y="1666950"/>
            <a:ext cx="0" cy="6255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32"/>
          <p:cNvCxnSpPr/>
          <p:nvPr/>
        </p:nvCxnSpPr>
        <p:spPr>
          <a:xfrm rot="10800000">
            <a:off x="5105200" y="2284475"/>
            <a:ext cx="1953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2"/>
          <p:cNvCxnSpPr/>
          <p:nvPr/>
        </p:nvCxnSpPr>
        <p:spPr>
          <a:xfrm>
            <a:off x="5073800" y="1682575"/>
            <a:ext cx="2268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2"/>
          <p:cNvCxnSpPr/>
          <p:nvPr/>
        </p:nvCxnSpPr>
        <p:spPr>
          <a:xfrm>
            <a:off x="5300500" y="1948350"/>
            <a:ext cx="836400" cy="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32"/>
          <p:cNvSpPr txBox="1"/>
          <p:nvPr/>
        </p:nvSpPr>
        <p:spPr>
          <a:xfrm>
            <a:off x="6144725" y="1671300"/>
            <a:ext cx="226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Available In Debian Family (Ubuntu, Mint, Pop! OS, etc)</a:t>
            </a:r>
            <a:endParaRPr sz="1200">
              <a:latin typeface="Roboto"/>
              <a:ea typeface="Roboto"/>
              <a:cs typeface="Roboto"/>
              <a:sym typeface="Roboto"/>
            </a:endParaRPr>
          </a:p>
        </p:txBody>
      </p:sp>
      <p:cxnSp>
        <p:nvCxnSpPr>
          <p:cNvPr id="208" name="Google Shape;208;p32"/>
          <p:cNvCxnSpPr/>
          <p:nvPr/>
        </p:nvCxnSpPr>
        <p:spPr>
          <a:xfrm flipH="1">
            <a:off x="4487550" y="2964550"/>
            <a:ext cx="1672800" cy="236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09" name="Google Shape;209;p32"/>
          <p:cNvCxnSpPr/>
          <p:nvPr/>
        </p:nvCxnSpPr>
        <p:spPr>
          <a:xfrm rot="10800000">
            <a:off x="4483650" y="2828725"/>
            <a:ext cx="1680600" cy="1413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10" name="Google Shape;210;p32"/>
          <p:cNvSpPr txBox="1"/>
          <p:nvPr/>
        </p:nvSpPr>
        <p:spPr>
          <a:xfrm>
            <a:off x="6207275" y="2622325"/>
            <a:ext cx="21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Available in Redhat Family (Fedora, Redhat </a:t>
            </a:r>
            <a:r>
              <a:rPr lang="en" sz="1200">
                <a:latin typeface="Roboto"/>
                <a:ea typeface="Roboto"/>
                <a:cs typeface="Roboto"/>
                <a:sym typeface="Roboto"/>
              </a:rPr>
              <a:t>Enterprise</a:t>
            </a:r>
            <a:r>
              <a:rPr lang="en" sz="1200">
                <a:latin typeface="Roboto"/>
                <a:ea typeface="Roboto"/>
                <a:cs typeface="Roboto"/>
                <a:sym typeface="Roboto"/>
              </a:rPr>
              <a:t>)</a:t>
            </a:r>
            <a:endParaRPr sz="1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Other Random Stuff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Related Random Stuff</a:t>
            </a:r>
            <a:endParaRPr/>
          </a:p>
        </p:txBody>
      </p:sp>
      <p:sp>
        <p:nvSpPr>
          <p:cNvPr id="221" name="Google Shape;221;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Everything is a file (refer to /dev directory explained ahead)</a:t>
            </a:r>
            <a:endParaRPr/>
          </a:p>
          <a:p>
            <a:pPr indent="-342900" lvl="0" marL="457200" rtl="0" algn="l">
              <a:spcBef>
                <a:spcPts val="0"/>
              </a:spcBef>
              <a:spcAft>
                <a:spcPts val="0"/>
              </a:spcAft>
              <a:buSzPts val="1800"/>
              <a:buChar char="●"/>
            </a:pPr>
            <a:r>
              <a:rPr lang="en"/>
              <a:t>Hidden Files</a:t>
            </a:r>
            <a:endParaRPr/>
          </a:p>
          <a:p>
            <a:pPr indent="-342900" lvl="0" marL="457200" rtl="0" algn="l">
              <a:spcBef>
                <a:spcPts val="0"/>
              </a:spcBef>
              <a:spcAft>
                <a:spcPts val="0"/>
              </a:spcAft>
              <a:buSzPts val="1800"/>
              <a:buChar char="●"/>
            </a:pPr>
            <a:r>
              <a:rPr lang="en"/>
              <a:t>Swap Area</a:t>
            </a:r>
            <a:endParaRPr/>
          </a:p>
          <a:p>
            <a:pPr indent="-342900" lvl="0" marL="457200" rtl="0" algn="l">
              <a:spcBef>
                <a:spcPts val="0"/>
              </a:spcBef>
              <a:spcAft>
                <a:spcPts val="0"/>
              </a:spcAft>
              <a:buSzPts val="1800"/>
              <a:buChar char="●"/>
            </a:pPr>
            <a:r>
              <a:rPr lang="en"/>
              <a:t>UEFI and Legacy Boot</a:t>
            </a:r>
            <a:endParaRPr/>
          </a:p>
          <a:p>
            <a:pPr indent="-342900" lvl="0" marL="457200" rtl="0" algn="l">
              <a:spcBef>
                <a:spcPts val="0"/>
              </a:spcBef>
              <a:spcAft>
                <a:spcPts val="0"/>
              </a:spcAft>
              <a:buSzPts val="1800"/>
              <a:buChar char="●"/>
            </a:pPr>
            <a:r>
              <a:rPr lang="en"/>
              <a:t>GRUB Menu - - </a:t>
            </a:r>
            <a:r>
              <a:rPr i="1" lang="en"/>
              <a:t>bootloader for linux</a:t>
            </a:r>
            <a:endParaRPr i="1"/>
          </a:p>
          <a:p>
            <a:pPr indent="-342900" lvl="0" marL="457200" rtl="0" algn="l">
              <a:spcBef>
                <a:spcPts val="0"/>
              </a:spcBef>
              <a:spcAft>
                <a:spcPts val="0"/>
              </a:spcAft>
              <a:buSzPts val="1800"/>
              <a:buChar char="●"/>
            </a:pPr>
            <a:r>
              <a:rPr lang="en"/>
              <a:t>Installation Directory Structure</a:t>
            </a:r>
            <a:endParaRPr/>
          </a:p>
          <a:p>
            <a:pPr indent="-323850" lvl="0" marL="914400" rtl="0" algn="l">
              <a:spcBef>
                <a:spcPts val="0"/>
              </a:spcBef>
              <a:spcAft>
                <a:spcPts val="0"/>
              </a:spcAft>
              <a:buSzPts val="1500"/>
              <a:buAutoNum type="arabicPeriod"/>
            </a:pPr>
            <a:r>
              <a:rPr lang="en" sz="1500"/>
              <a:t>/boot</a:t>
            </a:r>
            <a:endParaRPr sz="1500"/>
          </a:p>
          <a:p>
            <a:pPr indent="-323850" lvl="0" marL="914400" rtl="0" algn="l">
              <a:spcBef>
                <a:spcPts val="0"/>
              </a:spcBef>
              <a:spcAft>
                <a:spcPts val="0"/>
              </a:spcAft>
              <a:buSzPts val="1500"/>
              <a:buAutoNum type="arabicPeriod"/>
            </a:pPr>
            <a:r>
              <a:rPr lang="en" sz="1500"/>
              <a:t>/boot/efi</a:t>
            </a:r>
            <a:endParaRPr sz="1500"/>
          </a:p>
          <a:p>
            <a:pPr indent="-323850" lvl="0" marL="914400" rtl="0" algn="l">
              <a:spcBef>
                <a:spcPts val="0"/>
              </a:spcBef>
              <a:spcAft>
                <a:spcPts val="0"/>
              </a:spcAft>
              <a:buSzPts val="1500"/>
              <a:buAutoNum type="arabicPeriod"/>
            </a:pPr>
            <a:r>
              <a:rPr lang="en" sz="1500"/>
              <a:t>/</a:t>
            </a:r>
            <a:endParaRPr sz="1500"/>
          </a:p>
          <a:p>
            <a:pPr indent="-323850" lvl="0" marL="914400" rtl="0" algn="l">
              <a:spcBef>
                <a:spcPts val="0"/>
              </a:spcBef>
              <a:spcAft>
                <a:spcPts val="0"/>
              </a:spcAft>
              <a:buSzPts val="1500"/>
              <a:buAutoNum type="arabicPeriod"/>
            </a:pPr>
            <a:r>
              <a:rPr lang="en" sz="1500"/>
              <a:t>/home</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Directory Structure of /</a:t>
            </a:r>
            <a:endParaRPr/>
          </a:p>
        </p:txBody>
      </p:sp>
      <p:sp>
        <p:nvSpPr>
          <p:cNvPr id="227" name="Google Shape;227;p35"/>
          <p:cNvSpPr txBox="1"/>
          <p:nvPr>
            <p:ph idx="1" type="body"/>
          </p:nvPr>
        </p:nvSpPr>
        <p:spPr>
          <a:xfrm>
            <a:off x="311700" y="1229875"/>
            <a:ext cx="4260300" cy="303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highlight>
                  <a:srgbClr val="EFEFEF"/>
                </a:highlight>
              </a:rPr>
              <a:t>/ </a:t>
            </a:r>
            <a:r>
              <a:rPr lang="en"/>
              <a:t>- root directory</a:t>
            </a:r>
            <a:endParaRPr/>
          </a:p>
          <a:p>
            <a:pPr indent="-342900" lvl="0" marL="457200" rtl="0" algn="l">
              <a:spcBef>
                <a:spcPts val="0"/>
              </a:spcBef>
              <a:spcAft>
                <a:spcPts val="0"/>
              </a:spcAft>
              <a:buSzPts val="1800"/>
              <a:buChar char="●"/>
            </a:pPr>
            <a:r>
              <a:rPr lang="en">
                <a:highlight>
                  <a:srgbClr val="FFFF00"/>
                </a:highlight>
              </a:rPr>
              <a:t>/bin </a:t>
            </a:r>
            <a:r>
              <a:rPr lang="en"/>
              <a:t>— Essential User Binaries</a:t>
            </a:r>
            <a:endParaRPr/>
          </a:p>
          <a:p>
            <a:pPr indent="-342900" lvl="0" marL="457200" rtl="0" algn="l">
              <a:spcBef>
                <a:spcPts val="0"/>
              </a:spcBef>
              <a:spcAft>
                <a:spcPts val="0"/>
              </a:spcAft>
              <a:buSzPts val="1800"/>
              <a:buChar char="●"/>
            </a:pPr>
            <a:r>
              <a:rPr lang="en">
                <a:highlight>
                  <a:srgbClr val="FFFF00"/>
                </a:highlight>
              </a:rPr>
              <a:t>/boot</a:t>
            </a:r>
            <a:r>
              <a:rPr lang="en">
                <a:highlight>
                  <a:srgbClr val="EFEFEF"/>
                </a:highlight>
              </a:rPr>
              <a:t> </a:t>
            </a:r>
            <a:r>
              <a:rPr lang="en"/>
              <a:t>— Static Boot Files</a:t>
            </a:r>
            <a:endParaRPr/>
          </a:p>
          <a:p>
            <a:pPr indent="-342900" lvl="0" marL="457200" rtl="0" algn="l">
              <a:spcBef>
                <a:spcPts val="0"/>
              </a:spcBef>
              <a:spcAft>
                <a:spcPts val="0"/>
              </a:spcAft>
              <a:buSzPts val="1800"/>
              <a:buChar char="●"/>
            </a:pPr>
            <a:r>
              <a:rPr lang="en">
                <a:highlight>
                  <a:srgbClr val="FFFF00"/>
                </a:highlight>
              </a:rPr>
              <a:t>/dev </a:t>
            </a:r>
            <a:r>
              <a:rPr lang="en"/>
              <a:t>— Device Files</a:t>
            </a:r>
            <a:endParaRPr/>
          </a:p>
          <a:p>
            <a:pPr indent="-342900" lvl="0" marL="457200" rtl="0" algn="l">
              <a:spcBef>
                <a:spcPts val="0"/>
              </a:spcBef>
              <a:spcAft>
                <a:spcPts val="0"/>
              </a:spcAft>
              <a:buSzPts val="1800"/>
              <a:buChar char="●"/>
            </a:pPr>
            <a:r>
              <a:rPr lang="en">
                <a:highlight>
                  <a:srgbClr val="FFFF00"/>
                </a:highlight>
              </a:rPr>
              <a:t>/etc</a:t>
            </a:r>
            <a:r>
              <a:rPr lang="en"/>
              <a:t> — Configuration Files</a:t>
            </a:r>
            <a:endParaRPr/>
          </a:p>
          <a:p>
            <a:pPr indent="-342900" lvl="0" marL="457200" rtl="0" algn="l">
              <a:spcBef>
                <a:spcPts val="0"/>
              </a:spcBef>
              <a:spcAft>
                <a:spcPts val="0"/>
              </a:spcAft>
              <a:buSzPts val="1800"/>
              <a:buChar char="●"/>
            </a:pPr>
            <a:r>
              <a:rPr lang="en">
                <a:highlight>
                  <a:srgbClr val="EFEFEF"/>
                </a:highlight>
              </a:rPr>
              <a:t>/srv </a:t>
            </a:r>
            <a:r>
              <a:rPr lang="en"/>
              <a:t>— Service Data</a:t>
            </a:r>
            <a:endParaRPr/>
          </a:p>
          <a:p>
            <a:pPr indent="-342900" lvl="0" marL="457200" rtl="0" algn="l">
              <a:spcBef>
                <a:spcPts val="0"/>
              </a:spcBef>
              <a:spcAft>
                <a:spcPts val="0"/>
              </a:spcAft>
              <a:buSzPts val="1800"/>
              <a:buChar char="●"/>
            </a:pPr>
            <a:r>
              <a:rPr lang="en">
                <a:highlight>
                  <a:srgbClr val="EFEFEF"/>
                </a:highlight>
              </a:rPr>
              <a:t>/tmp </a:t>
            </a:r>
            <a:r>
              <a:rPr lang="en"/>
              <a:t>— Temporary Files</a:t>
            </a:r>
            <a:endParaRPr/>
          </a:p>
          <a:p>
            <a:pPr indent="-342900" lvl="0" marL="457200" rtl="0" algn="l">
              <a:spcBef>
                <a:spcPts val="0"/>
              </a:spcBef>
              <a:spcAft>
                <a:spcPts val="0"/>
              </a:spcAft>
              <a:buSzPts val="1800"/>
              <a:buChar char="●"/>
            </a:pPr>
            <a:r>
              <a:rPr lang="en">
                <a:highlight>
                  <a:srgbClr val="EFEFEF"/>
                </a:highlight>
              </a:rPr>
              <a:t>/usr</a:t>
            </a:r>
            <a:r>
              <a:rPr lang="en"/>
              <a:t> — User Binaries &amp; Read-Only Data</a:t>
            </a:r>
            <a:endParaRPr/>
          </a:p>
          <a:p>
            <a:pPr indent="-342900" lvl="0" marL="457200" rtl="0" algn="l">
              <a:spcBef>
                <a:spcPts val="0"/>
              </a:spcBef>
              <a:spcAft>
                <a:spcPts val="0"/>
              </a:spcAft>
              <a:buSzPts val="1800"/>
              <a:buChar char="●"/>
            </a:pPr>
            <a:r>
              <a:rPr lang="en">
                <a:highlight>
                  <a:srgbClr val="EFEFEF"/>
                </a:highlight>
              </a:rPr>
              <a:t>/var</a:t>
            </a:r>
            <a:r>
              <a:rPr lang="en"/>
              <a:t> — Variable Data Files</a:t>
            </a:r>
            <a:endParaRPr/>
          </a:p>
        </p:txBody>
      </p:sp>
      <p:sp>
        <p:nvSpPr>
          <p:cNvPr id="228" name="Google Shape;228;p35"/>
          <p:cNvSpPr txBox="1"/>
          <p:nvPr>
            <p:ph idx="1" type="body"/>
          </p:nvPr>
        </p:nvSpPr>
        <p:spPr>
          <a:xfrm>
            <a:off x="4572000" y="1229875"/>
            <a:ext cx="4260300" cy="303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FFFF00"/>
                </a:highlight>
              </a:rPr>
              <a:t>/home </a:t>
            </a:r>
            <a:r>
              <a:rPr lang="en"/>
              <a:t>— Home Partition</a:t>
            </a:r>
            <a:endParaRPr/>
          </a:p>
          <a:p>
            <a:pPr indent="-342900" lvl="0" marL="457200" rtl="0" algn="l">
              <a:spcBef>
                <a:spcPts val="0"/>
              </a:spcBef>
              <a:spcAft>
                <a:spcPts val="0"/>
              </a:spcAft>
              <a:buSzPts val="1800"/>
              <a:buChar char="●"/>
            </a:pPr>
            <a:r>
              <a:rPr lang="en">
                <a:highlight>
                  <a:srgbClr val="EFEFEF"/>
                </a:highlight>
              </a:rPr>
              <a:t>/lib </a:t>
            </a:r>
            <a:r>
              <a:rPr lang="en"/>
              <a:t>— Essential Shared Libraries</a:t>
            </a:r>
            <a:endParaRPr/>
          </a:p>
          <a:p>
            <a:pPr indent="-342900" lvl="0" marL="457200" rtl="0" algn="l">
              <a:spcBef>
                <a:spcPts val="0"/>
              </a:spcBef>
              <a:spcAft>
                <a:spcPts val="0"/>
              </a:spcAft>
              <a:buSzPts val="1800"/>
              <a:buChar char="●"/>
            </a:pPr>
            <a:r>
              <a:rPr lang="en">
                <a:highlight>
                  <a:srgbClr val="FFFF00"/>
                </a:highlight>
              </a:rPr>
              <a:t>/media </a:t>
            </a:r>
            <a:r>
              <a:rPr lang="en"/>
              <a:t>— Removable Media</a:t>
            </a:r>
            <a:endParaRPr/>
          </a:p>
          <a:p>
            <a:pPr indent="-342900" lvl="0" marL="457200" rtl="0" algn="l">
              <a:spcBef>
                <a:spcPts val="0"/>
              </a:spcBef>
              <a:spcAft>
                <a:spcPts val="0"/>
              </a:spcAft>
              <a:buSzPts val="1800"/>
              <a:buChar char="●"/>
            </a:pPr>
            <a:r>
              <a:rPr lang="en">
                <a:highlight>
                  <a:srgbClr val="FFFF00"/>
                </a:highlight>
              </a:rPr>
              <a:t>/mnt </a:t>
            </a:r>
            <a:r>
              <a:rPr lang="en"/>
              <a:t>— Temporary Mount Points</a:t>
            </a:r>
            <a:endParaRPr/>
          </a:p>
          <a:p>
            <a:pPr indent="-342900" lvl="0" marL="457200" rtl="0" algn="l">
              <a:spcBef>
                <a:spcPts val="0"/>
              </a:spcBef>
              <a:spcAft>
                <a:spcPts val="0"/>
              </a:spcAft>
              <a:buSzPts val="1800"/>
              <a:buChar char="●"/>
            </a:pPr>
            <a:r>
              <a:rPr lang="en">
                <a:highlight>
                  <a:srgbClr val="EFEFEF"/>
                </a:highlight>
              </a:rPr>
              <a:t>/opt</a:t>
            </a:r>
            <a:r>
              <a:rPr lang="en"/>
              <a:t> — Optional Packages</a:t>
            </a:r>
            <a:endParaRPr/>
          </a:p>
          <a:p>
            <a:pPr indent="-342900" lvl="0" marL="457200" rtl="0" algn="l">
              <a:spcBef>
                <a:spcPts val="0"/>
              </a:spcBef>
              <a:spcAft>
                <a:spcPts val="0"/>
              </a:spcAft>
              <a:buSzPts val="1800"/>
              <a:buChar char="●"/>
            </a:pPr>
            <a:r>
              <a:rPr lang="en">
                <a:highlight>
                  <a:srgbClr val="EFEFEF"/>
                </a:highlight>
              </a:rPr>
              <a:t>/proc </a:t>
            </a:r>
            <a:r>
              <a:rPr lang="en"/>
              <a:t>— Kernel &amp; Process Files</a:t>
            </a:r>
            <a:endParaRPr/>
          </a:p>
          <a:p>
            <a:pPr indent="-342900" lvl="0" marL="457200" rtl="0" algn="l">
              <a:spcBef>
                <a:spcPts val="0"/>
              </a:spcBef>
              <a:spcAft>
                <a:spcPts val="0"/>
              </a:spcAft>
              <a:buSzPts val="1800"/>
              <a:buChar char="●"/>
            </a:pPr>
            <a:r>
              <a:rPr lang="en">
                <a:highlight>
                  <a:srgbClr val="EFEFEF"/>
                </a:highlight>
              </a:rPr>
              <a:t>/run </a:t>
            </a:r>
            <a:r>
              <a:rPr lang="en"/>
              <a:t>— Application State Files</a:t>
            </a:r>
            <a:endParaRPr/>
          </a:p>
          <a:p>
            <a:pPr indent="-342900" lvl="0" marL="457200" rtl="0" algn="l">
              <a:spcBef>
                <a:spcPts val="0"/>
              </a:spcBef>
              <a:spcAft>
                <a:spcPts val="0"/>
              </a:spcAft>
              <a:buSzPts val="1800"/>
              <a:buChar char="●"/>
            </a:pPr>
            <a:r>
              <a:rPr lang="en">
                <a:highlight>
                  <a:srgbClr val="FFFF00"/>
                </a:highlight>
              </a:rPr>
              <a:t>/sbin</a:t>
            </a:r>
            <a:r>
              <a:rPr lang="en"/>
              <a:t> — System Administration Binaries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That’s it!</a:t>
            </a:r>
            <a:endParaRPr sz="4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Any Questions?</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Developed in 1990s</a:t>
            </a:r>
            <a:endParaRPr/>
          </a:p>
          <a:p>
            <a:pPr indent="-342900" lvl="0" marL="457200" rtl="0" algn="l">
              <a:spcBef>
                <a:spcPts val="0"/>
              </a:spcBef>
              <a:spcAft>
                <a:spcPts val="0"/>
              </a:spcAft>
              <a:buSzPts val="1800"/>
              <a:buChar char="●"/>
            </a:pPr>
            <a:r>
              <a:rPr lang="en"/>
              <a:t>By </a:t>
            </a:r>
            <a:r>
              <a:rPr lang="en">
                <a:highlight>
                  <a:srgbClr val="FFFF00"/>
                </a:highlight>
              </a:rPr>
              <a:t>Linus Torvalds</a:t>
            </a:r>
            <a:r>
              <a:rPr lang="en"/>
              <a:t> and the </a:t>
            </a:r>
            <a:r>
              <a:rPr lang="en" u="sng"/>
              <a:t>Free Software Foundation</a:t>
            </a:r>
            <a:r>
              <a:rPr lang="en"/>
              <a:t> (FSF)</a:t>
            </a:r>
            <a:endParaRPr/>
          </a:p>
          <a:p>
            <a:pPr indent="-342900" lvl="0" marL="457200" rtl="0" algn="l">
              <a:spcBef>
                <a:spcPts val="0"/>
              </a:spcBef>
              <a:spcAft>
                <a:spcPts val="0"/>
              </a:spcAft>
              <a:buSzPts val="1800"/>
              <a:buChar char="●"/>
            </a:pPr>
            <a:r>
              <a:rPr lang="en"/>
              <a:t>Based on ‘MINIX’, a ‘UNIX’ operating system.</a:t>
            </a:r>
            <a:endParaRPr/>
          </a:p>
          <a:p>
            <a:pPr indent="-342900" lvl="0" marL="457200" rtl="0" algn="l">
              <a:spcBef>
                <a:spcPts val="0"/>
              </a:spcBef>
              <a:spcAft>
                <a:spcPts val="0"/>
              </a:spcAft>
              <a:buSzPts val="1800"/>
              <a:buChar char="●"/>
            </a:pPr>
            <a:r>
              <a:rPr lang="en"/>
              <a:t>Technically a Kernel (not an OS)</a:t>
            </a:r>
            <a:endParaRPr/>
          </a:p>
          <a:p>
            <a:pPr indent="-342900" lvl="0" marL="457200" rtl="0" algn="l">
              <a:spcBef>
                <a:spcPts val="0"/>
              </a:spcBef>
              <a:spcAft>
                <a:spcPts val="0"/>
              </a:spcAft>
              <a:buSzPts val="1800"/>
              <a:buChar char="●"/>
            </a:pPr>
            <a:r>
              <a:rPr lang="en"/>
              <a:t>Opensource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b/w Kernel &amp; OS</a:t>
            </a:r>
            <a:endParaRPr/>
          </a:p>
        </p:txBody>
      </p:sp>
      <p:sp>
        <p:nvSpPr>
          <p:cNvPr id="103" name="Google Shape;103;p16"/>
          <p:cNvSpPr txBox="1"/>
          <p:nvPr>
            <p:ph idx="1" type="body"/>
          </p:nvPr>
        </p:nvSpPr>
        <p:spPr>
          <a:xfrm>
            <a:off x="311700" y="1229875"/>
            <a:ext cx="8520600" cy="343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Kernel is part of OS</a:t>
            </a:r>
            <a:endParaRPr/>
          </a:p>
          <a:p>
            <a:pPr indent="-342900" lvl="0" marL="457200" rtl="0" algn="l">
              <a:spcBef>
                <a:spcPts val="0"/>
              </a:spcBef>
              <a:spcAft>
                <a:spcPts val="0"/>
              </a:spcAft>
              <a:buSzPts val="1800"/>
              <a:buChar char="●"/>
            </a:pPr>
            <a:r>
              <a:rPr lang="en"/>
              <a:t>In looses terms, Linux is referred</a:t>
            </a:r>
            <a:br>
              <a:rPr lang="en"/>
            </a:br>
            <a:r>
              <a:rPr lang="en"/>
              <a:t>to as an OS</a:t>
            </a:r>
            <a:endParaRPr/>
          </a:p>
          <a:p>
            <a:pPr indent="-342900" lvl="0" marL="457200" rtl="0" algn="l">
              <a:spcBef>
                <a:spcPts val="0"/>
              </a:spcBef>
              <a:spcAft>
                <a:spcPts val="0"/>
              </a:spcAft>
              <a:buSzPts val="1800"/>
              <a:buChar char="●"/>
            </a:pPr>
            <a:r>
              <a:rPr lang="en"/>
              <a:t>Technically, it’s not</a:t>
            </a:r>
            <a:endParaRPr/>
          </a:p>
        </p:txBody>
      </p:sp>
      <p:pic>
        <p:nvPicPr>
          <p:cNvPr id="104" name="Google Shape;104;p16"/>
          <p:cNvPicPr preferRelativeResize="0"/>
          <p:nvPr/>
        </p:nvPicPr>
        <p:blipFill>
          <a:blip r:embed="rId3">
            <a:alphaModFix/>
          </a:blip>
          <a:stretch>
            <a:fillRect/>
          </a:stretch>
        </p:blipFill>
        <p:spPr>
          <a:xfrm>
            <a:off x="5833350" y="1229875"/>
            <a:ext cx="2912350" cy="2091400"/>
          </a:xfrm>
          <a:prstGeom prst="rect">
            <a:avLst/>
          </a:prstGeom>
          <a:noFill/>
          <a:ln>
            <a:noFill/>
          </a:ln>
        </p:spPr>
      </p:pic>
      <p:pic>
        <p:nvPicPr>
          <p:cNvPr id="105" name="Google Shape;105;p16"/>
          <p:cNvPicPr preferRelativeResize="0"/>
          <p:nvPr/>
        </p:nvPicPr>
        <p:blipFill>
          <a:blip r:embed="rId4">
            <a:alphaModFix/>
          </a:blip>
          <a:stretch>
            <a:fillRect/>
          </a:stretch>
        </p:blipFill>
        <p:spPr>
          <a:xfrm>
            <a:off x="2747275" y="2809725"/>
            <a:ext cx="2181225" cy="148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Family</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3 mainstream distros (short for distributions)</a:t>
            </a:r>
            <a:endParaRPr/>
          </a:p>
          <a:p>
            <a:pPr indent="-336550" lvl="0" marL="1371600" rtl="0" algn="l">
              <a:spcBef>
                <a:spcPts val="0"/>
              </a:spcBef>
              <a:spcAft>
                <a:spcPts val="0"/>
              </a:spcAft>
              <a:buSzPts val="1700"/>
              <a:buAutoNum type="arabicPeriod"/>
            </a:pPr>
            <a:r>
              <a:rPr lang="en" sz="1700"/>
              <a:t>Debian (Ubuntu, Mint, Pop! OS, etc)</a:t>
            </a:r>
            <a:endParaRPr sz="1700"/>
          </a:p>
          <a:p>
            <a:pPr indent="-336550" lvl="0" marL="1371600" rtl="0" algn="l">
              <a:spcBef>
                <a:spcPts val="0"/>
              </a:spcBef>
              <a:spcAft>
                <a:spcPts val="0"/>
              </a:spcAft>
              <a:buSzPts val="1700"/>
              <a:buAutoNum type="arabicPeriod"/>
            </a:pPr>
            <a:r>
              <a:rPr lang="en" sz="1700"/>
              <a:t>Redhat (OpenSUSE, Fedora)</a:t>
            </a:r>
            <a:endParaRPr sz="1700"/>
          </a:p>
          <a:p>
            <a:pPr indent="-336550" lvl="0" marL="1371600" rtl="0" algn="l">
              <a:spcBef>
                <a:spcPts val="0"/>
              </a:spcBef>
              <a:spcAft>
                <a:spcPts val="0"/>
              </a:spcAft>
              <a:buSzPts val="1700"/>
              <a:buAutoNum type="arabicPeriod"/>
            </a:pPr>
            <a:r>
              <a:rPr lang="en" sz="1700"/>
              <a:t>Arch (Manjaro, EndeavourOS, etc)</a:t>
            </a:r>
            <a:endParaRPr sz="1700"/>
          </a:p>
          <a:p>
            <a:pPr indent="-342900" lvl="0" marL="457200" rtl="0" algn="l">
              <a:spcBef>
                <a:spcPts val="0"/>
              </a:spcBef>
              <a:spcAft>
                <a:spcPts val="0"/>
              </a:spcAft>
              <a:buSzPts val="1800"/>
              <a:buChar char="●"/>
            </a:pPr>
            <a:r>
              <a:rPr lang="en"/>
              <a:t>Linux Distros for Servers:</a:t>
            </a:r>
            <a:endParaRPr/>
          </a:p>
          <a:p>
            <a:pPr indent="-336550" lvl="0" marL="1371600" rtl="0" algn="l">
              <a:spcBef>
                <a:spcPts val="0"/>
              </a:spcBef>
              <a:spcAft>
                <a:spcPts val="0"/>
              </a:spcAft>
              <a:buSzPts val="1700"/>
              <a:buAutoNum type="arabicPeriod"/>
            </a:pPr>
            <a:r>
              <a:rPr lang="en" sz="1700"/>
              <a:t>Ubuntu Server (mostly used)</a:t>
            </a:r>
            <a:endParaRPr sz="1700"/>
          </a:p>
          <a:p>
            <a:pPr indent="-336550" lvl="0" marL="1371600" rtl="0" algn="l">
              <a:spcBef>
                <a:spcPts val="0"/>
              </a:spcBef>
              <a:spcAft>
                <a:spcPts val="0"/>
              </a:spcAft>
              <a:buSzPts val="1700"/>
              <a:buAutoNum type="arabicPeriod"/>
            </a:pPr>
            <a:r>
              <a:rPr lang="en" sz="1700"/>
              <a:t>OpenSUSE</a:t>
            </a:r>
            <a:endParaRPr sz="1700"/>
          </a:p>
          <a:p>
            <a:pPr indent="-336550" lvl="0" marL="1371600" rtl="0" algn="l">
              <a:spcBef>
                <a:spcPts val="0"/>
              </a:spcBef>
              <a:spcAft>
                <a:spcPts val="0"/>
              </a:spcAft>
              <a:buSzPts val="1700"/>
              <a:buAutoNum type="arabicPeriod"/>
            </a:pPr>
            <a:r>
              <a:rPr lang="en" sz="1700"/>
              <a:t>Fedora Server</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Philosophy</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Everything Should Be </a:t>
            </a:r>
            <a:r>
              <a:rPr lang="en">
                <a:highlight>
                  <a:srgbClr val="FFFF00"/>
                </a:highlight>
              </a:rPr>
              <a:t>Free</a:t>
            </a:r>
            <a:endParaRPr>
              <a:highlight>
                <a:srgbClr val="FFFF00"/>
              </a:highlight>
            </a:endParaRPr>
          </a:p>
          <a:p>
            <a:pPr indent="-342900" lvl="0" marL="457200" rtl="0" algn="l">
              <a:lnSpc>
                <a:spcPct val="150000"/>
              </a:lnSpc>
              <a:spcBef>
                <a:spcPts val="0"/>
              </a:spcBef>
              <a:spcAft>
                <a:spcPts val="0"/>
              </a:spcAft>
              <a:buSzPts val="1800"/>
              <a:buChar char="●"/>
            </a:pPr>
            <a:r>
              <a:rPr lang="en"/>
              <a:t>Anyone Should Be Able To </a:t>
            </a:r>
            <a:r>
              <a:rPr lang="en">
                <a:highlight>
                  <a:srgbClr val="FFFF00"/>
                </a:highlight>
              </a:rPr>
              <a:t>Modify, Add Or Remove</a:t>
            </a:r>
            <a:r>
              <a:rPr lang="en"/>
              <a:t> Any Part Of Linux</a:t>
            </a:r>
            <a:endParaRPr/>
          </a:p>
          <a:p>
            <a:pPr indent="-342900" lvl="0" marL="457200" rtl="0" algn="l">
              <a:lnSpc>
                <a:spcPct val="150000"/>
              </a:lnSpc>
              <a:spcBef>
                <a:spcPts val="0"/>
              </a:spcBef>
              <a:spcAft>
                <a:spcPts val="0"/>
              </a:spcAft>
              <a:buSzPts val="1800"/>
              <a:buChar char="●"/>
            </a:pPr>
            <a:r>
              <a:rPr lang="en"/>
              <a:t>Should Not Contain Pre</a:t>
            </a:r>
            <a:r>
              <a:rPr lang="en"/>
              <a:t>-</a:t>
            </a:r>
            <a:r>
              <a:rPr lang="en"/>
              <a:t>Installed Bloatware</a:t>
            </a:r>
            <a:endParaRPr/>
          </a:p>
          <a:p>
            <a:pPr indent="-342900" lvl="0" marL="457200" rtl="0" algn="l">
              <a:lnSpc>
                <a:spcPct val="150000"/>
              </a:lnSpc>
              <a:spcBef>
                <a:spcPts val="0"/>
              </a:spcBef>
              <a:spcAft>
                <a:spcPts val="0"/>
              </a:spcAft>
              <a:buSzPts val="1800"/>
              <a:buChar char="●"/>
            </a:pPr>
            <a:r>
              <a:rPr lang="en"/>
              <a:t>Should Be Highly Customizable</a:t>
            </a:r>
            <a:endParaRPr/>
          </a:p>
          <a:p>
            <a:pPr indent="-342900" lvl="0" marL="457200" rtl="0" algn="l">
              <a:lnSpc>
                <a:spcPct val="150000"/>
              </a:lnSpc>
              <a:spcBef>
                <a:spcPts val="0"/>
              </a:spcBef>
              <a:spcAft>
                <a:spcPts val="0"/>
              </a:spcAft>
              <a:buSzPts val="1800"/>
              <a:buChar char="●"/>
            </a:pPr>
            <a:r>
              <a:rPr lang="en"/>
              <a:t>Should Be Secure And Fast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Linux Glossary</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Glossary aka Commonly Used Words</a:t>
            </a:r>
            <a:endParaRPr/>
          </a:p>
        </p:txBody>
      </p:sp>
      <p:sp>
        <p:nvSpPr>
          <p:cNvPr id="128" name="Google Shape;128;p20"/>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600" u="sng"/>
              <a:t>BASH</a:t>
            </a:r>
            <a:r>
              <a:rPr lang="en" sz="1600"/>
              <a:t>:</a:t>
            </a:r>
            <a:r>
              <a:rPr lang="en" sz="1800"/>
              <a:t> </a:t>
            </a:r>
            <a:r>
              <a:rPr lang="en" sz="1500"/>
              <a:t>Bourne Again Shell, commonly used language interpreter in Linux.</a:t>
            </a:r>
            <a:r>
              <a:rPr lang="en" sz="1500"/>
              <a:t> based on ‘sh’ shell</a:t>
            </a:r>
            <a:r>
              <a:rPr lang="en" sz="1500"/>
              <a:t>.</a:t>
            </a:r>
            <a:endParaRPr sz="1500"/>
          </a:p>
          <a:p>
            <a:pPr indent="-342900" lvl="0" marL="457200" rtl="0" algn="l">
              <a:lnSpc>
                <a:spcPct val="150000"/>
              </a:lnSpc>
              <a:spcBef>
                <a:spcPts val="0"/>
              </a:spcBef>
              <a:spcAft>
                <a:spcPts val="0"/>
              </a:spcAft>
              <a:buSzPts val="1800"/>
              <a:buChar char="●"/>
            </a:pPr>
            <a:r>
              <a:rPr b="1" lang="en" sz="1600" u="sng"/>
              <a:t>Daemon</a:t>
            </a:r>
            <a:r>
              <a:rPr b="1" lang="en" sz="1700" u="sng"/>
              <a:t>:</a:t>
            </a:r>
            <a:r>
              <a:rPr b="1" lang="en" sz="1800"/>
              <a:t> </a:t>
            </a:r>
            <a:r>
              <a:rPr lang="en" sz="1500"/>
              <a:t>A process lurking in the background, usually unnoticed, until something triggers it into action i.e. a background service that checks internet connectivity.</a:t>
            </a:r>
            <a:endParaRPr sz="1500"/>
          </a:p>
        </p:txBody>
      </p:sp>
      <p:sp>
        <p:nvSpPr>
          <p:cNvPr id="129" name="Google Shape;129;p20"/>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600" u="sng"/>
              <a:t>Man Page: </a:t>
            </a:r>
            <a:r>
              <a:rPr lang="en" sz="1500"/>
              <a:t> Manual Page (help page or kind of ‘wiki’ page).</a:t>
            </a:r>
            <a:endParaRPr sz="1500"/>
          </a:p>
          <a:p>
            <a:pPr indent="-336550" lvl="0" marL="457200" rtl="0" algn="l">
              <a:lnSpc>
                <a:spcPct val="150000"/>
              </a:lnSpc>
              <a:spcBef>
                <a:spcPts val="0"/>
              </a:spcBef>
              <a:spcAft>
                <a:spcPts val="0"/>
              </a:spcAft>
              <a:buSzPts val="1700"/>
              <a:buChar char="●"/>
            </a:pPr>
            <a:r>
              <a:rPr b="1" lang="en" sz="1700" u="sng"/>
              <a:t>SSH: </a:t>
            </a:r>
            <a:r>
              <a:rPr lang="en" sz="1500"/>
              <a:t>The Secure Shell, used for connecting to a machine over an encrypted connection. Replaced the old Telnet and is relatively secure.</a:t>
            </a:r>
            <a:endParaRPr sz="1500"/>
          </a:p>
          <a:p>
            <a:pPr indent="-336550" lvl="0" marL="457200" rtl="0" algn="l">
              <a:lnSpc>
                <a:spcPct val="150000"/>
              </a:lnSpc>
              <a:spcBef>
                <a:spcPts val="0"/>
              </a:spcBef>
              <a:spcAft>
                <a:spcPts val="0"/>
              </a:spcAft>
              <a:buSzPts val="1700"/>
              <a:buChar char="●"/>
            </a:pPr>
            <a:r>
              <a:rPr b="1" lang="en" sz="1700" u="sng"/>
              <a:t>STDOUT: </a:t>
            </a:r>
            <a:r>
              <a:rPr lang="en" sz="1500"/>
              <a:t>Standard</a:t>
            </a:r>
            <a:r>
              <a:rPr lang="en" sz="1700"/>
              <a:t> </a:t>
            </a:r>
            <a:r>
              <a:rPr lang="en" sz="1500"/>
              <a:t>Output. Mostly refers to the output stream of a terminal. Similar: stdin, stderr</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Glossary aka Commonly Used Words</a:t>
            </a:r>
            <a:endParaRPr/>
          </a:p>
          <a:p>
            <a:pPr indent="0" lvl="0" marL="0" rtl="0" algn="l">
              <a:spcBef>
                <a:spcPts val="0"/>
              </a:spcBef>
              <a:spcAft>
                <a:spcPts val="0"/>
              </a:spcAft>
              <a:buNone/>
            </a:pPr>
            <a:r>
              <a:t/>
            </a:r>
            <a:endParaRPr/>
          </a:p>
        </p:txBody>
      </p:sp>
      <p:sp>
        <p:nvSpPr>
          <p:cNvPr id="135" name="Google Shape;135;p2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600" u="sng"/>
              <a:t>Symbolic Link/ Soft Link:</a:t>
            </a:r>
            <a:r>
              <a:rPr b="1" lang="en" sz="1600"/>
              <a:t> </a:t>
            </a:r>
            <a:r>
              <a:rPr lang="en" sz="1500"/>
              <a:t>A special filetype, which is a small pointer file, allowing multiple names for the same file. Aka aliases for file.</a:t>
            </a:r>
            <a:endParaRPr sz="1500"/>
          </a:p>
          <a:p>
            <a:pPr indent="-323850" lvl="0" marL="457200" rtl="0" algn="l">
              <a:lnSpc>
                <a:spcPct val="150000"/>
              </a:lnSpc>
              <a:spcBef>
                <a:spcPts val="0"/>
              </a:spcBef>
              <a:spcAft>
                <a:spcPts val="0"/>
              </a:spcAft>
              <a:buSzPts val="1500"/>
              <a:buChar char="●"/>
            </a:pPr>
            <a:r>
              <a:rPr b="1" lang="en" sz="1700" u="sng"/>
              <a:t>PIDs:</a:t>
            </a:r>
            <a:r>
              <a:rPr b="1" lang="en" sz="1700"/>
              <a:t> </a:t>
            </a:r>
            <a:r>
              <a:rPr lang="en" sz="1500"/>
              <a:t>Process IDs. Each process is assigned an ID after it’s loaded in memory.</a:t>
            </a:r>
            <a:endParaRPr sz="1500"/>
          </a:p>
        </p:txBody>
      </p:sp>
      <p:sp>
        <p:nvSpPr>
          <p:cNvPr id="136" name="Google Shape;136;p2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600" u="sng"/>
              <a:t>DE: </a:t>
            </a:r>
            <a:r>
              <a:rPr lang="en" sz="1600"/>
              <a:t> Desktop Environment. A GUI Interface </a:t>
            </a:r>
            <a:r>
              <a:rPr lang="en" sz="1600"/>
              <a:t>Environment</a:t>
            </a:r>
            <a:r>
              <a:rPr lang="en" sz="1600"/>
              <a:t> that has some default configuration for a linux system with no GUI. Most common are Gnome (pronounced as </a:t>
            </a:r>
            <a:r>
              <a:rPr i="1" lang="en" sz="1600"/>
              <a:t>nome), </a:t>
            </a:r>
            <a:r>
              <a:rPr lang="en" sz="1600"/>
              <a:t>KDE/Plasma, XFCE, Cinamon, etc.</a:t>
            </a:r>
            <a:endParaRPr sz="1600"/>
          </a:p>
          <a:p>
            <a:pPr indent="0" lvl="0" marL="457200" rtl="0" algn="l">
              <a:lnSpc>
                <a:spcPct val="150000"/>
              </a:lnSpc>
              <a:spcBef>
                <a:spcPts val="1200"/>
              </a:spcBef>
              <a:spcAft>
                <a:spcPts val="1200"/>
              </a:spcAft>
              <a:buNone/>
            </a:pPr>
            <a:r>
              <a:rPr lang="en" sz="1600"/>
              <a:t>Ubuntu’s Default DE is Gnome. </a:t>
            </a:r>
            <a:endParaRPr/>
          </a:p>
        </p:txBody>
      </p:sp>
      <p:sp>
        <p:nvSpPr>
          <p:cNvPr id="137" name="Google Shape;137;p21"/>
          <p:cNvSpPr txBox="1"/>
          <p:nvPr/>
        </p:nvSpPr>
        <p:spPr>
          <a:xfrm>
            <a:off x="730050" y="4175025"/>
            <a:ext cx="768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666666"/>
                </a:solidFill>
                <a:latin typeface="Roboto"/>
                <a:ea typeface="Roboto"/>
                <a:cs typeface="Roboto"/>
                <a:sym typeface="Roboto"/>
              </a:rPr>
              <a:t>More Glossary at:</a:t>
            </a:r>
            <a:r>
              <a:rPr lang="en">
                <a:solidFill>
                  <a:srgbClr val="666666"/>
                </a:solidFill>
                <a:latin typeface="Roboto"/>
                <a:ea typeface="Roboto"/>
                <a:cs typeface="Roboto"/>
                <a:sym typeface="Roboto"/>
              </a:rPr>
              <a:t> </a:t>
            </a:r>
            <a:r>
              <a:rPr lang="en" u="sng">
                <a:solidFill>
                  <a:schemeClr val="hlink"/>
                </a:solidFill>
                <a:latin typeface="Roboto"/>
                <a:ea typeface="Roboto"/>
                <a:cs typeface="Roboto"/>
                <a:sym typeface="Roboto"/>
                <a:hlinkClick r:id="rId3"/>
              </a:rPr>
              <a:t>https://tldp.org/LDP/Linux-Filesystem-Hierarchy/html/glossary.html</a:t>
            </a:r>
            <a:endParaRPr>
              <a:solidFill>
                <a:srgbClr val="666666"/>
              </a:solidFill>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https://www.linuxtopia.org/online_books/introduction_to_linux/gloss.html</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