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Relationship Id="rId3" Type="http://schemas.openxmlformats.org/officeDocument/2006/relationships/hyperlink" Target="https://en.wikipedia.org/wiki/Tianhe-2#/media/File:Tianhe-2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Relationship Id="rId3" Type="http://schemas.openxmlformats.org/officeDocument/2006/relationships/hyperlink" Target="https://en.wikipedia.org/wiki/Central_processing_unit#/media/File:Intel_80486DX2_bottom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Relationship Id="rId3" Type="http://schemas.openxmlformats.org/officeDocument/2006/relationships/hyperlink" Target="https://en.wikipedia.org/wiki/Computer_memory#/media/File:Intel_X25-M_Solid-State_Drive.jp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Computing 101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161" y="1431234"/>
            <a:ext cx="8215534" cy="3869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6325" y="5464722"/>
            <a:ext cx="7748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charset="0"/>
              </a:rPr>
              <a:t>Tianhe-2 in National Supercomputer Center in </a:t>
            </a:r>
            <a:r>
              <a:rPr lang="en-US" sz="1400" dirty="0" smtClean="0">
                <a:solidFill>
                  <a:srgbClr val="222222"/>
                </a:solidFill>
                <a:latin typeface="Arial" charset="0"/>
              </a:rPr>
              <a:t>Guangzhou</a:t>
            </a:r>
          </a:p>
          <a:p>
            <a:r>
              <a:rPr lang="en-US" sz="1400" i="1" dirty="0">
                <a:solidFill>
                  <a:srgbClr val="222222"/>
                </a:solidFill>
                <a:latin typeface="Arial" charset="0"/>
              </a:rPr>
              <a:t>Source</a:t>
            </a:r>
            <a:r>
              <a:rPr lang="en-US" sz="1400" dirty="0">
                <a:solidFill>
                  <a:srgbClr val="222222"/>
                </a:solidFill>
                <a:latin typeface="Arial" charset="0"/>
              </a:rPr>
              <a:t>: </a:t>
            </a:r>
            <a:r>
              <a:rPr lang="en-US" sz="1400" dirty="0">
                <a:solidFill>
                  <a:srgbClr val="222222"/>
                </a:solidFill>
                <a:latin typeface="Arial" charset="0"/>
                <a:hlinkClick r:id="rId3"/>
              </a:rPr>
              <a:t>https://en.wikipedia.org/wiki/Tianhe-2#/</a:t>
            </a:r>
            <a:r>
              <a:rPr lang="en-US" sz="1400" dirty="0" smtClean="0">
                <a:solidFill>
                  <a:srgbClr val="222222"/>
                </a:solidFill>
                <a:latin typeface="Arial" charset="0"/>
                <a:hlinkClick r:id="rId3"/>
              </a:rPr>
              <a:t>media/File:Tianhe-2.jpg</a:t>
            </a:r>
            <a:r>
              <a:rPr lang="en-US" sz="1400" dirty="0" smtClean="0">
                <a:solidFill>
                  <a:srgbClr val="222222"/>
                </a:solidFill>
                <a:latin typeface="Arial" charset="0"/>
              </a:rPr>
              <a:t>. </a:t>
            </a:r>
            <a:r>
              <a:rPr lang="en-GB" sz="1400" dirty="0"/>
              <a:t>CC BY-SA 4.0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2247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Workload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of distributed computing</a:t>
            </a:r>
          </a:p>
          <a:p>
            <a:pPr lvl="1"/>
            <a:r>
              <a:rPr lang="en-GB" dirty="0" smtClean="0"/>
              <a:t>Embarrassingly </a:t>
            </a:r>
            <a:r>
              <a:rPr lang="en-GB" dirty="0"/>
              <a:t>parallel </a:t>
            </a:r>
            <a:r>
              <a:rPr lang="en-GB" dirty="0" smtClean="0"/>
              <a:t>problem</a:t>
            </a:r>
          </a:p>
          <a:p>
            <a:pPr lvl="2"/>
            <a:r>
              <a:rPr lang="en-GB" dirty="0" smtClean="0"/>
              <a:t>Executing </a:t>
            </a:r>
            <a:r>
              <a:rPr lang="en-GB" dirty="0"/>
              <a:t>the same (or similar) independent tasks many </a:t>
            </a:r>
            <a:r>
              <a:rPr lang="en-GB" dirty="0" smtClean="0"/>
              <a:t>times</a:t>
            </a:r>
          </a:p>
          <a:p>
            <a:pPr lvl="1"/>
            <a:r>
              <a:rPr lang="en-GB" dirty="0" smtClean="0"/>
              <a:t>Other problems </a:t>
            </a:r>
            <a:r>
              <a:rPr lang="en-GB" dirty="0"/>
              <a:t>that require the </a:t>
            </a:r>
            <a:r>
              <a:rPr lang="en-GB" dirty="0" smtClean="0"/>
              <a:t>distributed </a:t>
            </a:r>
            <a:r>
              <a:rPr lang="en-GB" dirty="0"/>
              <a:t>processes to be aware of one </a:t>
            </a:r>
            <a:r>
              <a:rPr lang="en-GB" dirty="0" smtClean="0"/>
              <a:t>another</a:t>
            </a:r>
          </a:p>
          <a:p>
            <a:pPr lvl="2"/>
            <a:r>
              <a:rPr lang="en-GB" dirty="0"/>
              <a:t>e</a:t>
            </a:r>
            <a:r>
              <a:rPr lang="en-GB" dirty="0" smtClean="0"/>
              <a:t>.g. agent-based </a:t>
            </a:r>
            <a:r>
              <a:rPr lang="en-GB" dirty="0" err="1" smtClean="0"/>
              <a:t>modeling</a:t>
            </a:r>
            <a:endParaRPr lang="en-GB" dirty="0"/>
          </a:p>
          <a:p>
            <a:pPr lvl="1"/>
            <a:r>
              <a:rPr lang="en-GB" dirty="0" smtClean="0"/>
              <a:t> “Rent</a:t>
            </a:r>
            <a:r>
              <a:rPr lang="en-GB" dirty="0"/>
              <a:t>” a compute platform from a remote </a:t>
            </a:r>
            <a:r>
              <a:rPr lang="en-GB" dirty="0" smtClean="0"/>
              <a:t>provider</a:t>
            </a:r>
          </a:p>
          <a:p>
            <a:pPr lvl="2"/>
            <a:r>
              <a:rPr lang="en-GB" dirty="0" smtClean="0"/>
              <a:t>Cloud computer</a:t>
            </a:r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48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Computers and the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Computers contain </a:t>
            </a:r>
            <a:endParaRPr lang="en-US" dirty="0" smtClean="0"/>
          </a:p>
          <a:p>
            <a:pPr lvl="1"/>
            <a:r>
              <a:rPr lang="en-US" dirty="0" smtClean="0"/>
              <a:t>Harmful substances</a:t>
            </a:r>
          </a:p>
          <a:p>
            <a:pPr lvl="2"/>
            <a:r>
              <a:rPr lang="en-US" dirty="0" smtClean="0"/>
              <a:t>Arsenic</a:t>
            </a:r>
            <a:r>
              <a:rPr lang="en-US" dirty="0"/>
              <a:t>, lead, and mercury along with </a:t>
            </a:r>
            <a:endParaRPr lang="en-US" dirty="0" smtClean="0"/>
          </a:p>
          <a:p>
            <a:pPr lvl="1"/>
            <a:r>
              <a:rPr lang="en-US" dirty="0" smtClean="0"/>
              <a:t>Reusable </a:t>
            </a:r>
            <a:r>
              <a:rPr lang="en-US" dirty="0"/>
              <a:t>substances </a:t>
            </a:r>
            <a:endParaRPr lang="en-US" dirty="0" smtClean="0"/>
          </a:p>
          <a:p>
            <a:pPr lvl="2"/>
            <a:r>
              <a:rPr lang="en-US" dirty="0" smtClean="0"/>
              <a:t>Aluminum</a:t>
            </a:r>
            <a:r>
              <a:rPr lang="en-US" dirty="0"/>
              <a:t>, copper, and </a:t>
            </a:r>
            <a:r>
              <a:rPr lang="en-US" dirty="0" smtClean="0"/>
              <a:t>plastic</a:t>
            </a:r>
          </a:p>
          <a:p>
            <a:r>
              <a:rPr lang="en-US" dirty="0"/>
              <a:t>Much </a:t>
            </a:r>
            <a:r>
              <a:rPr lang="en-US" dirty="0" smtClean="0"/>
              <a:t>e-waste </a:t>
            </a:r>
            <a:r>
              <a:rPr lang="en-US" dirty="0"/>
              <a:t>is </a:t>
            </a:r>
            <a:r>
              <a:rPr lang="en-US" dirty="0" smtClean="0"/>
              <a:t>deposited </a:t>
            </a:r>
            <a:r>
              <a:rPr lang="en-US" dirty="0"/>
              <a:t>in </a:t>
            </a:r>
            <a:r>
              <a:rPr lang="en-US" dirty="0" smtClean="0"/>
              <a:t>landfills but where e-waste </a:t>
            </a:r>
            <a:r>
              <a:rPr lang="en-US" dirty="0"/>
              <a:t>routed for </a:t>
            </a:r>
            <a:r>
              <a:rPr lang="en-US" dirty="0" smtClean="0"/>
              <a:t>recycling, it is </a:t>
            </a:r>
            <a:r>
              <a:rPr lang="en-US" dirty="0"/>
              <a:t>often transported to the developing world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US Environmental Protection Agency recognized certified recyclers </a:t>
            </a:r>
          </a:p>
          <a:p>
            <a:pPr lvl="2"/>
            <a:r>
              <a:rPr lang="en-US" dirty="0"/>
              <a:t>Responsible Recycling (R2) (</a:t>
            </a:r>
            <a:r>
              <a:rPr lang="en-US" dirty="0" smtClean="0"/>
              <a:t>sustainableelectronics.org</a:t>
            </a:r>
            <a:r>
              <a:rPr lang="en-US" dirty="0"/>
              <a:t>) or e-Stewards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  (</a:t>
            </a:r>
            <a:r>
              <a:rPr lang="en-US" dirty="0"/>
              <a:t>e-stewards.org) standards </a:t>
            </a:r>
          </a:p>
          <a:p>
            <a:r>
              <a:rPr lang="en-US" dirty="0"/>
              <a:t>U</a:t>
            </a:r>
            <a:r>
              <a:rPr lang="en-US" dirty="0" smtClean="0"/>
              <a:t>pgrading </a:t>
            </a:r>
            <a:r>
              <a:rPr lang="en-US" dirty="0"/>
              <a:t>hardware less frequently or extending the life by upgrading individual components is the ideal way to reduce the harmful effects of </a:t>
            </a:r>
            <a:r>
              <a:rPr lang="en-US" dirty="0" smtClean="0"/>
              <a:t>e-waste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4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Computers and the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computing has energy considerations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operating and </a:t>
            </a:r>
            <a:r>
              <a:rPr lang="en-US" dirty="0" smtClean="0"/>
              <a:t>cooling</a:t>
            </a:r>
          </a:p>
          <a:p>
            <a:pPr lvl="1"/>
            <a:r>
              <a:rPr lang="en-US" dirty="0" smtClean="0"/>
              <a:t>Balance between computing time and energy use</a:t>
            </a:r>
          </a:p>
          <a:p>
            <a:r>
              <a:rPr lang="en-US" dirty="0" smtClean="0"/>
              <a:t>A measure </a:t>
            </a:r>
            <a:r>
              <a:rPr lang="en-US" dirty="0"/>
              <a:t>of supercomputer efficiency is </a:t>
            </a:r>
            <a:r>
              <a:rPr lang="en-US" dirty="0" smtClean="0"/>
              <a:t>the </a:t>
            </a:r>
            <a:r>
              <a:rPr lang="en-US" dirty="0"/>
              <a:t>number of Floating Point Operations Per Second divided by the energy consumed to do the operations </a:t>
            </a:r>
            <a:endParaRPr lang="en-US" dirty="0" smtClean="0"/>
          </a:p>
          <a:p>
            <a:pPr lvl="1"/>
            <a:r>
              <a:rPr lang="en-US" dirty="0"/>
              <a:t>Green500 list (www. green500.org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</a:t>
            </a:r>
            <a:r>
              <a:rPr lang="en-US" dirty="0"/>
              <a:t>of a computer varies </a:t>
            </a:r>
            <a:r>
              <a:rPr lang="en-US" dirty="0" smtClean="0"/>
              <a:t>widely</a:t>
            </a:r>
          </a:p>
          <a:p>
            <a:pPr lvl="1"/>
            <a:r>
              <a:rPr lang="en-US" dirty="0" smtClean="0"/>
              <a:t>Made up of a series of components</a:t>
            </a:r>
          </a:p>
          <a:p>
            <a:r>
              <a:rPr lang="en-US" dirty="0" smtClean="0"/>
              <a:t>Distributed computing takes various forms</a:t>
            </a:r>
          </a:p>
          <a:p>
            <a:pPr lvl="1"/>
            <a:r>
              <a:rPr lang="en-US" dirty="0" smtClean="0"/>
              <a:t>Aims to improve computational speed</a:t>
            </a:r>
          </a:p>
          <a:p>
            <a:r>
              <a:rPr lang="en-US" dirty="0" smtClean="0"/>
              <a:t>Balance between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nvironmental impact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essential components of a computer, and those locations where computation can occur. </a:t>
            </a:r>
          </a:p>
          <a:p>
            <a:r>
              <a:rPr lang="en-GB" dirty="0"/>
              <a:t>The environmental consequences of computing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02227"/>
          </a:xfrm>
        </p:spPr>
        <p:txBody>
          <a:bodyPr>
            <a:normAutofit/>
          </a:bodyPr>
          <a:lstStyle/>
          <a:p>
            <a:r>
              <a:rPr lang="en-US" dirty="0" smtClean="0"/>
              <a:t>A computer is made up of three components</a:t>
            </a:r>
          </a:p>
          <a:p>
            <a:pPr lvl="1"/>
            <a:r>
              <a:rPr lang="en-US" dirty="0" smtClean="0"/>
              <a:t>Input devices, such as a mouse and keyboard</a:t>
            </a:r>
          </a:p>
          <a:p>
            <a:pPr lvl="1"/>
            <a:r>
              <a:rPr lang="en-US" dirty="0" smtClean="0"/>
              <a:t>Output devices, such as a monitor and printer</a:t>
            </a:r>
          </a:p>
          <a:p>
            <a:pPr lvl="1"/>
            <a:r>
              <a:rPr lang="en-US" dirty="0" smtClean="0"/>
              <a:t>A system unit</a:t>
            </a:r>
          </a:p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49" y="3786118"/>
            <a:ext cx="5668633" cy="1802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system unit is composed of</a:t>
            </a:r>
          </a:p>
          <a:p>
            <a:pPr lvl="1"/>
            <a:r>
              <a:rPr lang="en-US" dirty="0"/>
              <a:t>The central processing unit (CPU)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Storage </a:t>
            </a:r>
          </a:p>
        </p:txBody>
      </p:sp>
    </p:spTree>
    <p:extLst>
      <p:ext uri="{BB962C8B-B14F-4D97-AF65-F5344CB8AC3E}">
        <p14:creationId xmlns:p14="http://schemas.microsoft.com/office/powerpoint/2010/main" val="24870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Hardware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235687" cy="45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Measured </a:t>
            </a:r>
            <a:r>
              <a:rPr lang="en-US" dirty="0"/>
              <a:t>by the number of </a:t>
            </a:r>
            <a:r>
              <a:rPr lang="en-US" u="sng" dirty="0"/>
              <a:t>clock cycles </a:t>
            </a:r>
            <a:r>
              <a:rPr lang="en-US" dirty="0"/>
              <a:t>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/>
              <a:t>2.3 GHz (gigahertz) can perform 2.3 billion clock cycles </a:t>
            </a:r>
            <a:r>
              <a:rPr lang="en-US" dirty="0" smtClean="0"/>
              <a:t>/ second</a:t>
            </a:r>
          </a:p>
          <a:p>
            <a:r>
              <a:rPr lang="en-US" dirty="0" smtClean="0"/>
              <a:t>Important characteristics CPUs are the </a:t>
            </a:r>
            <a:r>
              <a:rPr lang="en-US" u="sng" dirty="0"/>
              <a:t>number of </a:t>
            </a:r>
            <a:r>
              <a:rPr lang="en-US" u="sng" dirty="0" smtClean="0"/>
              <a:t>cores </a:t>
            </a:r>
            <a:r>
              <a:rPr lang="en-US" dirty="0" smtClean="0"/>
              <a:t>and </a:t>
            </a:r>
            <a:r>
              <a:rPr lang="en-US" u="sng" dirty="0" smtClean="0"/>
              <a:t>multithreading </a:t>
            </a:r>
            <a:r>
              <a:rPr lang="en-US" dirty="0" smtClean="0"/>
              <a:t>capability</a:t>
            </a:r>
            <a:endParaRPr lang="en-US" dirty="0"/>
          </a:p>
          <a:p>
            <a:endParaRPr lang="en-US" u="sng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411803"/>
            <a:ext cx="3886200" cy="31789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5788678"/>
            <a:ext cx="44577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Bottom of a CPU</a:t>
            </a:r>
          </a:p>
          <a:p>
            <a:r>
              <a:rPr lang="en-GB" sz="1100" i="1" dirty="0" smtClean="0"/>
              <a:t>Source</a:t>
            </a:r>
            <a:r>
              <a:rPr lang="en-GB" sz="1100" dirty="0" smtClean="0"/>
              <a:t>: </a:t>
            </a:r>
            <a:r>
              <a:rPr lang="en-GB" sz="1100" dirty="0" smtClean="0">
                <a:hlinkClick r:id="rId3"/>
              </a:rPr>
              <a:t>https</a:t>
            </a:r>
            <a:r>
              <a:rPr lang="en-GB" sz="1100" dirty="0">
                <a:hlinkClick r:id="rId3"/>
              </a:rPr>
              <a:t>://en.wikipedia.org/wiki/Central_processing_unit#/</a:t>
            </a:r>
            <a:r>
              <a:rPr lang="en-GB" sz="1100" dirty="0" smtClean="0">
                <a:hlinkClick r:id="rId3"/>
              </a:rPr>
              <a:t>media/File:Intel_80486DX2_bottom.jpg</a:t>
            </a:r>
            <a:r>
              <a:rPr lang="en-GB" sz="1100" dirty="0" smtClean="0"/>
              <a:t>. </a:t>
            </a:r>
            <a:r>
              <a:rPr lang="en-GB" sz="1100" dirty="0"/>
              <a:t>Photography © Andrew Dunn, 2005 CC BY-SA 2.0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1968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Processing </a:t>
            </a:r>
            <a:r>
              <a:rPr lang="en-US" dirty="0" smtClean="0"/>
              <a:t>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Evolved mainly to serve demands of video games</a:t>
            </a:r>
          </a:p>
          <a:p>
            <a:pPr lvl="1"/>
            <a:r>
              <a:rPr lang="en-GB" dirty="0" smtClean="0"/>
              <a:t>Very high number of cores V CPU</a:t>
            </a:r>
          </a:p>
          <a:p>
            <a:pPr lvl="1"/>
            <a:r>
              <a:rPr lang="en-GB" dirty="0"/>
              <a:t>Useful to solve “embarrassingly parallel problems”</a:t>
            </a:r>
            <a:endParaRPr lang="en-GB" dirty="0" smtClean="0"/>
          </a:p>
          <a:p>
            <a:r>
              <a:rPr lang="en-GB" dirty="0" smtClean="0"/>
              <a:t>Late 2000s, the unique </a:t>
            </a:r>
            <a:r>
              <a:rPr lang="en-GB" dirty="0"/>
              <a:t>architecture </a:t>
            </a:r>
            <a:r>
              <a:rPr lang="en-GB" dirty="0" smtClean="0"/>
              <a:t>of GPU began </a:t>
            </a:r>
            <a:r>
              <a:rPr lang="en-GB" dirty="0"/>
              <a:t>being leveraged to process large amounts of arbitrary data 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712470"/>
            <a:ext cx="3886200" cy="2577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4850" y="553057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Graphics cards can be installed in workstations or be rack mounted together enabling linkage between multiple cards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Photograph by </a:t>
            </a:r>
            <a:r>
              <a:rPr lang="en-GB" sz="1400" dirty="0" err="1"/>
              <a:t>Benedikt</a:t>
            </a:r>
            <a:r>
              <a:rPr lang="en-GB" sz="1400" dirty="0"/>
              <a:t> S</a:t>
            </a:r>
            <a:r>
              <a:rPr lang="en-GB" sz="1400" dirty="0" smtClean="0"/>
              <a:t>. </a:t>
            </a:r>
            <a:r>
              <a:rPr lang="en-GB" sz="1400" dirty="0" err="1" smtClean="0"/>
              <a:t>Vogler</a:t>
            </a:r>
            <a:r>
              <a:rPr lang="en-GB" sz="1400" dirty="0" smtClean="0"/>
              <a:t> </a:t>
            </a:r>
            <a:r>
              <a:rPr lang="en-GB" sz="1400" dirty="0"/>
              <a:t>CC BY-SA 2.0 (Flickr) </a:t>
            </a:r>
          </a:p>
        </p:txBody>
      </p:sp>
    </p:spTree>
    <p:extLst>
      <p:ext uri="{BB962C8B-B14F-4D97-AF65-F5344CB8AC3E}">
        <p14:creationId xmlns:p14="http://schemas.microsoft.com/office/powerpoint/2010/main" val="200995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in active use by the CPU is held in memory </a:t>
            </a:r>
            <a:endParaRPr lang="en-US" dirty="0" smtClean="0"/>
          </a:p>
          <a:p>
            <a:pPr lvl="1"/>
            <a:r>
              <a:rPr lang="en-US" dirty="0" smtClean="0"/>
              <a:t>Memory is volatile (requires power)</a:t>
            </a:r>
          </a:p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Cache memory </a:t>
            </a:r>
            <a:r>
              <a:rPr lang="mr-IN" dirty="0" smtClean="0"/>
              <a:t>–</a:t>
            </a:r>
            <a:r>
              <a:rPr lang="en-US" dirty="0" smtClean="0"/>
              <a:t> faster /more expensive; CPU intensive operations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storage </a:t>
            </a:r>
            <a:r>
              <a:rPr lang="en-US" dirty="0" smtClean="0"/>
              <a:t>(RAM)</a:t>
            </a:r>
          </a:p>
          <a:p>
            <a:pPr lvl="2"/>
            <a:r>
              <a:rPr lang="en-US" dirty="0" smtClean="0"/>
              <a:t>Measured in Gigabytes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707918"/>
            <a:ext cx="3886200" cy="25867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1650" y="5294669"/>
            <a:ext cx="304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Different types of computer memory</a:t>
            </a:r>
          </a:p>
          <a:p>
            <a:r>
              <a:rPr lang="en-GB" sz="1400" i="1" dirty="0" smtClean="0"/>
              <a:t>Source</a:t>
            </a:r>
            <a:r>
              <a:rPr lang="en-GB" sz="1400" dirty="0" smtClean="0"/>
              <a:t>: https</a:t>
            </a:r>
            <a:r>
              <a:rPr lang="en-GB" sz="1400" dirty="0"/>
              <a:t>://</a:t>
            </a:r>
            <a:r>
              <a:rPr lang="en-GB" sz="1400" dirty="0" err="1"/>
              <a:t>en.wikipedia.org</a:t>
            </a:r>
            <a:r>
              <a:rPr lang="en-GB" sz="1400" dirty="0"/>
              <a:t>/wiki/</a:t>
            </a:r>
            <a:r>
              <a:rPr lang="en-GB" sz="1400" dirty="0" err="1"/>
              <a:t>Computer_memory</a:t>
            </a:r>
            <a:r>
              <a:rPr lang="en-GB" sz="1400" dirty="0"/>
              <a:t>#/media/</a:t>
            </a:r>
            <a:r>
              <a:rPr lang="en-GB" sz="1400" dirty="0" err="1"/>
              <a:t>File:Kinds-of-RAM.JPG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4702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hardware </a:t>
            </a:r>
            <a:r>
              <a:rPr lang="en-GB" dirty="0"/>
              <a:t>used for long-term archiving of software and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Typically measure in Terabytes</a:t>
            </a:r>
          </a:p>
          <a:p>
            <a:r>
              <a:rPr lang="en-GB" dirty="0" smtClean="0"/>
              <a:t>Types</a:t>
            </a:r>
          </a:p>
          <a:p>
            <a:pPr lvl="1"/>
            <a:r>
              <a:rPr lang="en-GB" dirty="0" smtClean="0"/>
              <a:t>Hard </a:t>
            </a:r>
            <a:r>
              <a:rPr lang="en-GB" dirty="0"/>
              <a:t>disk drives (</a:t>
            </a:r>
            <a:r>
              <a:rPr lang="en-GB" dirty="0" smtClean="0"/>
              <a:t>HDDs</a:t>
            </a:r>
          </a:p>
          <a:p>
            <a:pPr lvl="1"/>
            <a:r>
              <a:rPr lang="en-GB" dirty="0" smtClean="0"/>
              <a:t>Solid </a:t>
            </a:r>
            <a:r>
              <a:rPr lang="en-GB" dirty="0"/>
              <a:t>state drives (</a:t>
            </a:r>
            <a:r>
              <a:rPr lang="en-GB" dirty="0" smtClean="0"/>
              <a:t>SSDs)</a:t>
            </a:r>
          </a:p>
          <a:p>
            <a:pPr lvl="1"/>
            <a:r>
              <a:rPr lang="en-GB" dirty="0" smtClean="0"/>
              <a:t>Also hybrid solutions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758773"/>
            <a:ext cx="3886200" cy="24850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86250" y="53577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A Solid State Drive</a:t>
            </a:r>
          </a:p>
          <a:p>
            <a:r>
              <a:rPr lang="en-GB" sz="1400" i="1" dirty="0" smtClean="0"/>
              <a:t>Source</a:t>
            </a:r>
            <a:r>
              <a:rPr lang="en-GB" sz="1400" dirty="0" smtClean="0"/>
              <a:t>: </a:t>
            </a:r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://en.wikipedia.org/wiki/Computer_memory#/</a:t>
            </a:r>
            <a:r>
              <a:rPr lang="en-GB" sz="1400" dirty="0" smtClean="0">
                <a:hlinkClick r:id="rId3"/>
              </a:rPr>
              <a:t>media/File:Intel_X25-M_Solid-State_Drive.jpg</a:t>
            </a:r>
            <a:r>
              <a:rPr lang="en-GB" sz="1400" dirty="0" smtClean="0"/>
              <a:t> </a:t>
            </a:r>
            <a:r>
              <a:rPr lang="en-GB" sz="1400" dirty="0"/>
              <a:t>CC BY 2.0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1549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</a:t>
            </a:r>
            <a:r>
              <a:rPr lang="en-US" dirty="0"/>
              <a:t>of an </a:t>
            </a:r>
            <a:r>
              <a:rPr lang="en-US" u="sng" dirty="0"/>
              <a:t>operating system </a:t>
            </a:r>
            <a:r>
              <a:rPr lang="en-US" dirty="0"/>
              <a:t>and </a:t>
            </a:r>
            <a:r>
              <a:rPr lang="en-US" u="sng" dirty="0"/>
              <a:t>hardware</a:t>
            </a:r>
            <a:r>
              <a:rPr lang="en-US" dirty="0"/>
              <a:t> upon which </a:t>
            </a:r>
            <a:r>
              <a:rPr lang="en-US" u="sng" dirty="0"/>
              <a:t>software solutions </a:t>
            </a:r>
            <a:r>
              <a:rPr lang="en-US" dirty="0"/>
              <a:t>are </a:t>
            </a:r>
            <a:r>
              <a:rPr lang="en-US" dirty="0" smtClean="0"/>
              <a:t>built</a:t>
            </a:r>
          </a:p>
          <a:p>
            <a:pPr lvl="1"/>
            <a:r>
              <a:rPr lang="en-US" dirty="0" smtClean="0"/>
              <a:t>Vary in size</a:t>
            </a:r>
          </a:p>
          <a:p>
            <a:r>
              <a:rPr lang="en-US" dirty="0" smtClean="0"/>
              <a:t>Urban analytics is mainly concerned with:</a:t>
            </a:r>
          </a:p>
          <a:p>
            <a:pPr lvl="1"/>
            <a:r>
              <a:rPr lang="en-US" dirty="0" smtClean="0"/>
              <a:t>Personal computer</a:t>
            </a:r>
            <a:endParaRPr lang="en-US" dirty="0"/>
          </a:p>
          <a:p>
            <a:pPr lvl="1"/>
            <a:r>
              <a:rPr lang="en-US" dirty="0" smtClean="0"/>
              <a:t>Cluster </a:t>
            </a:r>
            <a:r>
              <a:rPr lang="en-US" dirty="0"/>
              <a:t>(or </a:t>
            </a:r>
            <a:r>
              <a:rPr lang="en-US" dirty="0" smtClean="0"/>
              <a:t>supercomputer)</a:t>
            </a:r>
          </a:p>
          <a:p>
            <a:pPr lvl="2"/>
            <a:r>
              <a:rPr lang="en-US" dirty="0" smtClean="0"/>
              <a:t>“Cloud</a:t>
            </a:r>
            <a:r>
              <a:rPr lang="en-US" dirty="0"/>
              <a:t>” </a:t>
            </a:r>
            <a:r>
              <a:rPr lang="en-US" dirty="0" smtClean="0"/>
              <a:t>computer</a:t>
            </a: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>
            <a:off x="4837043" y="3935896"/>
            <a:ext cx="596348" cy="848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433391" y="4175299"/>
            <a:ext cx="31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Utility for distributed workload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2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602</Words>
  <Application>Microsoft Macintosh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Computing 101</vt:lpstr>
      <vt:lpstr>Learning Objectives</vt:lpstr>
      <vt:lpstr>Computer Hardware</vt:lpstr>
      <vt:lpstr>Computer Hardware</vt:lpstr>
      <vt:lpstr>CPU</vt:lpstr>
      <vt:lpstr>Graphics Processing Unit</vt:lpstr>
      <vt:lpstr>Memory</vt:lpstr>
      <vt:lpstr>Storage</vt:lpstr>
      <vt:lpstr>Platforms</vt:lpstr>
      <vt:lpstr>PowerPoint Presentation</vt:lpstr>
      <vt:lpstr>Distributed Workload</vt:lpstr>
      <vt:lpstr>Computers and the Environment</vt:lpstr>
      <vt:lpstr>Computers and the Environment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88</cp:revision>
  <dcterms:created xsi:type="dcterms:W3CDTF">2017-09-18T06:06:42Z</dcterms:created>
  <dcterms:modified xsi:type="dcterms:W3CDTF">2017-11-07T20:57:01Z</dcterms:modified>
</cp:coreProperties>
</file>