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21"/>
  </p:normalViewPr>
  <p:slideViewPr>
    <p:cSldViewPr snapToGrid="0" snapToObjects="1">
      <p:cViewPr varScale="1">
        <p:scale>
          <a:sx n="111" d="100"/>
          <a:sy n="111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Traditional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D. Singleton, Seth E. </a:t>
            </a:r>
            <a:r>
              <a:rPr lang="en-GB" dirty="0" err="1" smtClean="0"/>
              <a:t>Spielman</a:t>
            </a:r>
            <a:r>
              <a:rPr lang="en-GB" dirty="0" smtClean="0"/>
              <a:t>, David C. </a:t>
            </a:r>
            <a:r>
              <a:rPr lang="en-GB" dirty="0" err="1" smtClean="0"/>
              <a:t>Folch</a:t>
            </a:r>
            <a:r>
              <a:rPr lang="en-GB" dirty="0" smtClean="0"/>
              <a:t> (2017) </a:t>
            </a:r>
            <a:r>
              <a:rPr lang="en-GB" i="1" dirty="0" smtClean="0"/>
              <a:t>Urban Analytics</a:t>
            </a:r>
            <a:r>
              <a:rPr lang="en-GB" dirty="0" smtClean="0"/>
              <a:t>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 Surveys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some countries a Census is supplemented or replaced by large surveys</a:t>
            </a:r>
          </a:p>
          <a:p>
            <a:pPr lvl="1"/>
            <a:r>
              <a:rPr lang="en-GB" dirty="0" smtClean="0"/>
              <a:t>Ask questions to a representative sample of the population</a:t>
            </a:r>
          </a:p>
          <a:p>
            <a:pPr lvl="1"/>
            <a:r>
              <a:rPr lang="en-GB" dirty="0" smtClean="0"/>
              <a:t>Small area estimation is often used to estimate the values from the survey at a local (small area level)</a:t>
            </a:r>
          </a:p>
          <a:p>
            <a:pPr lvl="2"/>
            <a:r>
              <a:rPr lang="en-GB" dirty="0" smtClean="0"/>
              <a:t>The smaller the unit, the greater the margins of error</a:t>
            </a:r>
          </a:p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American Community Survey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4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 v Slow dynamics lend themselves to capture through different types of data</a:t>
            </a:r>
          </a:p>
          <a:p>
            <a:pPr lvl="1"/>
            <a:r>
              <a:rPr lang="en-GB" dirty="0" err="1" smtClean="0"/>
              <a:t>Macroscope</a:t>
            </a:r>
            <a:endParaRPr lang="en-GB" dirty="0" smtClean="0"/>
          </a:p>
          <a:p>
            <a:r>
              <a:rPr lang="en-GB" smtClean="0"/>
              <a:t>Organic v </a:t>
            </a:r>
            <a:r>
              <a:rPr lang="en-GB" dirty="0" smtClean="0"/>
              <a:t>purposeful data</a:t>
            </a:r>
          </a:p>
          <a:p>
            <a:r>
              <a:rPr lang="en-GB" dirty="0"/>
              <a:t>National Statistics Agencies</a:t>
            </a:r>
          </a:p>
          <a:p>
            <a:pPr lvl="1"/>
            <a:r>
              <a:rPr lang="en-GB" dirty="0"/>
              <a:t>Large Surveys</a:t>
            </a:r>
          </a:p>
          <a:p>
            <a:pPr lvl="1"/>
            <a:r>
              <a:rPr lang="en-GB" dirty="0" smtClean="0"/>
              <a:t>Census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4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different types of data collected within urban contexts. </a:t>
            </a:r>
            <a:endParaRPr lang="en-US" dirty="0" smtClean="0"/>
          </a:p>
          <a:p>
            <a:r>
              <a:rPr lang="en-US" dirty="0"/>
              <a:t>Data are generated organically, as a byproduct of our daily lives, or through </a:t>
            </a:r>
            <a:r>
              <a:rPr lang="en-US" dirty="0" smtClean="0"/>
              <a:t>purposeful </a:t>
            </a:r>
            <a:r>
              <a:rPr lang="en-US" dirty="0"/>
              <a:t>data collection processes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Data can record activity, attributes, and dynamics over a range of </a:t>
            </a:r>
            <a:r>
              <a:rPr lang="en-US" dirty="0" err="1"/>
              <a:t>spatio</a:t>
            </a:r>
            <a:r>
              <a:rPr lang="en-US" dirty="0"/>
              <a:t>-temporal scales. </a:t>
            </a:r>
          </a:p>
          <a:p>
            <a:r>
              <a:rPr lang="en-GB" dirty="0" smtClean="0"/>
              <a:t>The different types of traditional data collected about </a:t>
            </a:r>
            <a:r>
              <a:rPr lang="en-GB" dirty="0" smtClean="0"/>
              <a:t>cities.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Urban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Urban analytics usually </a:t>
            </a:r>
            <a:r>
              <a:rPr lang="en-GB" dirty="0" smtClean="0"/>
              <a:t>focuses </a:t>
            </a:r>
            <a:r>
              <a:rPr lang="en-GB" dirty="0"/>
              <a:t>on dynamics within cities, not between </a:t>
            </a:r>
            <a:r>
              <a:rPr lang="en-GB" dirty="0" smtClean="0"/>
              <a:t>them</a:t>
            </a:r>
          </a:p>
          <a:p>
            <a:r>
              <a:rPr lang="en-GB" dirty="0" smtClean="0"/>
              <a:t>Cities are atomic in nature</a:t>
            </a:r>
          </a:p>
          <a:p>
            <a:pPr lvl="1"/>
            <a:r>
              <a:rPr lang="en-GB" dirty="0" smtClean="0"/>
              <a:t>Composed of physical </a:t>
            </a:r>
            <a:r>
              <a:rPr lang="en-GB" dirty="0"/>
              <a:t>and natural </a:t>
            </a:r>
            <a:r>
              <a:rPr lang="en-GB" dirty="0" smtClean="0"/>
              <a:t>objects</a:t>
            </a:r>
          </a:p>
          <a:p>
            <a:pPr lvl="2"/>
            <a:r>
              <a:rPr lang="en-GB" dirty="0" smtClean="0"/>
              <a:t>Each </a:t>
            </a:r>
            <a:r>
              <a:rPr lang="en-GB" dirty="0"/>
              <a:t>with different degrees of interaction </a:t>
            </a:r>
            <a:endParaRPr lang="en-GB" dirty="0" smtClean="0"/>
          </a:p>
          <a:p>
            <a:r>
              <a:rPr lang="en-GB" dirty="0"/>
              <a:t>Data collection within cities will typically aim to capture different aspects of these </a:t>
            </a:r>
            <a:r>
              <a:rPr lang="en-GB" dirty="0" smtClean="0"/>
              <a:t>relationships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4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Macroscope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</a:t>
            </a:r>
            <a:r>
              <a:rPr lang="en-US" dirty="0" smtClean="0"/>
              <a:t>urban data </a:t>
            </a:r>
            <a:r>
              <a:rPr lang="en-US" dirty="0"/>
              <a:t>with analytic technologies has been described as a </a:t>
            </a:r>
            <a:r>
              <a:rPr lang="en-US" dirty="0" err="1" smtClean="0"/>
              <a:t>macroscope</a:t>
            </a:r>
            <a:endParaRPr lang="en-US" dirty="0" smtClean="0"/>
          </a:p>
          <a:p>
            <a:pPr lvl="1"/>
            <a:r>
              <a:rPr lang="en-US" dirty="0"/>
              <a:t>a microscope might allow us to see things that are too small </a:t>
            </a:r>
          </a:p>
          <a:p>
            <a:pPr lvl="1"/>
            <a:r>
              <a:rPr lang="en-US" dirty="0" err="1"/>
              <a:t>macroscope</a:t>
            </a:r>
            <a:r>
              <a:rPr lang="en-US" dirty="0"/>
              <a:t> lets us focus on things that are too big to be observed </a:t>
            </a:r>
            <a:r>
              <a:rPr lang="en-US" dirty="0" smtClean="0"/>
              <a:t>directly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0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Organic</a:t>
            </a:r>
          </a:p>
          <a:p>
            <a:pPr lvl="1"/>
            <a:r>
              <a:rPr lang="en-GB" dirty="0" err="1" smtClean="0"/>
              <a:t>byproduct</a:t>
            </a:r>
            <a:r>
              <a:rPr lang="en-GB" dirty="0" smtClean="0"/>
              <a:t> </a:t>
            </a:r>
            <a:r>
              <a:rPr lang="en-GB" dirty="0"/>
              <a:t>of some process like communicating with friends, buying something online or in a store, riding the bus or </a:t>
            </a:r>
            <a:r>
              <a:rPr lang="en-GB" dirty="0" smtClean="0"/>
              <a:t>train</a:t>
            </a:r>
          </a:p>
          <a:p>
            <a:pPr lvl="1"/>
            <a:r>
              <a:rPr lang="en-GB" i="1" dirty="0" smtClean="0"/>
              <a:t>See Lecture 4 for examples</a:t>
            </a:r>
            <a:r>
              <a:rPr lang="mr-IN" i="1" dirty="0" smtClean="0"/>
              <a:t>…</a:t>
            </a:r>
            <a:endParaRPr lang="en-GB" i="1" dirty="0" smtClean="0"/>
          </a:p>
          <a:p>
            <a:r>
              <a:rPr lang="en-GB" dirty="0" smtClean="0"/>
              <a:t>Purposeful/Designed</a:t>
            </a:r>
          </a:p>
          <a:p>
            <a:pPr lvl="1"/>
            <a:r>
              <a:rPr lang="en-GB" dirty="0"/>
              <a:t>collected through a carefully designed, statistically robust collection program 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.g. national demographic/economic surveys; census</a:t>
            </a:r>
          </a:p>
          <a:p>
            <a:pPr lvl="1"/>
            <a:r>
              <a:rPr lang="en-GB" dirty="0"/>
              <a:t>might be the only way to produce an accurate </a:t>
            </a:r>
            <a:r>
              <a:rPr lang="en-GB" dirty="0" smtClean="0"/>
              <a:t>estimate</a:t>
            </a:r>
          </a:p>
          <a:p>
            <a:pPr lvl="2"/>
            <a:r>
              <a:rPr lang="en-GB" dirty="0" smtClean="0"/>
              <a:t>Designed to be representative</a:t>
            </a:r>
          </a:p>
          <a:p>
            <a:pPr lvl="1"/>
            <a:r>
              <a:rPr lang="en-GB" dirty="0" smtClean="0"/>
              <a:t>Often overseen </a:t>
            </a:r>
            <a:r>
              <a:rPr lang="en-GB" dirty="0"/>
              <a:t>by statisticians with a </a:t>
            </a:r>
            <a:r>
              <a:rPr lang="en-GB" dirty="0" smtClean="0"/>
              <a:t>specialization </a:t>
            </a:r>
            <a:r>
              <a:rPr lang="en-GB" dirty="0"/>
              <a:t>in the design of surveys that are representative of a </a:t>
            </a:r>
            <a:r>
              <a:rPr lang="en-GB" dirty="0" smtClean="0"/>
              <a:t>population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9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Purposeful</a:t>
            </a:r>
          </a:p>
          <a:p>
            <a:pPr lvl="1"/>
            <a:r>
              <a:rPr lang="en-GB" dirty="0" smtClean="0"/>
              <a:t>Lower frequency </a:t>
            </a:r>
            <a:r>
              <a:rPr lang="mr-IN" dirty="0" smtClean="0"/>
              <a:t>–</a:t>
            </a:r>
            <a:r>
              <a:rPr lang="en-GB" dirty="0" smtClean="0"/>
              <a:t> slow dynamics</a:t>
            </a:r>
          </a:p>
          <a:p>
            <a:pPr lvl="1"/>
            <a:r>
              <a:rPr lang="en-GB" dirty="0" smtClean="0"/>
              <a:t>Very expensive</a:t>
            </a:r>
          </a:p>
          <a:p>
            <a:pPr lvl="2"/>
            <a:r>
              <a:rPr lang="en-GB" dirty="0" smtClean="0"/>
              <a:t>US 2010 Census – </a:t>
            </a:r>
            <a:r>
              <a:rPr lang="en-GB" dirty="0"/>
              <a:t>$42 per person </a:t>
            </a:r>
            <a:r>
              <a:rPr lang="en-GB" dirty="0" smtClean="0"/>
              <a:t>counted</a:t>
            </a:r>
          </a:p>
          <a:p>
            <a:pPr lvl="1"/>
            <a:r>
              <a:rPr lang="en-GB" dirty="0" smtClean="0"/>
              <a:t>Reported </a:t>
            </a:r>
            <a:r>
              <a:rPr lang="en-GB" dirty="0"/>
              <a:t>with a margin of error </a:t>
            </a:r>
          </a:p>
          <a:p>
            <a:pPr lvl="1"/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Organic</a:t>
            </a:r>
          </a:p>
          <a:p>
            <a:pPr lvl="1"/>
            <a:r>
              <a:rPr lang="en-GB" dirty="0" smtClean="0"/>
              <a:t>Often high frequency </a:t>
            </a:r>
            <a:r>
              <a:rPr lang="mr-IN" dirty="0" smtClean="0"/>
              <a:t>–</a:t>
            </a:r>
            <a:r>
              <a:rPr lang="en-GB" dirty="0" smtClean="0"/>
              <a:t> fast dynamics</a:t>
            </a:r>
          </a:p>
          <a:p>
            <a:pPr lvl="1"/>
            <a:r>
              <a:rPr lang="en-GB" dirty="0" err="1" smtClean="0"/>
              <a:t>Byproduct</a:t>
            </a:r>
            <a:r>
              <a:rPr lang="en-GB" dirty="0" smtClean="0"/>
              <a:t> </a:t>
            </a:r>
            <a:r>
              <a:rPr lang="en-GB" dirty="0"/>
              <a:t>of some transactional </a:t>
            </a:r>
            <a:r>
              <a:rPr lang="en-GB" dirty="0" smtClean="0"/>
              <a:t>process</a:t>
            </a:r>
          </a:p>
          <a:p>
            <a:pPr lvl="2"/>
            <a:r>
              <a:rPr lang="en-GB" dirty="0" smtClean="0"/>
              <a:t>Relatively cheap</a:t>
            </a:r>
            <a:r>
              <a:rPr lang="mr-IN" dirty="0" smtClean="0"/>
              <a:t>…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Relative little metadata or measures of uncertainty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44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Margins of Error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large surveys are reported with a margin of error</a:t>
            </a:r>
          </a:p>
          <a:p>
            <a:pPr lvl="1"/>
            <a:r>
              <a:rPr lang="en-GB" dirty="0" smtClean="0"/>
              <a:t>Reflects </a:t>
            </a:r>
            <a:r>
              <a:rPr lang="en-GB" dirty="0"/>
              <a:t>that when a poll is conducted not everyone within a country is contacted, and some of the people who are contacted do not </a:t>
            </a:r>
            <a:r>
              <a:rPr lang="en-GB" dirty="0" smtClean="0"/>
              <a:t>respond</a:t>
            </a:r>
          </a:p>
          <a:p>
            <a:pPr lvl="1"/>
            <a:r>
              <a:rPr lang="en-GB" dirty="0" smtClean="0"/>
              <a:t>Uncertainty </a:t>
            </a:r>
            <a:r>
              <a:rPr lang="en-GB" dirty="0"/>
              <a:t>in how close each poll’s findings are to the “</a:t>
            </a:r>
            <a:r>
              <a:rPr lang="en-GB" dirty="0" smtClean="0"/>
              <a:t>truth” </a:t>
            </a:r>
            <a:endParaRPr lang="en-GB" dirty="0" smtClean="0"/>
          </a:p>
          <a:p>
            <a:pPr lvl="1"/>
            <a:r>
              <a:rPr lang="en-GB" dirty="0" smtClean="0"/>
              <a:t>Systematic problems</a:t>
            </a:r>
          </a:p>
          <a:p>
            <a:pPr lvl="2"/>
            <a:r>
              <a:rPr lang="en-GB" dirty="0" smtClean="0"/>
              <a:t>Are there particular segments who are more likely to not respond?</a:t>
            </a:r>
          </a:p>
          <a:p>
            <a:pPr lvl="3"/>
            <a:r>
              <a:rPr lang="en-GB" dirty="0"/>
              <a:t>e</a:t>
            </a:r>
            <a:r>
              <a:rPr lang="en-GB" dirty="0" smtClean="0"/>
              <a:t>.g</a:t>
            </a:r>
            <a:r>
              <a:rPr lang="en-GB" dirty="0" smtClean="0"/>
              <a:t>. political poll </a:t>
            </a:r>
            <a:r>
              <a:rPr lang="mr-IN" dirty="0" smtClean="0"/>
              <a:t>–</a:t>
            </a:r>
            <a:r>
              <a:rPr lang="en-GB" dirty="0" smtClean="0"/>
              <a:t> trust of the media?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68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National Statistics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Most countries have a body responsible for national statistics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.g. US Census Bureau or Office for National Statistics (UK)</a:t>
            </a:r>
          </a:p>
          <a:p>
            <a:r>
              <a:rPr lang="en-GB" dirty="0" smtClean="0"/>
              <a:t>Types of data</a:t>
            </a:r>
            <a:r>
              <a:rPr lang="mr-IN" dirty="0" smtClean="0"/>
              <a:t>…</a:t>
            </a:r>
            <a:r>
              <a:rPr lang="en-GB" dirty="0" smtClean="0"/>
              <a:t> (not in every context)</a:t>
            </a:r>
          </a:p>
          <a:p>
            <a:pPr lvl="1"/>
            <a:r>
              <a:rPr lang="en-GB" dirty="0" smtClean="0"/>
              <a:t>Surveys</a:t>
            </a:r>
          </a:p>
          <a:p>
            <a:pPr lvl="1"/>
            <a:r>
              <a:rPr lang="en-GB" i="1" dirty="0" smtClean="0"/>
              <a:t>Census</a:t>
            </a:r>
          </a:p>
          <a:p>
            <a:pPr lvl="1"/>
            <a:r>
              <a:rPr lang="en-GB" dirty="0" smtClean="0"/>
              <a:t>Population registers</a:t>
            </a:r>
          </a:p>
        </p:txBody>
      </p:sp>
    </p:spTree>
    <p:extLst>
      <p:ext uri="{BB962C8B-B14F-4D97-AF65-F5344CB8AC3E}">
        <p14:creationId xmlns:p14="http://schemas.microsoft.com/office/powerpoint/2010/main" val="76913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Census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Effort to collect details on every person in a country</a:t>
            </a:r>
          </a:p>
          <a:p>
            <a:pPr lvl="1"/>
            <a:r>
              <a:rPr lang="en-GB" dirty="0" smtClean="0"/>
              <a:t>Survey by mail, telephone, web, face-to-face etc.</a:t>
            </a:r>
            <a:endParaRPr lang="en-GB" dirty="0"/>
          </a:p>
          <a:p>
            <a:r>
              <a:rPr lang="en-GB" dirty="0" smtClean="0"/>
              <a:t>Often legally obliged to complete the survey</a:t>
            </a:r>
          </a:p>
          <a:p>
            <a:r>
              <a:rPr lang="en-GB" dirty="0" smtClean="0"/>
              <a:t>Usually every 5 or 10 years</a:t>
            </a:r>
          </a:p>
          <a:p>
            <a:r>
              <a:rPr lang="en-GB" dirty="0" smtClean="0"/>
              <a:t>Vary in size/detail</a:t>
            </a:r>
          </a:p>
          <a:p>
            <a:r>
              <a:rPr lang="en-GB" dirty="0" smtClean="0"/>
              <a:t>Setting those questions asked is complex</a:t>
            </a:r>
          </a:p>
          <a:p>
            <a:pPr lvl="1"/>
            <a:r>
              <a:rPr lang="en-GB" dirty="0" smtClean="0"/>
              <a:t>Long questionnaires and certain questions get lower response</a:t>
            </a:r>
          </a:p>
          <a:p>
            <a:pPr lvl="2"/>
            <a:r>
              <a:rPr lang="en-GB" dirty="0" smtClean="0"/>
              <a:t>Greater uncertainty</a:t>
            </a:r>
          </a:p>
          <a:p>
            <a:pPr lvl="1"/>
            <a:r>
              <a:rPr lang="en-GB" dirty="0" smtClean="0"/>
              <a:t>Extensive testing of census surveys is common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48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563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Traditional Data</vt:lpstr>
      <vt:lpstr>Learning Objectives</vt:lpstr>
      <vt:lpstr>Urban Data</vt:lpstr>
      <vt:lpstr>Macroscope…</vt:lpstr>
      <vt:lpstr>Types of data</vt:lpstr>
      <vt:lpstr>Types of Data</vt:lpstr>
      <vt:lpstr>Margins of Error</vt:lpstr>
      <vt:lpstr>National Statistics Data</vt:lpstr>
      <vt:lpstr>Census</vt:lpstr>
      <vt:lpstr>Large Surveys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Katherine Haw</cp:lastModifiedBy>
  <cp:revision>66</cp:revision>
  <dcterms:created xsi:type="dcterms:W3CDTF">2017-09-18T06:06:42Z</dcterms:created>
  <dcterms:modified xsi:type="dcterms:W3CDTF">2017-10-31T12:36:09Z</dcterms:modified>
</cp:coreProperties>
</file>