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21"/>
  </p:normalViewPr>
  <p:slideViewPr>
    <p:cSldViewPr snapToGrid="0" snapToObjects="1">
      <p:cViewPr varScale="1">
        <p:scale>
          <a:sx n="97" d="100"/>
          <a:sy n="97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6E8F-1965-6C44-A7B5-03BB9B497561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9E4CB-2F94-6A4A-B706-6952FC913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1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7" Type="http://schemas.openxmlformats.org/officeDocument/2006/relationships/image" Target="../media/image7.tiff"/><Relationship Id="rId8" Type="http://schemas.openxmlformats.org/officeDocument/2006/relationships/image" Target="../media/image8.tiff"/><Relationship Id="rId9" Type="http://schemas.openxmlformats.org/officeDocument/2006/relationships/image" Target="../media/image9.tiff"/><Relationship Id="rId10" Type="http://schemas.openxmlformats.org/officeDocument/2006/relationships/image" Target="../media/image10.tiff"/><Relationship Id="rId11" Type="http://schemas.openxmlformats.org/officeDocument/2006/relationships/image" Target="../media/image11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and Computing Software</a:t>
            </a:r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015" y="4900063"/>
            <a:ext cx="1206969" cy="1699453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3621984" y="4900064"/>
            <a:ext cx="3886200" cy="1699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Alex D. Singleton, Seth E. </a:t>
            </a:r>
            <a:r>
              <a:rPr lang="en-GB" dirty="0" err="1" smtClean="0"/>
              <a:t>Spielman</a:t>
            </a:r>
            <a:r>
              <a:rPr lang="en-GB" dirty="0" smtClean="0"/>
              <a:t>, David C. </a:t>
            </a:r>
            <a:r>
              <a:rPr lang="en-GB" dirty="0" err="1" smtClean="0"/>
              <a:t>Folch</a:t>
            </a:r>
            <a:r>
              <a:rPr lang="en-GB" dirty="0" smtClean="0"/>
              <a:t> (2017) </a:t>
            </a:r>
            <a:r>
              <a:rPr lang="en-GB" i="1" dirty="0" smtClean="0"/>
              <a:t>Urban Analytics</a:t>
            </a:r>
            <a:r>
              <a:rPr lang="en-GB" dirty="0" smtClean="0"/>
              <a:t>. London: 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22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Storage: </a:t>
            </a:r>
            <a:r>
              <a:rPr lang="en-US" dirty="0"/>
              <a:t>ASCII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CSV</a:t>
            </a:r>
            <a:r>
              <a:rPr lang="en-US" dirty="0"/>
              <a:t> (</a:t>
            </a:r>
            <a:r>
              <a:rPr lang="en-US" dirty="0" smtClean="0"/>
              <a:t>Comma-Separated Values</a:t>
            </a:r>
            <a:r>
              <a:rPr lang="en-US" dirty="0"/>
              <a:t>) format is one of the most common ASCII file </a:t>
            </a:r>
            <a:r>
              <a:rPr lang="en-US" dirty="0" smtClean="0"/>
              <a:t>structures</a:t>
            </a:r>
          </a:p>
          <a:p>
            <a:pPr lvl="1"/>
            <a:r>
              <a:rPr lang="en-US" b="1" dirty="0" smtClean="0"/>
              <a:t>Data </a:t>
            </a:r>
            <a:r>
              <a:rPr lang="en-US" b="1" dirty="0"/>
              <a:t>table </a:t>
            </a:r>
            <a:r>
              <a:rPr lang="en-US" b="1" dirty="0" smtClean="0"/>
              <a:t>paradigm</a:t>
            </a:r>
          </a:p>
          <a:p>
            <a:r>
              <a:rPr lang="en-US" dirty="0"/>
              <a:t>V</a:t>
            </a:r>
            <a:r>
              <a:rPr lang="en-US" dirty="0" smtClean="0"/>
              <a:t>alues </a:t>
            </a:r>
            <a:r>
              <a:rPr lang="en-US" dirty="0"/>
              <a:t>are stored as ASCII characters with some delimiter separating </a:t>
            </a:r>
            <a:r>
              <a:rPr lang="en-US" dirty="0" smtClean="0"/>
              <a:t>them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elimiter </a:t>
            </a:r>
            <a:r>
              <a:rPr lang="en-US" dirty="0"/>
              <a:t>is typically a comma, but could in principle be any character including a tab, pipe (|), or colon </a:t>
            </a:r>
            <a:r>
              <a:rPr lang="en-US" dirty="0" smtClean="0"/>
              <a:t>(:)</a:t>
            </a:r>
          </a:p>
          <a:p>
            <a:pPr lvl="1"/>
            <a:r>
              <a:rPr lang="en-US" dirty="0"/>
              <a:t>Each line of a CSV has an </a:t>
            </a:r>
            <a:r>
              <a:rPr lang="en-US" i="1" dirty="0"/>
              <a:t>end of line </a:t>
            </a:r>
            <a:r>
              <a:rPr lang="en-US" dirty="0"/>
              <a:t>ASCII character(s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</a:t>
            </a:r>
          </a:p>
          <a:p>
            <a:pPr marL="457200" lvl="1" indent="0">
              <a:buNone/>
            </a:pPr>
            <a:r>
              <a:rPr lang="en-US" dirty="0" smtClean="0"/>
              <a:t>Column1,Column2,Column3</a:t>
            </a:r>
          </a:p>
          <a:p>
            <a:pPr marL="457200" lvl="1" indent="0">
              <a:buNone/>
            </a:pPr>
            <a:r>
              <a:rPr lang="en-US" dirty="0" smtClean="0"/>
              <a:t>1,4,5</a:t>
            </a:r>
          </a:p>
          <a:p>
            <a:pPr marL="457200" lvl="1" indent="0">
              <a:buNone/>
            </a:pPr>
            <a:r>
              <a:rPr lang="en-US" dirty="0" smtClean="0"/>
              <a:t>5,6.7,8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40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Storage: JSON / 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JSON (JavaScript Object Notation)</a:t>
            </a:r>
          </a:p>
          <a:p>
            <a:r>
              <a:rPr lang="en-GB" dirty="0"/>
              <a:t>XML (Extensible </a:t>
            </a:r>
            <a:r>
              <a:rPr lang="en-GB" dirty="0" err="1"/>
              <a:t>Markup</a:t>
            </a:r>
            <a:r>
              <a:rPr lang="en-GB" dirty="0"/>
              <a:t> Language)</a:t>
            </a:r>
          </a:p>
          <a:p>
            <a:r>
              <a:rPr lang="en-GB" b="1" dirty="0" err="1"/>
              <a:t>attribute:value</a:t>
            </a:r>
            <a:r>
              <a:rPr lang="en-GB" dirty="0"/>
              <a:t> paradigm – e.g.</a:t>
            </a:r>
          </a:p>
          <a:p>
            <a:pPr lvl="1"/>
            <a:r>
              <a:rPr lang="en-GB" dirty="0"/>
              <a:t>Age:25</a:t>
            </a:r>
          </a:p>
          <a:p>
            <a:pPr lvl="1"/>
            <a:r>
              <a:rPr lang="en-GB" dirty="0" err="1"/>
              <a:t>Gender:M</a:t>
            </a:r>
            <a:endParaRPr lang="en-GB" dirty="0"/>
          </a:p>
          <a:p>
            <a:r>
              <a:rPr lang="en-GB" dirty="0"/>
              <a:t>Hierarchies can also be formed – e.g.</a:t>
            </a:r>
          </a:p>
          <a:p>
            <a:pPr lvl="1"/>
            <a:r>
              <a:rPr lang="en-GB" dirty="0"/>
              <a:t>(“name</a:t>
            </a:r>
            <a:r>
              <a:rPr lang="en-GB" dirty="0" smtClean="0"/>
              <a:t>”: “</a:t>
            </a:r>
            <a:r>
              <a:rPr lang="en-GB" dirty="0"/>
              <a:t>Station 8,” “calls”:(“2012”:4872, “2013”:4581, “2014”:4263)), (“</a:t>
            </a:r>
            <a:r>
              <a:rPr lang="en-GB" dirty="0" err="1"/>
              <a:t>name”:“Station</a:t>
            </a:r>
            <a:r>
              <a:rPr lang="en-GB" dirty="0"/>
              <a:t> 9,” “calls”:(“2013”:2441,“2014”:3994</a:t>
            </a:r>
            <a:r>
              <a:rPr lang="en-GB" dirty="0" smtClean="0"/>
              <a:t>))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09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Storage: JSON / XML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JSON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XML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350" y="2491408"/>
            <a:ext cx="2324100" cy="34651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50" y="2491408"/>
            <a:ext cx="37084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Storage: Databases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</a:t>
            </a:r>
            <a:r>
              <a:rPr lang="en-US" dirty="0"/>
              <a:t>database management system (RDBMS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stored in data tables with relational keys</a:t>
            </a:r>
          </a:p>
          <a:p>
            <a:r>
              <a:rPr lang="en-US" dirty="0" smtClean="0"/>
              <a:t>Tables can be joined </a:t>
            </a:r>
            <a:r>
              <a:rPr lang="en-US" dirty="0"/>
              <a:t>dynamically </a:t>
            </a:r>
            <a:r>
              <a:rPr lang="en-US" dirty="0" smtClean="0"/>
              <a:t>using relational keys and/or queried</a:t>
            </a:r>
          </a:p>
          <a:p>
            <a:r>
              <a:rPr lang="en-US" dirty="0" smtClean="0"/>
              <a:t>Language used </a:t>
            </a:r>
            <a:r>
              <a:rPr lang="mr-IN" dirty="0" smtClean="0"/>
              <a:t>–</a:t>
            </a:r>
            <a:r>
              <a:rPr lang="en-US" dirty="0" smtClean="0"/>
              <a:t> Structured Query Language (SQL)</a:t>
            </a:r>
          </a:p>
          <a:p>
            <a:r>
              <a:rPr lang="en-US" dirty="0" smtClean="0"/>
              <a:t>Spatial Databases</a:t>
            </a:r>
          </a:p>
          <a:p>
            <a:pPr lvl="1"/>
            <a:r>
              <a:rPr lang="en-US" dirty="0" smtClean="0"/>
              <a:t>Extend the concept by storing geometry within a table alongside attributes</a:t>
            </a:r>
          </a:p>
          <a:p>
            <a:pPr lvl="1"/>
            <a:r>
              <a:rPr lang="en-US" dirty="0" smtClean="0"/>
              <a:t>Enable spatial queries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9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Storage: Metadata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about data </a:t>
            </a:r>
            <a:r>
              <a:rPr lang="mr-IN" dirty="0" smtClean="0"/>
              <a:t>–</a:t>
            </a:r>
            <a:r>
              <a:rPr lang="en-GB" dirty="0" smtClean="0"/>
              <a:t> documentation</a:t>
            </a:r>
          </a:p>
          <a:p>
            <a:r>
              <a:rPr lang="en-GB" dirty="0" smtClean="0"/>
              <a:t>Types</a:t>
            </a:r>
          </a:p>
          <a:p>
            <a:pPr lvl="1"/>
            <a:r>
              <a:rPr lang="en-GB" dirty="0" smtClean="0"/>
              <a:t>Descriptive </a:t>
            </a:r>
            <a:r>
              <a:rPr lang="mr-IN" dirty="0" smtClean="0"/>
              <a:t>–</a:t>
            </a:r>
            <a:r>
              <a:rPr lang="en-GB" dirty="0" smtClean="0"/>
              <a:t> records in each dataset</a:t>
            </a:r>
          </a:p>
          <a:p>
            <a:pPr lvl="1"/>
            <a:r>
              <a:rPr lang="en-GB" dirty="0" smtClean="0"/>
              <a:t>Structural </a:t>
            </a:r>
            <a:r>
              <a:rPr lang="en-GB" dirty="0"/>
              <a:t>– </a:t>
            </a:r>
            <a:r>
              <a:rPr lang="en-GB" dirty="0" smtClean="0"/>
              <a:t>attributes of the dataset as a whole</a:t>
            </a:r>
          </a:p>
          <a:p>
            <a:r>
              <a:rPr lang="en-GB" dirty="0" smtClean="0"/>
              <a:t>Clear metadata make analysis simpler!</a:t>
            </a:r>
          </a:p>
        </p:txBody>
      </p:sp>
    </p:spTree>
    <p:extLst>
      <p:ext uri="{BB962C8B-B14F-4D97-AF65-F5344CB8AC3E}">
        <p14:creationId xmlns:p14="http://schemas.microsoft.com/office/powerpoint/2010/main" val="28955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take multiple forms</a:t>
            </a:r>
          </a:p>
          <a:p>
            <a:r>
              <a:rPr lang="en-GB" dirty="0" smtClean="0"/>
              <a:t>Programming languages have different levels of abstraction</a:t>
            </a:r>
          </a:p>
          <a:p>
            <a:pPr lvl="1"/>
            <a:r>
              <a:rPr lang="en-GB" smtClean="0"/>
              <a:t>Impact performance/speed </a:t>
            </a:r>
            <a:r>
              <a:rPr lang="en-GB" dirty="0" smtClean="0"/>
              <a:t>of coding</a:t>
            </a:r>
          </a:p>
          <a:p>
            <a:pPr lvl="1"/>
            <a:r>
              <a:rPr lang="en-GB" dirty="0" smtClean="0"/>
              <a:t>No best language</a:t>
            </a:r>
          </a:p>
          <a:p>
            <a:r>
              <a:rPr lang="en-GB" dirty="0" smtClean="0"/>
              <a:t>Data are stored in multiple types</a:t>
            </a:r>
          </a:p>
          <a:p>
            <a:pPr lvl="1"/>
            <a:r>
              <a:rPr lang="en-GB" dirty="0" smtClean="0"/>
              <a:t>Ultimately bits and bytes / 1 / 0</a:t>
            </a:r>
          </a:p>
          <a:p>
            <a:r>
              <a:rPr lang="en-GB" dirty="0" smtClean="0"/>
              <a:t>Data storage formats are multiple</a:t>
            </a:r>
          </a:p>
          <a:p>
            <a:pPr lvl="1"/>
            <a:r>
              <a:rPr lang="en-GB" dirty="0" smtClean="0"/>
              <a:t>All made more useful through metadata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54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differentiating characteristics of software languages and their appropriate use. </a:t>
            </a:r>
          </a:p>
          <a:p>
            <a:r>
              <a:rPr lang="en-US" dirty="0"/>
              <a:t>How data are stored within a computing environment. </a:t>
            </a:r>
          </a:p>
        </p:txBody>
      </p:sp>
    </p:spTree>
    <p:extLst>
      <p:ext uri="{BB962C8B-B14F-4D97-AF65-F5344CB8AC3E}">
        <p14:creationId xmlns:p14="http://schemas.microsoft.com/office/powerpoint/2010/main" val="110170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Programs </a:t>
            </a:r>
            <a:r>
              <a:rPr lang="en-US" dirty="0"/>
              <a:t>that control what the computer does </a:t>
            </a:r>
            <a:endParaRPr lang="en-US" dirty="0" smtClean="0"/>
          </a:p>
          <a:p>
            <a:pPr lvl="1"/>
            <a:r>
              <a:rPr lang="en-US" dirty="0" smtClean="0"/>
              <a:t>Tools </a:t>
            </a:r>
            <a:r>
              <a:rPr lang="en-US" dirty="0"/>
              <a:t>for </a:t>
            </a:r>
            <a:r>
              <a:rPr lang="en-US" dirty="0" smtClean="0"/>
              <a:t>particular </a:t>
            </a:r>
            <a:r>
              <a:rPr lang="en-US" dirty="0"/>
              <a:t>analysis or storage tasks </a:t>
            </a:r>
            <a:endParaRPr lang="en-US" dirty="0" smtClean="0"/>
          </a:p>
          <a:p>
            <a:pPr lvl="1"/>
            <a:r>
              <a:rPr lang="en-US" dirty="0" smtClean="0"/>
              <a:t>Custom </a:t>
            </a:r>
            <a:r>
              <a:rPr lang="en-US" dirty="0"/>
              <a:t>code written in an array of programming </a:t>
            </a:r>
            <a:r>
              <a:rPr lang="en-US" dirty="0" smtClean="0"/>
              <a:t>languages</a:t>
            </a:r>
          </a:p>
          <a:p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A formal </a:t>
            </a:r>
            <a:r>
              <a:rPr lang="en-US" dirty="0"/>
              <a:t>structure for communicating with a </a:t>
            </a:r>
            <a:r>
              <a:rPr lang="en-US" dirty="0" smtClean="0"/>
              <a:t>computer</a:t>
            </a:r>
          </a:p>
          <a:p>
            <a:pPr lvl="2"/>
            <a:r>
              <a:rPr lang="en-US" b="1" dirty="0" smtClean="0"/>
              <a:t>Compiled</a:t>
            </a:r>
            <a:r>
              <a:rPr lang="en-US" dirty="0" smtClean="0"/>
              <a:t> </a:t>
            </a:r>
            <a:r>
              <a:rPr lang="en-US" dirty="0"/>
              <a:t>programming language </a:t>
            </a:r>
          </a:p>
          <a:p>
            <a:pPr lvl="2"/>
            <a:r>
              <a:rPr lang="en-US" b="1" dirty="0" smtClean="0"/>
              <a:t>Interpreted</a:t>
            </a:r>
            <a:r>
              <a:rPr lang="en-US" dirty="0" smtClean="0"/>
              <a:t> languages</a:t>
            </a:r>
          </a:p>
          <a:p>
            <a:pPr lvl="2"/>
            <a:r>
              <a:rPr lang="en-US" b="1" dirty="0" smtClean="0"/>
              <a:t>General purpose</a:t>
            </a:r>
            <a:r>
              <a:rPr lang="en-US" dirty="0" smtClean="0"/>
              <a:t> </a:t>
            </a:r>
            <a:r>
              <a:rPr lang="en-US" dirty="0"/>
              <a:t>v</a:t>
            </a:r>
            <a:r>
              <a:rPr lang="en-US" dirty="0" smtClean="0"/>
              <a:t> </a:t>
            </a:r>
            <a:r>
              <a:rPr lang="en-US" b="1" dirty="0" smtClean="0"/>
              <a:t>domain specific</a:t>
            </a:r>
            <a:endParaRPr lang="en-US" b="1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9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Software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2355850"/>
            <a:ext cx="8597900" cy="214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82278" y="4643087"/>
            <a:ext cx="51617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Examples of programming languages used for urban analytics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8938" y="283619"/>
            <a:ext cx="1798854" cy="11052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441" y="1721487"/>
            <a:ext cx="1569872" cy="4660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4313" y="5277450"/>
            <a:ext cx="1013790" cy="10137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530" y="5740881"/>
            <a:ext cx="978452" cy="9784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2303" y="5740880"/>
            <a:ext cx="1151214" cy="7780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0139" y="6078476"/>
            <a:ext cx="1378226" cy="4255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5201" y="4643087"/>
            <a:ext cx="779523" cy="7795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395" y="1545679"/>
            <a:ext cx="764839" cy="6692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7910" y="1432380"/>
            <a:ext cx="839304" cy="83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3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language is “best” for urban analytics?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Compiled </a:t>
            </a:r>
            <a:r>
              <a:rPr lang="en-GB" i="1" dirty="0"/>
              <a:t>languages </a:t>
            </a:r>
            <a:r>
              <a:rPr lang="en-GB" dirty="0"/>
              <a:t>typically run faster than interpreted </a:t>
            </a:r>
            <a:r>
              <a:rPr lang="en-GB" dirty="0" smtClean="0"/>
              <a:t>languages</a:t>
            </a:r>
          </a:p>
          <a:p>
            <a:pPr lvl="1"/>
            <a:r>
              <a:rPr lang="en-GB" dirty="0" smtClean="0"/>
              <a:t>However</a:t>
            </a:r>
            <a:r>
              <a:rPr lang="en-GB" dirty="0"/>
              <a:t>, </a:t>
            </a:r>
            <a:r>
              <a:rPr lang="en-GB" dirty="0" smtClean="0"/>
              <a:t>they </a:t>
            </a:r>
            <a:r>
              <a:rPr lang="en-GB" dirty="0"/>
              <a:t>require more lines of code to be written to accomplish the same </a:t>
            </a:r>
            <a:r>
              <a:rPr lang="en-GB" dirty="0" smtClean="0"/>
              <a:t>task</a:t>
            </a:r>
          </a:p>
          <a:p>
            <a:pPr lvl="1"/>
            <a:r>
              <a:rPr lang="en-GB" dirty="0" smtClean="0"/>
              <a:t>Steeper learning curve</a:t>
            </a:r>
          </a:p>
          <a:p>
            <a:r>
              <a:rPr lang="en-GB" dirty="0" smtClean="0"/>
              <a:t>Interpreted </a:t>
            </a:r>
            <a:r>
              <a:rPr lang="en-GB" dirty="0"/>
              <a:t>languages </a:t>
            </a:r>
            <a:r>
              <a:rPr lang="en-GB" dirty="0" smtClean="0"/>
              <a:t>are iterative and mean </a:t>
            </a:r>
            <a:r>
              <a:rPr lang="en-GB" dirty="0"/>
              <a:t>that they are better at quickly prototyping ideas </a:t>
            </a:r>
            <a:endParaRPr lang="en-GB" dirty="0" smtClean="0"/>
          </a:p>
          <a:p>
            <a:r>
              <a:rPr lang="en-GB" dirty="0" smtClean="0"/>
              <a:t>Balance between the speed of </a:t>
            </a:r>
            <a:r>
              <a:rPr lang="en-GB" i="1" dirty="0" smtClean="0"/>
              <a:t>writing </a:t>
            </a:r>
            <a:r>
              <a:rPr lang="en-GB" dirty="0"/>
              <a:t>the code relative to the speed of </a:t>
            </a:r>
            <a:r>
              <a:rPr lang="en-GB" i="1" dirty="0"/>
              <a:t>running </a:t>
            </a:r>
            <a:r>
              <a:rPr lang="en-GB" dirty="0"/>
              <a:t>the </a:t>
            </a:r>
            <a:r>
              <a:rPr lang="en-GB" dirty="0" smtClean="0"/>
              <a:t>code</a:t>
            </a:r>
          </a:p>
          <a:p>
            <a:r>
              <a:rPr lang="en-GB" dirty="0" smtClean="0"/>
              <a:t>No </a:t>
            </a:r>
            <a:r>
              <a:rPr lang="en-GB" dirty="0"/>
              <a:t>consensus on a single “best” </a:t>
            </a:r>
            <a:r>
              <a:rPr lang="en-GB" dirty="0" smtClean="0"/>
              <a:t>language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72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data?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are the </a:t>
            </a:r>
            <a:r>
              <a:rPr lang="en-US" b="1" dirty="0"/>
              <a:t>raw </a:t>
            </a:r>
            <a:r>
              <a:rPr lang="en-US" b="1" dirty="0" smtClean="0"/>
              <a:t>facts</a:t>
            </a:r>
            <a:r>
              <a:rPr lang="en-US" dirty="0" smtClean="0"/>
              <a:t>; e.g.</a:t>
            </a:r>
          </a:p>
          <a:p>
            <a:pPr lvl="1"/>
            <a:r>
              <a:rPr lang="en-US" dirty="0" smtClean="0"/>
              <a:t>Details </a:t>
            </a:r>
            <a:r>
              <a:rPr lang="en-US" dirty="0"/>
              <a:t>about a person, place, event, etc.; </a:t>
            </a:r>
            <a:endParaRPr lang="en-US" dirty="0" smtClean="0"/>
          </a:p>
          <a:p>
            <a:r>
              <a:rPr lang="en-US" dirty="0" smtClean="0"/>
              <a:t>Information is derived by transforming </a:t>
            </a:r>
            <a:r>
              <a:rPr lang="en-US" dirty="0"/>
              <a:t>and combining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Maps and visualization</a:t>
            </a:r>
          </a:p>
          <a:p>
            <a:pPr lvl="1"/>
            <a:r>
              <a:rPr lang="en-US" dirty="0" smtClean="0"/>
              <a:t>Statistics and models</a:t>
            </a:r>
          </a:p>
          <a:p>
            <a:r>
              <a:rPr lang="en-US" dirty="0" smtClean="0"/>
              <a:t>Data </a:t>
            </a:r>
            <a:r>
              <a:rPr lang="en-US" dirty="0"/>
              <a:t>management </a:t>
            </a:r>
            <a:r>
              <a:rPr lang="en-US" dirty="0" smtClean="0"/>
              <a:t>can be the most time consuming step in an urban analytics work flow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87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data?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are often stored in computers as </a:t>
            </a:r>
            <a:r>
              <a:rPr lang="en-US" b="1" dirty="0"/>
              <a:t>integers</a:t>
            </a:r>
            <a:r>
              <a:rPr lang="en-US" dirty="0"/>
              <a:t>, </a:t>
            </a:r>
            <a:r>
              <a:rPr lang="en-US" b="1" dirty="0"/>
              <a:t>floats</a:t>
            </a:r>
            <a:r>
              <a:rPr lang="en-US" dirty="0"/>
              <a:t>, and </a:t>
            </a:r>
            <a:r>
              <a:rPr lang="en-US" b="1" dirty="0"/>
              <a:t>strings </a:t>
            </a:r>
            <a:endParaRPr lang="en-US" b="1" dirty="0" smtClean="0"/>
          </a:p>
          <a:p>
            <a:r>
              <a:rPr lang="en-US" dirty="0" smtClean="0"/>
              <a:t>Floats</a:t>
            </a:r>
          </a:p>
          <a:p>
            <a:pPr lvl="1"/>
            <a:r>
              <a:rPr lang="en-US" dirty="0" smtClean="0"/>
              <a:t>Numbers </a:t>
            </a:r>
            <a:r>
              <a:rPr lang="en-US" dirty="0"/>
              <a:t>with decimal </a:t>
            </a:r>
            <a:r>
              <a:rPr lang="en-US" dirty="0" smtClean="0"/>
              <a:t>places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hole </a:t>
            </a:r>
            <a:r>
              <a:rPr lang="en-US" dirty="0"/>
              <a:t>numbers, either positive or negative, and include </a:t>
            </a:r>
            <a:r>
              <a:rPr lang="en-US" dirty="0" smtClean="0"/>
              <a:t>zero</a:t>
            </a:r>
          </a:p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A sequence </a:t>
            </a:r>
            <a:r>
              <a:rPr lang="en-US" dirty="0"/>
              <a:t>of one or more </a:t>
            </a:r>
            <a:r>
              <a:rPr lang="en-US" dirty="0" smtClean="0"/>
              <a:t>characters</a:t>
            </a:r>
          </a:p>
          <a:p>
            <a:r>
              <a:rPr lang="en-US" dirty="0"/>
              <a:t>Computers use a </a:t>
            </a:r>
            <a:r>
              <a:rPr lang="en-US" b="1" dirty="0"/>
              <a:t>base 2 numbering system</a:t>
            </a:r>
            <a:r>
              <a:rPr lang="en-US" dirty="0"/>
              <a:t>, so no matter what we enter it is eventually stored as a series of </a:t>
            </a:r>
            <a:r>
              <a:rPr lang="en-US" b="1" dirty="0"/>
              <a:t>zeros and ones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56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data?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zero or one is a </a:t>
            </a:r>
            <a:r>
              <a:rPr lang="en-US" i="1" dirty="0"/>
              <a:t>bit</a:t>
            </a:r>
            <a:r>
              <a:rPr lang="en-US" dirty="0"/>
              <a:t>, and 8 bits make a byte </a:t>
            </a:r>
            <a:endParaRPr lang="en-US" dirty="0" smtClean="0"/>
          </a:p>
          <a:p>
            <a:r>
              <a:rPr lang="en-US" dirty="0"/>
              <a:t>The number of bits used to define a number gives its </a:t>
            </a:r>
            <a:r>
              <a:rPr lang="en-US" b="1" dirty="0"/>
              <a:t>range</a:t>
            </a:r>
            <a:r>
              <a:rPr lang="en-US" dirty="0"/>
              <a:t>, for </a:t>
            </a:r>
            <a:r>
              <a:rPr lang="en-US" dirty="0" smtClean="0"/>
              <a:t>example</a:t>
            </a:r>
            <a:r>
              <a:rPr lang="en-US" dirty="0"/>
              <a:t>, an 8-bit number can take values from 0 to </a:t>
            </a:r>
            <a:r>
              <a:rPr lang="en-US" dirty="0" smtClean="0"/>
              <a:t>255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</a:t>
            </a:r>
          </a:p>
          <a:p>
            <a:pPr lvl="2"/>
            <a:r>
              <a:rPr lang="en-US" dirty="0" smtClean="0"/>
              <a:t>11111111 </a:t>
            </a:r>
            <a:r>
              <a:rPr lang="en-US" dirty="0"/>
              <a:t>and computed as 128 + 64 + 32 + 16 + 8 + 4 + 2 + 1 = </a:t>
            </a:r>
            <a:r>
              <a:rPr lang="en-US" dirty="0" smtClean="0"/>
              <a:t>255</a:t>
            </a:r>
          </a:p>
          <a:p>
            <a:pPr lvl="2"/>
            <a:r>
              <a:rPr lang="en-US" dirty="0"/>
              <a:t>11110111 is 128 + 64 + 32 + 16 + 0 + 4 + 2 + 1 = </a:t>
            </a:r>
            <a:r>
              <a:rPr lang="en-US" dirty="0" smtClean="0"/>
              <a:t>247</a:t>
            </a:r>
          </a:p>
          <a:p>
            <a:r>
              <a:rPr lang="en-US" dirty="0"/>
              <a:t>Each bit stored takes up space in memory or long-term </a:t>
            </a:r>
            <a:r>
              <a:rPr lang="en-US" dirty="0" smtClean="0"/>
              <a:t>storage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nce </a:t>
            </a:r>
            <a:r>
              <a:rPr lang="en-US" dirty="0"/>
              <a:t>the number of bits has been set, all numbers take up the same amount of 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Knowledge </a:t>
            </a:r>
            <a:r>
              <a:rPr lang="en-US" dirty="0"/>
              <a:t>of the range of data values can be used to pick the appropriate number of bits for storing the </a:t>
            </a:r>
            <a:r>
              <a:rPr lang="en-US" dirty="0" smtClean="0"/>
              <a:t>data.</a:t>
            </a: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83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Storage: ASCII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ASCII (American Standard Code for Information </a:t>
            </a:r>
            <a:r>
              <a:rPr lang="en-US" dirty="0" smtClean="0"/>
              <a:t>Interchange)</a:t>
            </a:r>
          </a:p>
          <a:p>
            <a:r>
              <a:rPr lang="en-US" dirty="0"/>
              <a:t>8-bit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Assigns </a:t>
            </a:r>
            <a:r>
              <a:rPr lang="en-US" dirty="0"/>
              <a:t>the binary equivalent of numbers 0 to 127 to 95 printable </a:t>
            </a:r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upper </a:t>
            </a:r>
            <a:r>
              <a:rPr lang="en-US" dirty="0"/>
              <a:t>and lower case </a:t>
            </a:r>
            <a:r>
              <a:rPr lang="en-US" dirty="0" smtClean="0"/>
              <a:t>letters</a:t>
            </a:r>
          </a:p>
          <a:p>
            <a:pPr lvl="1"/>
            <a:r>
              <a:rPr lang="en-US" dirty="0" smtClean="0"/>
              <a:t>numerals</a:t>
            </a:r>
          </a:p>
          <a:p>
            <a:pPr lvl="1"/>
            <a:r>
              <a:rPr lang="en-US" dirty="0" smtClean="0"/>
              <a:t>punctuation</a:t>
            </a:r>
          </a:p>
          <a:p>
            <a:pPr lvl="1"/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33 </a:t>
            </a:r>
            <a:r>
              <a:rPr lang="en-US" dirty="0"/>
              <a:t>control codes </a:t>
            </a:r>
            <a:endParaRPr lang="en-US" dirty="0" smtClean="0"/>
          </a:p>
          <a:p>
            <a:r>
              <a:rPr lang="en-US" dirty="0"/>
              <a:t>Several extended </a:t>
            </a:r>
            <a:r>
              <a:rPr lang="en-US" dirty="0" smtClean="0"/>
              <a:t>ASCII systems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inc.</a:t>
            </a:r>
            <a:r>
              <a:rPr lang="en-US" dirty="0" smtClean="0"/>
              <a:t> UTF-8</a:t>
            </a:r>
          </a:p>
          <a:p>
            <a:r>
              <a:rPr lang="en-US" dirty="0" smtClean="0"/>
              <a:t>Convert </a:t>
            </a:r>
            <a:r>
              <a:rPr lang="en-US" dirty="0"/>
              <a:t>binary values into </a:t>
            </a:r>
            <a:r>
              <a:rPr lang="en-US" i="1" dirty="0"/>
              <a:t>human-readable </a:t>
            </a:r>
            <a:r>
              <a:rPr lang="en-US" dirty="0" smtClean="0"/>
              <a:t>characters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1832</TotalTime>
  <Words>779</Words>
  <Application>Microsoft Macintosh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Data and Computing Software</vt:lpstr>
      <vt:lpstr>Learning Objectives</vt:lpstr>
      <vt:lpstr>Types of Software</vt:lpstr>
      <vt:lpstr>Types of Software</vt:lpstr>
      <vt:lpstr>Which language is “best” for urban analytics?</vt:lpstr>
      <vt:lpstr>What are data?</vt:lpstr>
      <vt:lpstr>What are data?</vt:lpstr>
      <vt:lpstr>What are data?</vt:lpstr>
      <vt:lpstr>Data Storage: ASCII</vt:lpstr>
      <vt:lpstr>Data Storage: ASCII </vt:lpstr>
      <vt:lpstr>Data Storage: JSON / XML</vt:lpstr>
      <vt:lpstr>Data Storage: JSON / XML</vt:lpstr>
      <vt:lpstr>Data Storage: Databases</vt:lpstr>
      <vt:lpstr>Data Storage: Metadata</vt:lpstr>
      <vt:lpstr>Conclusions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Singleton, Alexander</dc:creator>
  <cp:lastModifiedBy>Singleton, Alexander</cp:lastModifiedBy>
  <cp:revision>140</cp:revision>
  <dcterms:created xsi:type="dcterms:W3CDTF">2017-09-18T06:06:42Z</dcterms:created>
  <dcterms:modified xsi:type="dcterms:W3CDTF">2017-11-07T21:00:36Z</dcterms:modified>
</cp:coreProperties>
</file>