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0"/>
    <p:restoredTop sz="94621"/>
  </p:normalViewPr>
  <p:slideViewPr>
    <p:cSldViewPr snapToGrid="0" snapToObjects="1">
      <p:cViewPr varScale="1">
        <p:scale>
          <a:sx n="97" d="100"/>
          <a:sy n="97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6E8F-1965-6C44-A7B5-03BB9B497561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9E4CB-2F94-6A4A-B706-6952FC913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01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D008-60B2-0246-B113-8E855462598C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76B7-059B-5141-9C8B-741C8D5C7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Urban Visualization</a:t>
            </a:r>
            <a:endParaRPr lang="en-GB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015" y="4900063"/>
            <a:ext cx="1206969" cy="169945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3621984" y="4900064"/>
            <a:ext cx="3886200" cy="1699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Alex D. Singleton, Seth E. </a:t>
            </a:r>
            <a:r>
              <a:rPr lang="en-GB" dirty="0" err="1" smtClean="0"/>
              <a:t>Spielman</a:t>
            </a:r>
            <a:r>
              <a:rPr lang="en-GB" dirty="0" smtClean="0"/>
              <a:t>, David C. </a:t>
            </a:r>
            <a:r>
              <a:rPr lang="en-GB" dirty="0" err="1" smtClean="0"/>
              <a:t>Folch</a:t>
            </a:r>
            <a:r>
              <a:rPr lang="en-GB" dirty="0" smtClean="0"/>
              <a:t> (2017) </a:t>
            </a:r>
            <a:r>
              <a:rPr lang="en-GB" i="1" dirty="0" smtClean="0"/>
              <a:t>Urban Analytics</a:t>
            </a:r>
            <a:r>
              <a:rPr lang="en-GB" dirty="0" smtClean="0"/>
              <a:t>. London: Sage.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22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effective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must provide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Provided through a visual hierarchy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92953"/>
            <a:ext cx="2512633" cy="14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2" y="3371311"/>
            <a:ext cx="2338336" cy="1452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9679" b="32330"/>
          <a:stretch/>
        </p:blipFill>
        <p:spPr>
          <a:xfrm>
            <a:off x="3352800" y="4707150"/>
            <a:ext cx="217421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70774"/>
          <a:stretch/>
        </p:blipFill>
        <p:spPr>
          <a:xfrm>
            <a:off x="5852679" y="5316750"/>
            <a:ext cx="2174215" cy="937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67679"/>
          <a:stretch/>
        </p:blipFill>
        <p:spPr>
          <a:xfrm>
            <a:off x="693980" y="5550522"/>
            <a:ext cx="2174215" cy="1037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8685" y="31866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Color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26166" y="4417370"/>
            <a:ext cx="54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Size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428573" y="5181190"/>
            <a:ext cx="11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Placement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22618" y="3051709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Symbol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678781" y="4996524"/>
            <a:ext cx="87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Texture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8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 can be a power tool for communication</a:t>
            </a:r>
          </a:p>
          <a:p>
            <a:r>
              <a:rPr lang="en-GB" dirty="0" smtClean="0"/>
              <a:t>Has great utility for </a:t>
            </a:r>
          </a:p>
          <a:p>
            <a:pPr lvl="1"/>
            <a:r>
              <a:rPr lang="en-GB" dirty="0" smtClean="0"/>
              <a:t>Community empowerment</a:t>
            </a:r>
          </a:p>
          <a:p>
            <a:pPr lvl="1"/>
            <a:r>
              <a:rPr lang="en-GB" dirty="0" smtClean="0"/>
              <a:t>Strategic decision making</a:t>
            </a:r>
          </a:p>
          <a:p>
            <a:pPr lvl="1"/>
            <a:r>
              <a:rPr lang="en-GB" dirty="0" smtClean="0"/>
              <a:t>Increasing transparency</a:t>
            </a:r>
          </a:p>
          <a:p>
            <a:r>
              <a:rPr lang="en-GB" dirty="0" smtClean="0"/>
              <a:t>Effective visualization require careful consideration of the visual hierarchy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the art of presenting data graphically. </a:t>
            </a:r>
          </a:p>
          <a:p>
            <a:r>
              <a:rPr lang="en-US" dirty="0"/>
              <a:t>Urban governance can be assisted through visualization, and can also be used by citizens to lobby for change. </a:t>
            </a:r>
          </a:p>
          <a:p>
            <a:r>
              <a:rPr lang="en-US" dirty="0"/>
              <a:t>Effective visualization requires planning and consideration of visual hierarchy.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and Urban </a:t>
            </a:r>
            <a:r>
              <a:rPr lang="en-US" dirty="0" smtClean="0"/>
              <a:t>Governance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or maps might for example be implemented within operational </a:t>
            </a:r>
            <a:r>
              <a:rPr lang="en-US" dirty="0" smtClean="0"/>
              <a:t>tools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transparency</a:t>
            </a:r>
          </a:p>
          <a:p>
            <a:pPr lvl="2"/>
            <a:r>
              <a:rPr lang="en-US" dirty="0" smtClean="0"/>
              <a:t>the monitoring </a:t>
            </a:r>
            <a:r>
              <a:rPr lang="en-US" dirty="0"/>
              <a:t>of progress toward strategic </a:t>
            </a:r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Integral </a:t>
            </a:r>
            <a:r>
              <a:rPr lang="en-US" dirty="0"/>
              <a:t>to information platforms used to make strategic decisions 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36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Dashboards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20" y="1481068"/>
            <a:ext cx="498209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057" y="5942567"/>
            <a:ext cx="87989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NYC bike </a:t>
            </a:r>
            <a:r>
              <a:rPr lang="en-GB" sz="1400" dirty="0"/>
              <a:t>share dashboard map showing live operating statistics for the </a:t>
            </a:r>
            <a:r>
              <a:rPr lang="en-GB" sz="1400" dirty="0" smtClean="0"/>
              <a:t>Lower </a:t>
            </a:r>
            <a:r>
              <a:rPr lang="en-GB" sz="1400" dirty="0"/>
              <a:t>East Side of Manhattan and part of Brooklyn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Oliver O’Brien, University </a:t>
            </a:r>
            <a:r>
              <a:rPr lang="en-GB" sz="1400" dirty="0" smtClean="0"/>
              <a:t>College London </a:t>
            </a:r>
            <a:r>
              <a:rPr lang="en-GB" sz="1400" dirty="0"/>
              <a:t>(http://bikes.oobrien.com/newyork/). </a:t>
            </a:r>
            <a:r>
              <a:rPr lang="en-GB" sz="1400" dirty="0" smtClean="0"/>
              <a:t>Reprinted with permission.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5839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Dashboards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03" y="1758157"/>
            <a:ext cx="443599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0936" y="6110703"/>
            <a:ext cx="8773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</a:t>
            </a:r>
            <a:r>
              <a:rPr lang="en-GB" sz="1400" dirty="0" smtClean="0"/>
              <a:t>London </a:t>
            </a:r>
            <a:r>
              <a:rPr lang="en-GB" sz="1400" dirty="0"/>
              <a:t>Data Dashboard uses graphs to display key longitudinal trends and also provides a link to the L</a:t>
            </a:r>
            <a:r>
              <a:rPr lang="en-GB" sz="1400" dirty="0" smtClean="0"/>
              <a:t>ondon </a:t>
            </a:r>
            <a:r>
              <a:rPr lang="en-GB" sz="1400" dirty="0"/>
              <a:t>Open Data Store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https:// data.london.gov.uk/. </a:t>
            </a:r>
            <a:r>
              <a:rPr lang="en-GB" sz="1400" dirty="0" smtClean="0"/>
              <a:t>Reprinted with permission.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27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Dashboards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44077"/>
            <a:ext cx="7886700" cy="3314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5065" y="6050288"/>
            <a:ext cx="7228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Common </a:t>
            </a:r>
            <a:r>
              <a:rPr lang="en-GB" sz="1400" dirty="0"/>
              <a:t>software and tools used to build data-driven dashboards </a:t>
            </a:r>
          </a:p>
        </p:txBody>
      </p:sp>
    </p:spTree>
    <p:extLst>
      <p:ext uri="{BB962C8B-B14F-4D97-AF65-F5344CB8AC3E}">
        <p14:creationId xmlns:p14="http://schemas.microsoft.com/office/powerpoint/2010/main" val="15475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 Empowerment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arly </a:t>
            </a:r>
            <a:r>
              <a:rPr lang="en-US" dirty="0"/>
              <a:t>2016 the Metropolitan Transit Authority (MTA) within NYC announced that the L subway line in </a:t>
            </a:r>
            <a:r>
              <a:rPr lang="en-US" dirty="0" smtClean="0"/>
              <a:t>New York </a:t>
            </a:r>
            <a:r>
              <a:rPr lang="en-US" dirty="0"/>
              <a:t>may need to be closed for a significant period to enable repair work. </a:t>
            </a:r>
            <a:endParaRPr lang="en-US" dirty="0" smtClean="0"/>
          </a:p>
          <a:p>
            <a:pPr lvl="1"/>
            <a:r>
              <a:rPr lang="en-US" dirty="0" smtClean="0"/>
              <a:t>Arterial route </a:t>
            </a:r>
            <a:r>
              <a:rPr lang="en-US" dirty="0"/>
              <a:t>that connects Brooklyn and </a:t>
            </a:r>
            <a:r>
              <a:rPr lang="en-US" dirty="0" smtClean="0"/>
              <a:t>Manhattan</a:t>
            </a:r>
          </a:p>
          <a:p>
            <a:r>
              <a:rPr lang="en-US" dirty="0" smtClean="0"/>
              <a:t>Spatial </a:t>
            </a:r>
            <a:r>
              <a:rPr lang="en-US" dirty="0"/>
              <a:t>data and mapping </a:t>
            </a:r>
            <a:r>
              <a:rPr lang="en-US" dirty="0" smtClean="0"/>
              <a:t>company </a:t>
            </a:r>
            <a:r>
              <a:rPr lang="en-US" dirty="0"/>
              <a:t>Carto </a:t>
            </a:r>
            <a:r>
              <a:rPr lang="en-US" dirty="0" smtClean="0"/>
              <a:t>looked at the problem</a:t>
            </a:r>
          </a:p>
          <a:p>
            <a:pPr lvl="1"/>
            <a:r>
              <a:rPr lang="en-US" dirty="0"/>
              <a:t>American Community Survey (ACS) </a:t>
            </a:r>
          </a:p>
          <a:p>
            <a:pPr lvl="1"/>
            <a:r>
              <a:rPr lang="en-US" dirty="0"/>
              <a:t>Longitudinal Origin–Destination Employment Statistics (LODES)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5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Empowerment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42" y="1690689"/>
            <a:ext cx="772511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5388" y="6205174"/>
            <a:ext cx="7669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The most likely paths taken by the 114,000 people walking to the </a:t>
            </a:r>
            <a:r>
              <a:rPr lang="en-GB" sz="1400" dirty="0" smtClean="0"/>
              <a:t>L </a:t>
            </a:r>
            <a:r>
              <a:rPr lang="en-GB" sz="1400" dirty="0"/>
              <a:t>train for their commute to work </a:t>
            </a:r>
          </a:p>
          <a:p>
            <a:r>
              <a:rPr lang="en-GB" sz="1400" i="1" dirty="0"/>
              <a:t>Source</a:t>
            </a:r>
            <a:r>
              <a:rPr lang="en-GB" sz="1400" dirty="0"/>
              <a:t>: Map created by </a:t>
            </a:r>
            <a:r>
              <a:rPr lang="en-GB" sz="1400" dirty="0" err="1"/>
              <a:t>Mamata</a:t>
            </a:r>
            <a:r>
              <a:rPr lang="en-GB" sz="1400" dirty="0"/>
              <a:t> </a:t>
            </a:r>
            <a:r>
              <a:rPr lang="en-GB" sz="1400" dirty="0" err="1" smtClean="0"/>
              <a:t>Akella</a:t>
            </a:r>
            <a:r>
              <a:rPr lang="en-GB" sz="1400" dirty="0"/>
              <a:t>, </a:t>
            </a:r>
            <a:r>
              <a:rPr lang="en-GB" sz="1400" dirty="0" smtClean="0"/>
              <a:t>Carto</a:t>
            </a:r>
            <a:r>
              <a:rPr lang="en-GB" sz="1400" dirty="0"/>
              <a:t>. </a:t>
            </a:r>
            <a:r>
              <a:rPr lang="en-GB" sz="1400" dirty="0" smtClean="0"/>
              <a:t>Reprinted with permission</a:t>
            </a:r>
            <a:r>
              <a:rPr lang="en-GB" sz="1400" dirty="0"/>
              <a:t/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557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effective </a:t>
            </a:r>
            <a:r>
              <a:rPr lang="en-US" dirty="0" smtClean="0"/>
              <a:t>visualization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8020"/>
            <a:ext cx="7886700" cy="2586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07102" y="5533120"/>
            <a:ext cx="5608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Four stages of a visualization work </a:t>
            </a:r>
            <a:r>
              <a:rPr lang="en-GB" sz="1400" dirty="0" smtClean="0"/>
              <a:t>flow </a:t>
            </a:r>
          </a:p>
          <a:p>
            <a:r>
              <a:rPr lang="en-GB" sz="1400" i="1" dirty="0" smtClean="0"/>
              <a:t>Source</a:t>
            </a:r>
            <a:r>
              <a:rPr lang="en-GB" sz="1400" dirty="0"/>
              <a:t>: adapted from Kirk (2016) </a:t>
            </a:r>
          </a:p>
        </p:txBody>
      </p:sp>
    </p:spTree>
    <p:extLst>
      <p:ext uri="{BB962C8B-B14F-4D97-AF65-F5344CB8AC3E}">
        <p14:creationId xmlns:p14="http://schemas.microsoft.com/office/powerpoint/2010/main" val="146740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4379</TotalTime>
  <Words>351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Urban Visualization</vt:lpstr>
      <vt:lpstr>Learning Objectives</vt:lpstr>
      <vt:lpstr>Visualization and Urban Governance</vt:lpstr>
      <vt:lpstr>Data Dashboards</vt:lpstr>
      <vt:lpstr>Data Dashboards</vt:lpstr>
      <vt:lpstr>Data Dashboards</vt:lpstr>
      <vt:lpstr>Community Empowerment</vt:lpstr>
      <vt:lpstr>Community Empowerment</vt:lpstr>
      <vt:lpstr>Making an effective visualization</vt:lpstr>
      <vt:lpstr>Making an effective visualization</vt:lpstr>
      <vt:lpstr>Conclusions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Singleton, Alexander</dc:creator>
  <cp:lastModifiedBy>Singleton, Alexander</cp:lastModifiedBy>
  <cp:revision>198</cp:revision>
  <dcterms:created xsi:type="dcterms:W3CDTF">2017-09-18T06:06:42Z</dcterms:created>
  <dcterms:modified xsi:type="dcterms:W3CDTF">2017-11-07T21:01:27Z</dcterms:modified>
</cp:coreProperties>
</file>