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2"/>
    <p:restoredTop sz="94621"/>
  </p:normalViewPr>
  <p:slideViewPr>
    <p:cSldViewPr snapToGrid="0" snapToObjects="1">
      <p:cViewPr varScale="1">
        <p:scale>
          <a:sx n="97" d="100"/>
          <a:sy n="97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6E8F-1965-6C44-A7B5-03BB9B497561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9E4CB-2F94-6A4A-B706-6952FC913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1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Urban </a:t>
            </a:r>
            <a:r>
              <a:rPr lang="en-US" dirty="0" smtClean="0"/>
              <a:t>Mapping</a:t>
            </a:r>
            <a:endParaRPr lang="en-GB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015" y="4900063"/>
            <a:ext cx="1206969" cy="1699453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3621984" y="4900064"/>
            <a:ext cx="3886200" cy="1699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Alex D. Singleton, Seth E. </a:t>
            </a:r>
            <a:r>
              <a:rPr lang="en-GB" dirty="0" err="1" smtClean="0"/>
              <a:t>Spielman</a:t>
            </a:r>
            <a:r>
              <a:rPr lang="en-GB" dirty="0" smtClean="0"/>
              <a:t>, David C. </a:t>
            </a:r>
            <a:r>
              <a:rPr lang="en-GB" dirty="0" err="1" smtClean="0"/>
              <a:t>Folch</a:t>
            </a:r>
            <a:r>
              <a:rPr lang="en-GB" dirty="0" smtClean="0"/>
              <a:t> (2017) </a:t>
            </a:r>
            <a:r>
              <a:rPr lang="en-GB" i="1" dirty="0" smtClean="0"/>
              <a:t>Urban Analytics</a:t>
            </a:r>
            <a:r>
              <a:rPr lang="en-GB" dirty="0" smtClean="0"/>
              <a:t>. London: 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22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Cartograms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</a:t>
            </a:r>
            <a:r>
              <a:rPr lang="en-US" dirty="0" smtClean="0"/>
              <a:t>ariety </a:t>
            </a:r>
            <a:r>
              <a:rPr lang="en-US" dirty="0"/>
              <a:t>of forms </a:t>
            </a:r>
            <a:endParaRPr lang="en-US" dirty="0" smtClean="0"/>
          </a:p>
          <a:p>
            <a:pPr lvl="1"/>
            <a:r>
              <a:rPr lang="en-US" dirty="0" smtClean="0"/>
              <a:t>Share </a:t>
            </a:r>
            <a:r>
              <a:rPr lang="en-US" dirty="0"/>
              <a:t>a commonality that each zone is re-proportioned </a:t>
            </a:r>
            <a:r>
              <a:rPr lang="en-US" dirty="0" smtClean="0"/>
              <a:t>to </a:t>
            </a:r>
            <a:r>
              <a:rPr lang="en-US" dirty="0"/>
              <a:t>be relative to some measure </a:t>
            </a:r>
            <a:endParaRPr lang="en-US" dirty="0" smtClean="0"/>
          </a:p>
          <a:p>
            <a:pPr lvl="2"/>
            <a:r>
              <a:rPr lang="en-US" dirty="0" smtClean="0"/>
              <a:t>Commonly </a:t>
            </a:r>
            <a:r>
              <a:rPr lang="en-US" dirty="0"/>
              <a:t>total population 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istortion </a:t>
            </a:r>
            <a:r>
              <a:rPr lang="en-US" dirty="0"/>
              <a:t>reduces the size of zones with lower population </a:t>
            </a:r>
            <a:endParaRPr lang="en-US" dirty="0" smtClean="0"/>
          </a:p>
          <a:p>
            <a:pPr lvl="1"/>
            <a:r>
              <a:rPr lang="en-US" dirty="0" smtClean="0"/>
              <a:t>May also be colored</a:t>
            </a:r>
          </a:p>
          <a:p>
            <a:endParaRPr lang="en-US" dirty="0"/>
          </a:p>
          <a:p>
            <a:pPr lvl="2"/>
            <a:endParaRPr lang="en-US" dirty="0"/>
          </a:p>
          <a:p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150" y="1455581"/>
            <a:ext cx="3886200" cy="30255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47684" y="4879095"/>
            <a:ext cx="42291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An </a:t>
            </a:r>
            <a:r>
              <a:rPr lang="en-GB" sz="1400" dirty="0"/>
              <a:t>area cartogram representation of the I</a:t>
            </a:r>
            <a:r>
              <a:rPr lang="en-GB" sz="1400" dirty="0" smtClean="0"/>
              <a:t>MD </a:t>
            </a:r>
            <a:r>
              <a:rPr lang="en-GB" sz="1400" dirty="0"/>
              <a:t>for </a:t>
            </a:r>
            <a:r>
              <a:rPr lang="en-GB" sz="1400" dirty="0" smtClean="0"/>
              <a:t>Leeds</a:t>
            </a:r>
            <a:r>
              <a:rPr lang="en-GB" sz="1400" dirty="0"/>
              <a:t>, with the areas scaled in proportion to their total population </a:t>
            </a:r>
          </a:p>
          <a:p>
            <a:r>
              <a:rPr lang="en-GB" sz="1400" i="1" dirty="0"/>
              <a:t>Source</a:t>
            </a:r>
            <a:r>
              <a:rPr lang="en-GB" sz="1400" dirty="0"/>
              <a:t>: </a:t>
            </a:r>
            <a:r>
              <a:rPr lang="en-GB" sz="1400" dirty="0" smtClean="0"/>
              <a:t>Authors</a:t>
            </a:r>
            <a:r>
              <a:rPr lang="en-GB" sz="1400" dirty="0"/>
              <a:t>’ own; data – Department for </a:t>
            </a:r>
            <a:r>
              <a:rPr lang="en-GB" sz="1400" dirty="0" smtClean="0"/>
              <a:t>Communities </a:t>
            </a:r>
            <a:r>
              <a:rPr lang="en-GB" sz="1400" dirty="0"/>
              <a:t>and </a:t>
            </a:r>
            <a:r>
              <a:rPr lang="en-GB" sz="1400" dirty="0" smtClean="0"/>
              <a:t>Local </a:t>
            </a:r>
            <a:r>
              <a:rPr lang="en-GB" sz="1400" dirty="0"/>
              <a:t>Government (2015); Office for </a:t>
            </a:r>
            <a:r>
              <a:rPr lang="en-GB" sz="1400" dirty="0" smtClean="0"/>
              <a:t>National </a:t>
            </a:r>
            <a:r>
              <a:rPr lang="en-GB" sz="1400" dirty="0"/>
              <a:t>Statistics (2011) </a:t>
            </a:r>
          </a:p>
        </p:txBody>
      </p:sp>
    </p:spTree>
    <p:extLst>
      <p:ext uri="{BB962C8B-B14F-4D97-AF65-F5344CB8AC3E}">
        <p14:creationId xmlns:p14="http://schemas.microsoft.com/office/powerpoint/2010/main" val="8229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Proportional Symbol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Scales </a:t>
            </a:r>
            <a:r>
              <a:rPr lang="en-US" dirty="0"/>
              <a:t>a set of symbols based upon some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Often combined with choropleths</a:t>
            </a:r>
          </a:p>
          <a:p>
            <a:r>
              <a:rPr lang="en-US" dirty="0" smtClean="0"/>
              <a:t>Can be quite cluttered</a:t>
            </a:r>
            <a:endParaRPr lang="en-US" dirty="0"/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150" y="1825625"/>
            <a:ext cx="3886200" cy="29104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58266" y="5134971"/>
            <a:ext cx="37570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Scaled symbols used to indicate the relationship between the total numbers of recorded crimes in </a:t>
            </a:r>
            <a:r>
              <a:rPr lang="en-GB" sz="1400" dirty="0" smtClean="0"/>
              <a:t>August </a:t>
            </a:r>
            <a:r>
              <a:rPr lang="en-GB" sz="1400" dirty="0"/>
              <a:t>2016 and the </a:t>
            </a:r>
            <a:r>
              <a:rPr lang="en-GB" sz="1400" dirty="0" smtClean="0"/>
              <a:t>IMD</a:t>
            </a:r>
            <a:r>
              <a:rPr lang="en-GB" sz="1400" dirty="0"/>
              <a:t>. </a:t>
            </a:r>
            <a:r>
              <a:rPr lang="en-GB" sz="1400" dirty="0" smtClean="0"/>
              <a:t>Larger </a:t>
            </a:r>
            <a:r>
              <a:rPr lang="en-GB" sz="1400" dirty="0"/>
              <a:t>circles equate to more </a:t>
            </a:r>
            <a:r>
              <a:rPr lang="en-GB" sz="1400" dirty="0" smtClean="0"/>
              <a:t>crimes.</a:t>
            </a:r>
            <a:endParaRPr lang="en-GB" sz="1400" dirty="0"/>
          </a:p>
          <a:p>
            <a:r>
              <a:rPr lang="en-GB" sz="1400" i="1" dirty="0"/>
              <a:t>Source</a:t>
            </a:r>
            <a:r>
              <a:rPr lang="en-GB" sz="1400" dirty="0"/>
              <a:t>: </a:t>
            </a:r>
            <a:r>
              <a:rPr lang="en-GB" sz="1400" dirty="0" smtClean="0"/>
              <a:t>Authors</a:t>
            </a:r>
            <a:r>
              <a:rPr lang="en-GB" sz="1400" dirty="0"/>
              <a:t>’ own; data – Police.uk (2016 data); Department for </a:t>
            </a:r>
            <a:r>
              <a:rPr lang="en-GB" sz="1400" dirty="0" smtClean="0"/>
              <a:t>Communities </a:t>
            </a:r>
            <a:r>
              <a:rPr lang="en-GB" sz="1400" dirty="0"/>
              <a:t>and </a:t>
            </a:r>
            <a:r>
              <a:rPr lang="en-GB" sz="1400" dirty="0" smtClean="0"/>
              <a:t>Local </a:t>
            </a:r>
            <a:r>
              <a:rPr lang="en-GB" sz="1400" dirty="0"/>
              <a:t>Government (2015) </a:t>
            </a:r>
          </a:p>
        </p:txBody>
      </p:sp>
    </p:spTree>
    <p:extLst>
      <p:ext uri="{BB962C8B-B14F-4D97-AF65-F5344CB8AC3E}">
        <p14:creationId xmlns:p14="http://schemas.microsoft.com/office/powerpoint/2010/main" val="158042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Conclusions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Numerous geographic data representation techniques</a:t>
            </a:r>
          </a:p>
          <a:p>
            <a:r>
              <a:rPr lang="en-GB" dirty="0" smtClean="0"/>
              <a:t>All have advantages/disadvantages</a:t>
            </a:r>
          </a:p>
          <a:p>
            <a:r>
              <a:rPr lang="en-GB" dirty="0" smtClean="0"/>
              <a:t>Choice depends greatly on the type of data and the message that one wishes </a:t>
            </a:r>
            <a:r>
              <a:rPr lang="en-GB" smtClean="0"/>
              <a:t>to convey/intended </a:t>
            </a:r>
            <a:r>
              <a:rPr lang="en-GB" dirty="0" smtClean="0"/>
              <a:t>audience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24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numerous visualization methods applicable to spatial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Care </a:t>
            </a:r>
            <a:r>
              <a:rPr lang="en-US" dirty="0"/>
              <a:t>is </a:t>
            </a:r>
            <a:r>
              <a:rPr lang="en-US" dirty="0" smtClean="0"/>
              <a:t>required </a:t>
            </a:r>
            <a:r>
              <a:rPr lang="en-US" dirty="0"/>
              <a:t>when selecting an appropriate </a:t>
            </a:r>
            <a:r>
              <a:rPr lang="en-US" dirty="0" smtClean="0"/>
              <a:t>technique.</a:t>
            </a:r>
            <a:endParaRPr lang="en-US" dirty="0"/>
          </a:p>
          <a:p>
            <a:r>
              <a:rPr lang="en-US" dirty="0" smtClean="0"/>
              <a:t>An understanding of those main types of geographic visualization.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0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Geographic Visualization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</a:t>
            </a:r>
            <a:r>
              <a:rPr lang="en-US" dirty="0"/>
              <a:t>different types of geographic </a:t>
            </a:r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Selecting an </a:t>
            </a:r>
            <a:r>
              <a:rPr lang="en-US" dirty="0"/>
              <a:t>appropriate technique depends </a:t>
            </a:r>
            <a:r>
              <a:rPr lang="en-US" dirty="0" smtClean="0"/>
              <a:t>upon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data being displayed </a:t>
            </a:r>
            <a:endParaRPr lang="en-US" dirty="0" smtClean="0"/>
          </a:p>
          <a:p>
            <a:pPr lvl="2"/>
            <a:r>
              <a:rPr lang="en-US" dirty="0" smtClean="0"/>
              <a:t>the message </a:t>
            </a:r>
            <a:r>
              <a:rPr lang="en-US" dirty="0"/>
              <a:t>that the graphic aims to convey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9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Choropleth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make a choropleth map </a:t>
            </a:r>
            <a:r>
              <a:rPr lang="en-US" dirty="0" smtClean="0"/>
              <a:t>you need</a:t>
            </a:r>
          </a:p>
          <a:p>
            <a:pPr lvl="1"/>
            <a:r>
              <a:rPr lang="en-US" dirty="0" smtClean="0"/>
              <a:t>A variable </a:t>
            </a:r>
            <a:r>
              <a:rPr lang="mr-IN" dirty="0" smtClean="0"/>
              <a:t>–</a:t>
            </a:r>
            <a:r>
              <a:rPr lang="en-US" dirty="0" smtClean="0"/>
              <a:t> e.g. average rent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a set of </a:t>
            </a:r>
            <a:r>
              <a:rPr lang="en-US" dirty="0" smtClean="0"/>
              <a:t>places </a:t>
            </a:r>
            <a:r>
              <a:rPr lang="mr-IN" dirty="0" smtClean="0"/>
              <a:t>–</a:t>
            </a:r>
            <a:r>
              <a:rPr lang="en-US" dirty="0" smtClean="0"/>
              <a:t> e.g. neighborhoods</a:t>
            </a:r>
          </a:p>
          <a:p>
            <a:pPr lvl="1"/>
            <a:r>
              <a:rPr lang="en-US" dirty="0" smtClean="0"/>
              <a:t>Assign each neighborhood </a:t>
            </a:r>
            <a:r>
              <a:rPr lang="en-US" dirty="0"/>
              <a:t>a color according to its </a:t>
            </a:r>
            <a:r>
              <a:rPr lang="en-US" dirty="0" smtClean="0"/>
              <a:t>rent</a:t>
            </a:r>
          </a:p>
          <a:p>
            <a:r>
              <a:rPr lang="en-US" dirty="0"/>
              <a:t>S</a:t>
            </a:r>
            <a:r>
              <a:rPr lang="en-US" dirty="0" smtClean="0"/>
              <a:t>haded </a:t>
            </a:r>
            <a:r>
              <a:rPr lang="en-US" dirty="0"/>
              <a:t>zones </a:t>
            </a:r>
            <a:r>
              <a:rPr lang="en-US" dirty="0" smtClean="0"/>
              <a:t>represent </a:t>
            </a:r>
            <a:r>
              <a:rPr lang="en-US" dirty="0"/>
              <a:t>variables using </a:t>
            </a:r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Categorical </a:t>
            </a:r>
            <a:r>
              <a:rPr lang="en-US" dirty="0"/>
              <a:t>values (uptown, midtown, downtown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values (average rent by neighborhood that ranges from $500–$3000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iverging </a:t>
            </a:r>
            <a:r>
              <a:rPr lang="en-US" dirty="0"/>
              <a:t>(above average or below average rent) </a:t>
            </a:r>
            <a:endParaRPr lang="en-US" dirty="0" smtClean="0"/>
          </a:p>
          <a:p>
            <a:r>
              <a:rPr lang="en-US" b="1" dirty="0" smtClean="0"/>
              <a:t>Aim: show </a:t>
            </a:r>
            <a:r>
              <a:rPr lang="en-US" b="1" dirty="0"/>
              <a:t>geographic patterns in the distribution of the variable being mapped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81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Choropleth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attributes being mapped are continuous or </a:t>
            </a:r>
            <a:r>
              <a:rPr lang="en-US" dirty="0" smtClean="0"/>
              <a:t>diverging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breaks in these </a:t>
            </a:r>
            <a:r>
              <a:rPr lang="en-US" dirty="0" smtClean="0"/>
              <a:t>distributions that create categories which are </a:t>
            </a:r>
            <a:r>
              <a:rPr lang="en-US" dirty="0"/>
              <a:t>then assigned a color </a:t>
            </a:r>
            <a:endParaRPr lang="en-US" dirty="0" smtClean="0"/>
          </a:p>
          <a:p>
            <a:r>
              <a:rPr lang="en-US" dirty="0" smtClean="0"/>
              <a:t>What are the limitations of a choropleth map?</a:t>
            </a:r>
            <a:endParaRPr lang="en-US" dirty="0"/>
          </a:p>
          <a:p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150" y="1981919"/>
            <a:ext cx="3886200" cy="30580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29150" y="5331239"/>
            <a:ext cx="42895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An </a:t>
            </a:r>
            <a:r>
              <a:rPr lang="en-GB" sz="1400" dirty="0"/>
              <a:t>example choropleth map showing the </a:t>
            </a:r>
            <a:r>
              <a:rPr lang="en-GB" sz="1400" dirty="0" smtClean="0"/>
              <a:t>Index </a:t>
            </a:r>
            <a:r>
              <a:rPr lang="en-GB" sz="1400" dirty="0"/>
              <a:t>of Multiple Deprivation </a:t>
            </a:r>
            <a:r>
              <a:rPr lang="en-GB" sz="1400" dirty="0" smtClean="0"/>
              <a:t>(IMD</a:t>
            </a:r>
            <a:r>
              <a:rPr lang="en-GB" sz="1400" dirty="0"/>
              <a:t>) in </a:t>
            </a:r>
            <a:r>
              <a:rPr lang="en-GB" sz="1400" dirty="0" smtClean="0"/>
              <a:t>Leeds</a:t>
            </a:r>
            <a:r>
              <a:rPr lang="en-GB" sz="1400" dirty="0"/>
              <a:t>, UK. Breaks in the rank distribution were created using </a:t>
            </a:r>
            <a:r>
              <a:rPr lang="en-GB" sz="1400" dirty="0" smtClean="0"/>
              <a:t>quintiles.</a:t>
            </a:r>
            <a:endParaRPr lang="en-GB" sz="1400" dirty="0"/>
          </a:p>
          <a:p>
            <a:r>
              <a:rPr lang="en-GB" sz="1400" i="1" dirty="0"/>
              <a:t>Source</a:t>
            </a:r>
            <a:r>
              <a:rPr lang="en-GB" sz="1400" dirty="0"/>
              <a:t>: </a:t>
            </a:r>
            <a:r>
              <a:rPr lang="en-GB" sz="1400" dirty="0" smtClean="0"/>
              <a:t>Authors</a:t>
            </a:r>
            <a:r>
              <a:rPr lang="en-GB" sz="1400" dirty="0"/>
              <a:t>’ own; data – Department for </a:t>
            </a:r>
            <a:r>
              <a:rPr lang="en-GB" sz="1400" dirty="0" smtClean="0"/>
              <a:t>Communities </a:t>
            </a:r>
            <a:r>
              <a:rPr lang="en-GB" sz="1400" dirty="0"/>
              <a:t>and </a:t>
            </a:r>
            <a:r>
              <a:rPr lang="en-GB" sz="1400" dirty="0" smtClean="0"/>
              <a:t>Local </a:t>
            </a:r>
            <a:r>
              <a:rPr lang="en-GB" sz="1400" dirty="0"/>
              <a:t>Government (2015) </a:t>
            </a:r>
          </a:p>
        </p:txBody>
      </p:sp>
    </p:spTree>
    <p:extLst>
      <p:ext uri="{BB962C8B-B14F-4D97-AF65-F5344CB8AC3E}">
        <p14:creationId xmlns:p14="http://schemas.microsoft.com/office/powerpoint/2010/main" val="141668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Colorbrewer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641" y="1472655"/>
            <a:ext cx="7088717" cy="461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9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relationships </a:t>
            </a:r>
            <a:r>
              <a:rPr lang="en-US" dirty="0"/>
              <a:t>between features being mapped </a:t>
            </a:r>
            <a:r>
              <a:rPr lang="en-US" dirty="0" smtClean="0"/>
              <a:t>are known</a:t>
            </a:r>
            <a:r>
              <a:rPr lang="en-US" dirty="0"/>
              <a:t>, it is sometimes useful to illustrate </a:t>
            </a:r>
            <a:r>
              <a:rPr lang="en-US" dirty="0" smtClean="0"/>
              <a:t>these by </a:t>
            </a:r>
            <a:r>
              <a:rPr lang="en-US" dirty="0"/>
              <a:t>connecting them with </a:t>
            </a:r>
            <a:r>
              <a:rPr lang="en-US" dirty="0" smtClean="0"/>
              <a:t>lines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haded </a:t>
            </a:r>
            <a:r>
              <a:rPr lang="en-US" dirty="0"/>
              <a:t>or scaled to indicate a volume of flow </a:t>
            </a:r>
          </a:p>
          <a:p>
            <a:pPr lvl="1"/>
            <a:r>
              <a:rPr lang="en-US" dirty="0" smtClean="0"/>
              <a:t> Linear or </a:t>
            </a:r>
            <a:r>
              <a:rPr lang="en-US" dirty="0"/>
              <a:t>real-world </a:t>
            </a:r>
            <a:r>
              <a:rPr lang="en-US" dirty="0" smtClean="0"/>
              <a:t>topology</a:t>
            </a:r>
            <a:endParaRPr lang="en-US" dirty="0"/>
          </a:p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064000" y="557679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The aggregate </a:t>
            </a:r>
            <a:r>
              <a:rPr lang="en-GB" sz="1400" dirty="0" smtClean="0"/>
              <a:t>flow </a:t>
            </a:r>
            <a:r>
              <a:rPr lang="en-GB" sz="1400" dirty="0"/>
              <a:t>of commuters in </a:t>
            </a:r>
            <a:r>
              <a:rPr lang="en-GB" sz="1400" dirty="0" smtClean="0"/>
              <a:t>Leeds</a:t>
            </a:r>
            <a:r>
              <a:rPr lang="en-GB" sz="1400" dirty="0"/>
              <a:t>, with lighter and thinner lines indicating smaller </a:t>
            </a:r>
            <a:r>
              <a:rPr lang="en-GB" sz="1400" dirty="0" smtClean="0"/>
              <a:t>flows </a:t>
            </a:r>
            <a:endParaRPr lang="en-GB" sz="1400" dirty="0"/>
          </a:p>
          <a:p>
            <a:r>
              <a:rPr lang="en-GB" sz="1400" i="1" dirty="0"/>
              <a:t>Source</a:t>
            </a:r>
            <a:r>
              <a:rPr lang="en-GB" sz="1400" dirty="0"/>
              <a:t>: </a:t>
            </a:r>
            <a:r>
              <a:rPr lang="en-GB" sz="1400" dirty="0" smtClean="0"/>
              <a:t>Authors</a:t>
            </a:r>
            <a:r>
              <a:rPr lang="en-GB" sz="1400" dirty="0"/>
              <a:t>’ own; data – Office for </a:t>
            </a:r>
            <a:r>
              <a:rPr lang="en-GB" sz="1400" dirty="0" smtClean="0"/>
              <a:t>National </a:t>
            </a:r>
            <a:r>
              <a:rPr lang="en-GB" sz="1400" dirty="0"/>
              <a:t>Statistics (2011) 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150" y="2512425"/>
            <a:ext cx="3886200" cy="297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6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Dot Maps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</a:t>
            </a:r>
            <a:r>
              <a:rPr lang="en-US" dirty="0" smtClean="0"/>
              <a:t>est </a:t>
            </a:r>
            <a:r>
              <a:rPr lang="en-US" dirty="0"/>
              <a:t>used to show the location of events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sometimes used to display zone based data </a:t>
            </a:r>
          </a:p>
          <a:p>
            <a:r>
              <a:rPr lang="en-US" dirty="0" smtClean="0"/>
              <a:t>Can </a:t>
            </a:r>
            <a:r>
              <a:rPr lang="en-US" dirty="0"/>
              <a:t>be used to represent the mix of different groups within zones </a:t>
            </a:r>
          </a:p>
          <a:p>
            <a:r>
              <a:rPr lang="en-US" dirty="0" smtClean="0"/>
              <a:t>However, </a:t>
            </a:r>
            <a:r>
              <a:rPr lang="en-US" dirty="0"/>
              <a:t>placement of points communicates a spurious level of </a:t>
            </a:r>
            <a:r>
              <a:rPr lang="en-US" dirty="0" smtClean="0"/>
              <a:t>precision </a:t>
            </a:r>
            <a:endParaRPr lang="en-US" dirty="0"/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150" y="1825625"/>
            <a:ext cx="3886200" cy="29298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46625" y="5084187"/>
            <a:ext cx="36512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A </a:t>
            </a:r>
            <a:r>
              <a:rPr lang="en-GB" sz="1400" dirty="0"/>
              <a:t>dot density map for </a:t>
            </a:r>
            <a:r>
              <a:rPr lang="en-GB" sz="1400" dirty="0" smtClean="0"/>
              <a:t>Leeds </a:t>
            </a:r>
            <a:r>
              <a:rPr lang="en-GB" sz="1400" dirty="0"/>
              <a:t>showing the mixing and density of people declaring themselves as being of </a:t>
            </a:r>
            <a:r>
              <a:rPr lang="en-GB" sz="1400" dirty="0" smtClean="0"/>
              <a:t>White </a:t>
            </a:r>
            <a:r>
              <a:rPr lang="en-GB" sz="1400" dirty="0"/>
              <a:t>(yellow), </a:t>
            </a:r>
            <a:r>
              <a:rPr lang="en-GB" sz="1400" dirty="0" smtClean="0"/>
              <a:t>Asian </a:t>
            </a:r>
            <a:r>
              <a:rPr lang="en-GB" sz="1400" dirty="0"/>
              <a:t>(red), or </a:t>
            </a:r>
            <a:r>
              <a:rPr lang="en-GB" sz="1400" dirty="0" smtClean="0"/>
              <a:t>Black </a:t>
            </a:r>
            <a:r>
              <a:rPr lang="en-GB" sz="1400" dirty="0"/>
              <a:t>(blue) ethnic groups </a:t>
            </a:r>
          </a:p>
          <a:p>
            <a:r>
              <a:rPr lang="en-GB" sz="1400" i="1" dirty="0"/>
              <a:t>Source</a:t>
            </a:r>
            <a:r>
              <a:rPr lang="en-GB" sz="1400" dirty="0"/>
              <a:t>: </a:t>
            </a:r>
            <a:r>
              <a:rPr lang="en-GB" sz="1400" dirty="0" smtClean="0"/>
              <a:t>Data </a:t>
            </a:r>
            <a:r>
              <a:rPr lang="en-GB" sz="1400" dirty="0"/>
              <a:t>– Office for </a:t>
            </a:r>
            <a:r>
              <a:rPr lang="en-GB" sz="1400" dirty="0" smtClean="0"/>
              <a:t>National </a:t>
            </a:r>
            <a:r>
              <a:rPr lang="en-GB" sz="1400" dirty="0"/>
              <a:t>Statistics (2011) </a:t>
            </a:r>
          </a:p>
        </p:txBody>
      </p:sp>
    </p:spTree>
    <p:extLst>
      <p:ext uri="{BB962C8B-B14F-4D97-AF65-F5344CB8AC3E}">
        <p14:creationId xmlns:p14="http://schemas.microsoft.com/office/powerpoint/2010/main" val="213248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Heat 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Aims to resolve the issue of plots with high density </a:t>
            </a:r>
            <a:r>
              <a:rPr lang="en-GB" dirty="0"/>
              <a:t>of dots </a:t>
            </a:r>
            <a:endParaRPr lang="en-GB" dirty="0" smtClean="0"/>
          </a:p>
          <a:p>
            <a:pPr lvl="1"/>
            <a:r>
              <a:rPr lang="en-GB" dirty="0" err="1" smtClean="0"/>
              <a:t>Overplotting</a:t>
            </a:r>
            <a:r>
              <a:rPr lang="en-GB" dirty="0" smtClean="0"/>
              <a:t>; makes patterns difficult to see</a:t>
            </a:r>
          </a:p>
          <a:p>
            <a:r>
              <a:rPr lang="en-GB" dirty="0" smtClean="0"/>
              <a:t>Uses kernel statistics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.g. KDE</a:t>
            </a:r>
          </a:p>
          <a:p>
            <a:pPr lvl="1"/>
            <a:r>
              <a:rPr lang="en-GB" dirty="0" smtClean="0"/>
              <a:t>Creates </a:t>
            </a:r>
            <a:r>
              <a:rPr lang="en-GB" dirty="0" err="1" smtClean="0"/>
              <a:t>color</a:t>
            </a:r>
            <a:r>
              <a:rPr lang="en-GB" dirty="0" smtClean="0"/>
              <a:t> contours for intensity of points</a:t>
            </a:r>
            <a:endParaRPr lang="en-GB" dirty="0"/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4850" y="1690689"/>
            <a:ext cx="3886200" cy="31405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44533" y="5202700"/>
            <a:ext cx="43687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A </a:t>
            </a:r>
            <a:r>
              <a:rPr lang="en-GB" sz="1400" dirty="0"/>
              <a:t>heat map representation of the location of crimes within </a:t>
            </a:r>
            <a:r>
              <a:rPr lang="en-GB" sz="1400" dirty="0" smtClean="0"/>
              <a:t>Leeds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i="1" dirty="0"/>
              <a:t>Source</a:t>
            </a:r>
            <a:r>
              <a:rPr lang="en-GB" sz="1400" dirty="0"/>
              <a:t>: </a:t>
            </a:r>
            <a:r>
              <a:rPr lang="en-GB" sz="1400" dirty="0" smtClean="0"/>
              <a:t>Authors</a:t>
            </a:r>
            <a:r>
              <a:rPr lang="en-GB" sz="1400" dirty="0"/>
              <a:t>’ own; data </a:t>
            </a:r>
            <a:r>
              <a:rPr lang="en-GB" sz="1400" dirty="0" smtClean="0"/>
              <a:t>– </a:t>
            </a:r>
            <a:r>
              <a:rPr lang="en-GB" sz="1400" dirty="0" err="1" smtClean="0"/>
              <a:t>Police.uk</a:t>
            </a:r>
            <a:endParaRPr lang="en-GB" sz="14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4780</TotalTime>
  <Words>618</Words>
  <Application>Microsoft Macintosh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Urban Mapping</vt:lpstr>
      <vt:lpstr>Learning Objectives</vt:lpstr>
      <vt:lpstr>Geographic Visualization</vt:lpstr>
      <vt:lpstr>Choropleth </vt:lpstr>
      <vt:lpstr>Choropleth</vt:lpstr>
      <vt:lpstr>Colorbrewer</vt:lpstr>
      <vt:lpstr>Flow</vt:lpstr>
      <vt:lpstr>Dot Maps</vt:lpstr>
      <vt:lpstr>Heat Maps</vt:lpstr>
      <vt:lpstr>Cartograms</vt:lpstr>
      <vt:lpstr>Proportional Symbol</vt:lpstr>
      <vt:lpstr>Conclusions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Singleton, Alexander</dc:creator>
  <cp:lastModifiedBy>Singleton, Alexander</cp:lastModifiedBy>
  <cp:revision>227</cp:revision>
  <dcterms:created xsi:type="dcterms:W3CDTF">2017-09-18T06:06:42Z</dcterms:created>
  <dcterms:modified xsi:type="dcterms:W3CDTF">2017-11-07T21:03:07Z</dcterms:modified>
</cp:coreProperties>
</file>