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92"/>
    <p:restoredTop sz="94621"/>
  </p:normalViewPr>
  <p:slideViewPr>
    <p:cSldViewPr snapToGrid="0" snapToObjects="1">
      <p:cViewPr varScale="1">
        <p:scale>
          <a:sx n="97" d="100"/>
          <a:sy n="97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36E8F-1965-6C44-A7B5-03BB9B497561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9E4CB-2F94-6A4A-B706-6952FC913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01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8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Urban Indicators</a:t>
            </a:r>
            <a:endParaRPr lang="en-GB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5015" y="4900063"/>
            <a:ext cx="1206969" cy="1699453"/>
          </a:xfrm>
          <a:prstGeom prst="rect">
            <a:avLst/>
          </a:prstGeom>
        </p:spPr>
      </p:pic>
      <p:sp>
        <p:nvSpPr>
          <p:cNvPr id="5" name="Content Placeholder 5"/>
          <p:cNvSpPr txBox="1">
            <a:spLocks/>
          </p:cNvSpPr>
          <p:nvPr/>
        </p:nvSpPr>
        <p:spPr>
          <a:xfrm>
            <a:off x="3621984" y="4900064"/>
            <a:ext cx="3886200" cy="16994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Alex D. Singleton, Seth E. </a:t>
            </a:r>
            <a:r>
              <a:rPr lang="en-GB" dirty="0" err="1" smtClean="0"/>
              <a:t>Spielman</a:t>
            </a:r>
            <a:r>
              <a:rPr lang="en-GB" dirty="0" smtClean="0"/>
              <a:t>, David C. </a:t>
            </a:r>
            <a:r>
              <a:rPr lang="en-GB" dirty="0" err="1" smtClean="0"/>
              <a:t>Folch</a:t>
            </a:r>
            <a:r>
              <a:rPr lang="en-GB" dirty="0" smtClean="0"/>
              <a:t> (2017) </a:t>
            </a:r>
            <a:r>
              <a:rPr lang="en-GB" i="1" dirty="0" smtClean="0"/>
              <a:t>Urban Analytics</a:t>
            </a:r>
            <a:r>
              <a:rPr lang="en-GB" dirty="0" smtClean="0"/>
              <a:t>. London: Sage.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722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Composite indicators have a history of use within cities. </a:t>
            </a:r>
          </a:p>
          <a:p>
            <a:r>
              <a:rPr lang="en-US" dirty="0"/>
              <a:t>There are differences between univariate and multivariate indices and their </a:t>
            </a:r>
            <a:r>
              <a:rPr lang="en-US" dirty="0" smtClean="0"/>
              <a:t>application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70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composite index takes many different input variables and reduces them into a single number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They are widely used because some things </a:t>
            </a:r>
            <a:r>
              <a:rPr lang="en-US" dirty="0" smtClean="0"/>
              <a:t>we want to measure in urban areas </a:t>
            </a:r>
            <a:r>
              <a:rPr lang="en-US" dirty="0"/>
              <a:t>are a function of multiple inputs. </a:t>
            </a:r>
            <a:endParaRPr lang="en-US" dirty="0" smtClean="0"/>
          </a:p>
          <a:p>
            <a:pPr lvl="2"/>
            <a:r>
              <a:rPr lang="en-US" dirty="0" smtClean="0"/>
              <a:t>Wealth – </a:t>
            </a:r>
            <a:r>
              <a:rPr lang="en-US" dirty="0"/>
              <a:t>your salary, your property (e.g., house), and your investments </a:t>
            </a:r>
          </a:p>
          <a:p>
            <a:pPr lvl="1"/>
            <a:r>
              <a:rPr lang="en-US" dirty="0" smtClean="0"/>
              <a:t> Usually scaled </a:t>
            </a:r>
            <a:r>
              <a:rPr lang="mr-IN" dirty="0" smtClean="0"/>
              <a:t>–</a:t>
            </a:r>
            <a:r>
              <a:rPr lang="en-US" dirty="0" smtClean="0"/>
              <a:t> e.g. 0 </a:t>
            </a:r>
            <a:r>
              <a:rPr lang="mr-IN" dirty="0" smtClean="0"/>
              <a:t>–</a:t>
            </a:r>
            <a:r>
              <a:rPr lang="en-US" dirty="0" smtClean="0"/>
              <a:t> 100 or 0 </a:t>
            </a:r>
            <a:r>
              <a:rPr lang="mr-IN" dirty="0" smtClean="0"/>
              <a:t>–</a:t>
            </a:r>
            <a:r>
              <a:rPr lang="en-US" dirty="0" smtClean="0"/>
              <a:t> 1</a:t>
            </a:r>
          </a:p>
          <a:p>
            <a:r>
              <a:rPr lang="en-US" dirty="0" smtClean="0"/>
              <a:t>Inputs typically need rationale</a:t>
            </a:r>
          </a:p>
          <a:p>
            <a:r>
              <a:rPr lang="en-US" dirty="0" smtClean="0"/>
              <a:t>Input suitability </a:t>
            </a:r>
            <a:r>
              <a:rPr lang="en-US" dirty="0"/>
              <a:t>cannot be assumed to be applicable universally between </a:t>
            </a:r>
            <a:r>
              <a:rPr lang="en-US" dirty="0" smtClean="0"/>
              <a:t>different </a:t>
            </a:r>
            <a:r>
              <a:rPr lang="en-US" dirty="0"/>
              <a:t>geographic context </a:t>
            </a:r>
            <a:endParaRPr lang="en-US" dirty="0" smtClean="0"/>
          </a:p>
          <a:p>
            <a:r>
              <a:rPr lang="en-US" dirty="0" smtClean="0"/>
              <a:t>An index </a:t>
            </a:r>
            <a:r>
              <a:rPr lang="en-US" dirty="0"/>
              <a:t>can be multidimensional in terms of </a:t>
            </a:r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outputs are univariate </a:t>
            </a:r>
            <a:r>
              <a:rPr lang="en-US" dirty="0" smtClean="0"/>
              <a:t>composites</a:t>
            </a:r>
          </a:p>
          <a:p>
            <a:pPr lvl="1"/>
            <a:r>
              <a:rPr lang="en-US" dirty="0" smtClean="0"/>
              <a:t>often </a:t>
            </a:r>
            <a:r>
              <a:rPr lang="en-US" dirty="0"/>
              <a:t>used to rank areas or partition into ranked groups. </a:t>
            </a:r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05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Contemporary Index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</a:t>
            </a:r>
            <a:r>
              <a:rPr lang="en-US" dirty="0"/>
              <a:t>economic resources and the interventions they enable might be best </a:t>
            </a:r>
            <a:r>
              <a:rPr lang="en-US" dirty="0" smtClean="0"/>
              <a:t>targeted?</a:t>
            </a:r>
          </a:p>
          <a:p>
            <a:r>
              <a:rPr lang="en-US" dirty="0" smtClean="0"/>
              <a:t>UK </a:t>
            </a:r>
            <a:r>
              <a:rPr lang="mr-IN" dirty="0" smtClean="0"/>
              <a:t>–</a:t>
            </a:r>
            <a:r>
              <a:rPr lang="en-US" dirty="0" smtClean="0"/>
              <a:t> a number of Indices of Multiple Deprivation</a:t>
            </a:r>
          </a:p>
          <a:p>
            <a:r>
              <a:rPr lang="en-US" dirty="0" smtClean="0"/>
              <a:t>Latest English </a:t>
            </a:r>
            <a:r>
              <a:rPr lang="en-US" dirty="0"/>
              <a:t>indices of deprivation were released in </a:t>
            </a:r>
            <a:r>
              <a:rPr lang="en-US" dirty="0" smtClean="0"/>
              <a:t>2015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enerated </a:t>
            </a:r>
            <a:r>
              <a:rPr lang="en-US" dirty="0"/>
              <a:t>at the lower super output area (LSOA) scale (32,844 in England, with an average of 1,500 </a:t>
            </a:r>
            <a:r>
              <a:rPr lang="en-US" dirty="0" smtClean="0"/>
              <a:t>residents) 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2550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Contemporary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Domains</a:t>
            </a:r>
          </a:p>
          <a:p>
            <a:pPr lvl="1"/>
            <a:r>
              <a:rPr lang="en-GB" dirty="0"/>
              <a:t>Employment deprivation </a:t>
            </a:r>
          </a:p>
          <a:p>
            <a:pPr lvl="1"/>
            <a:r>
              <a:rPr lang="en-GB" dirty="0" smtClean="0"/>
              <a:t>Education</a:t>
            </a:r>
            <a:r>
              <a:rPr lang="en-GB" dirty="0"/>
              <a:t>, skills, and training deprivation </a:t>
            </a:r>
          </a:p>
          <a:p>
            <a:pPr lvl="1"/>
            <a:r>
              <a:rPr lang="en-GB" dirty="0" smtClean="0"/>
              <a:t>Health </a:t>
            </a:r>
            <a:r>
              <a:rPr lang="en-GB" dirty="0"/>
              <a:t>deprivation and disability </a:t>
            </a:r>
          </a:p>
          <a:p>
            <a:pPr lvl="1"/>
            <a:r>
              <a:rPr lang="en-GB" dirty="0" smtClean="0"/>
              <a:t>Crime </a:t>
            </a:r>
            <a:endParaRPr lang="en-GB" dirty="0"/>
          </a:p>
          <a:p>
            <a:pPr lvl="1"/>
            <a:r>
              <a:rPr lang="en-GB" dirty="0" smtClean="0"/>
              <a:t>Barriers </a:t>
            </a:r>
            <a:r>
              <a:rPr lang="en-GB" dirty="0"/>
              <a:t>to housing and services </a:t>
            </a:r>
          </a:p>
          <a:p>
            <a:pPr lvl="1"/>
            <a:r>
              <a:rPr lang="en-GB" dirty="0" smtClean="0"/>
              <a:t>Living </a:t>
            </a:r>
            <a:r>
              <a:rPr lang="en-GB" dirty="0"/>
              <a:t>environment deprivation. </a:t>
            </a:r>
          </a:p>
          <a:p>
            <a:r>
              <a:rPr lang="en-GB" dirty="0" smtClean="0"/>
              <a:t>Data</a:t>
            </a:r>
          </a:p>
          <a:p>
            <a:pPr lvl="1"/>
            <a:r>
              <a:rPr lang="en-GB" dirty="0" smtClean="0"/>
              <a:t>Administrative Sources</a:t>
            </a:r>
          </a:p>
          <a:p>
            <a:r>
              <a:rPr lang="en-GB" dirty="0" smtClean="0"/>
              <a:t>Methods</a:t>
            </a:r>
          </a:p>
          <a:p>
            <a:pPr lvl="1"/>
            <a:r>
              <a:rPr lang="en-GB" dirty="0" smtClean="0"/>
              <a:t>Shrinkage technique</a:t>
            </a:r>
          </a:p>
          <a:p>
            <a:pPr lvl="1"/>
            <a:r>
              <a:rPr lang="en-GB" dirty="0" smtClean="0"/>
              <a:t>Combined </a:t>
            </a:r>
            <a:r>
              <a:rPr lang="en-GB" dirty="0"/>
              <a:t>through factor analysis 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385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Contemporary Index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804" y="1483507"/>
            <a:ext cx="7650391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9509" y="5834845"/>
            <a:ext cx="785179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/>
              <a:t>The </a:t>
            </a:r>
            <a:r>
              <a:rPr lang="en-GB" sz="1400" dirty="0"/>
              <a:t>maps.cdrc.ac.uk website showing the change in IMD rank of LSOA between 2010 and 2015 </a:t>
            </a:r>
          </a:p>
          <a:p>
            <a:r>
              <a:rPr lang="en-GB" sz="1400" i="1" dirty="0"/>
              <a:t>Source</a:t>
            </a:r>
            <a:r>
              <a:rPr lang="en-GB" sz="1400" dirty="0"/>
              <a:t>: maps.cdrc.ac.uk is developed by Ollie O’Brien, University College London, UK. </a:t>
            </a:r>
            <a:endParaRPr lang="en-GB" sz="1400" dirty="0" smtClean="0"/>
          </a:p>
          <a:p>
            <a:r>
              <a:rPr lang="en-GB" sz="1400" dirty="0" smtClean="0"/>
              <a:t>Reprinted </a:t>
            </a:r>
            <a:r>
              <a:rPr lang="en-GB" sz="1400" dirty="0"/>
              <a:t>with </a:t>
            </a:r>
            <a:r>
              <a:rPr lang="en-GB" sz="1400" dirty="0" smtClean="0"/>
              <a:t>permission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10205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Building an Index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indices are constructed from a range of </a:t>
            </a:r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Could </a:t>
            </a:r>
            <a:r>
              <a:rPr lang="en-US" dirty="0"/>
              <a:t>be drawn from across multiple measurement scales </a:t>
            </a:r>
            <a:endParaRPr lang="en-US" dirty="0" smtClean="0"/>
          </a:p>
          <a:p>
            <a:r>
              <a:rPr lang="en-US" dirty="0" smtClean="0"/>
              <a:t>Typically use a standardization technique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</a:t>
            </a:r>
            <a:r>
              <a:rPr lang="en-US" i="1" dirty="0" smtClean="0"/>
              <a:t>z-score</a:t>
            </a:r>
          </a:p>
          <a:p>
            <a:r>
              <a:rPr lang="en-US" dirty="0" smtClean="0"/>
              <a:t>Sum of raw or weighted scores</a:t>
            </a:r>
          </a:p>
          <a:p>
            <a:r>
              <a:rPr lang="en-US" dirty="0" smtClean="0"/>
              <a:t>There are many ways of building indices which range in complexity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1286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an Index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0" y="1690689"/>
            <a:ext cx="7886700" cy="33995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3245" y="5650293"/>
            <a:ext cx="77821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Calculating an index using </a:t>
            </a:r>
            <a:r>
              <a:rPr lang="en-GB" sz="1400" i="1" dirty="0"/>
              <a:t>z-scores</a:t>
            </a:r>
            <a:r>
              <a:rPr lang="en-GB" sz="1400" dirty="0"/>
              <a:t> for: density; percent aged 65+; percent in poverty; and index of the three measures </a:t>
            </a:r>
          </a:p>
          <a:p>
            <a:r>
              <a:rPr lang="en-GB" sz="1400" i="1" dirty="0"/>
              <a:t>Source</a:t>
            </a:r>
            <a:r>
              <a:rPr lang="en-GB" sz="1400" dirty="0"/>
              <a:t>: </a:t>
            </a:r>
            <a:r>
              <a:rPr lang="en-GB" sz="1400" dirty="0" smtClean="0"/>
              <a:t>Authors</a:t>
            </a:r>
            <a:r>
              <a:rPr lang="en-GB" sz="1400" dirty="0"/>
              <a:t>’ own; data – </a:t>
            </a:r>
            <a:r>
              <a:rPr lang="en-GB" sz="1400" dirty="0" smtClean="0"/>
              <a:t>US </a:t>
            </a:r>
            <a:r>
              <a:rPr lang="en-GB" sz="1400" dirty="0"/>
              <a:t>Census Bureau, </a:t>
            </a:r>
            <a:r>
              <a:rPr lang="en-GB" sz="1400" dirty="0" smtClean="0"/>
              <a:t>American </a:t>
            </a:r>
            <a:r>
              <a:rPr lang="en-GB" sz="1400" dirty="0"/>
              <a:t>Community </a:t>
            </a:r>
            <a:r>
              <a:rPr lang="en-GB" sz="1400" dirty="0" smtClean="0"/>
              <a:t>Survey </a:t>
            </a:r>
            <a:r>
              <a:rPr lang="en-GB" sz="1400" dirty="0"/>
              <a:t>2014 </a:t>
            </a:r>
          </a:p>
        </p:txBody>
      </p:sp>
    </p:spTree>
    <p:extLst>
      <p:ext uri="{BB962C8B-B14F-4D97-AF65-F5344CB8AC3E}">
        <p14:creationId xmlns:p14="http://schemas.microsoft.com/office/powerpoint/2010/main" val="703400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Indicators have a history of use in the description of different aspects of urban geography</a:t>
            </a:r>
          </a:p>
          <a:p>
            <a:r>
              <a:rPr lang="en-GB" dirty="0" smtClean="0"/>
              <a:t>They are usually used to describe latent structure</a:t>
            </a:r>
          </a:p>
          <a:p>
            <a:pPr lvl="1"/>
            <a:r>
              <a:rPr lang="en-GB" dirty="0" smtClean="0"/>
              <a:t>Often multidimensional in terms of input</a:t>
            </a:r>
          </a:p>
          <a:p>
            <a:r>
              <a:rPr lang="en-GB" dirty="0" smtClean="0"/>
              <a:t>No single way of building </a:t>
            </a:r>
            <a:r>
              <a:rPr lang="en-GB" smtClean="0"/>
              <a:t>an index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0882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5225</TotalTime>
  <Words>409</Words>
  <Application>Microsoft Macintosh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Mangal</vt:lpstr>
      <vt:lpstr>Arial</vt:lpstr>
      <vt:lpstr>Office Theme</vt:lpstr>
      <vt:lpstr>Urban Indicators</vt:lpstr>
      <vt:lpstr>Learning Objectives</vt:lpstr>
      <vt:lpstr>Indices</vt:lpstr>
      <vt:lpstr>Contemporary Index</vt:lpstr>
      <vt:lpstr>Contemporary Index</vt:lpstr>
      <vt:lpstr>Contemporary Index</vt:lpstr>
      <vt:lpstr>Building an Index</vt:lpstr>
      <vt:lpstr>Building an Index</vt:lpstr>
      <vt:lpstr>Conclusions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Singleton, Alexander</dc:creator>
  <cp:lastModifiedBy>Singleton, Alexander</cp:lastModifiedBy>
  <cp:revision>285</cp:revision>
  <dcterms:created xsi:type="dcterms:W3CDTF">2017-09-18T06:06:42Z</dcterms:created>
  <dcterms:modified xsi:type="dcterms:W3CDTF">2017-11-07T21:03:39Z</dcterms:modified>
</cp:coreProperties>
</file>