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2"/>
    <p:restoredTop sz="94621"/>
  </p:normalViewPr>
  <p:slideViewPr>
    <p:cSldViewPr snapToGrid="0" snapToObjects="1">
      <p:cViewPr varScale="1">
        <p:scale>
          <a:sx n="97" d="100"/>
          <a:sy n="97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6E8F-1965-6C44-A7B5-03BB9B497561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9E4CB-2F94-6A4A-B706-6952FC913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1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Urban </a:t>
            </a:r>
            <a:r>
              <a:rPr lang="en-US" dirty="0"/>
              <a:t>Models</a:t>
            </a:r>
            <a:endParaRPr lang="en-GB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015" y="4900063"/>
            <a:ext cx="1206969" cy="1699453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3621984" y="4900064"/>
            <a:ext cx="3886200" cy="16994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Alex D. Singleton, Seth E. </a:t>
            </a:r>
            <a:r>
              <a:rPr lang="en-GB" dirty="0" err="1" smtClean="0"/>
              <a:t>Spielman</a:t>
            </a:r>
            <a:r>
              <a:rPr lang="en-GB" dirty="0" smtClean="0"/>
              <a:t>, David C. </a:t>
            </a:r>
            <a:r>
              <a:rPr lang="en-GB" dirty="0" err="1" smtClean="0"/>
              <a:t>Folch</a:t>
            </a:r>
            <a:r>
              <a:rPr lang="en-GB" dirty="0" smtClean="0"/>
              <a:t> (2017) </a:t>
            </a:r>
            <a:r>
              <a:rPr lang="en-GB" i="1" dirty="0" smtClean="0"/>
              <a:t>Urban Analytics</a:t>
            </a:r>
            <a:r>
              <a:rPr lang="en-GB" dirty="0" smtClean="0"/>
              <a:t>. London: Sage.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22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Exploratory Data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Identification </a:t>
            </a:r>
            <a:r>
              <a:rPr lang="en-US" dirty="0"/>
              <a:t>of patterns via data </a:t>
            </a:r>
            <a:r>
              <a:rPr lang="en-US" dirty="0" smtClean="0"/>
              <a:t>visualization</a:t>
            </a:r>
          </a:p>
          <a:p>
            <a:r>
              <a:rPr lang="en-US" dirty="0" smtClean="0"/>
              <a:t>Two common </a:t>
            </a:r>
            <a:r>
              <a:rPr lang="en-US" dirty="0"/>
              <a:t>univariate data distribution visualizations </a:t>
            </a:r>
            <a:endParaRPr lang="en-US" dirty="0" smtClean="0"/>
          </a:p>
          <a:p>
            <a:pPr lvl="1"/>
            <a:r>
              <a:rPr lang="en-US" dirty="0" smtClean="0"/>
              <a:t>Histograms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specialized bar chart that shows the shape of the </a:t>
            </a:r>
            <a:r>
              <a:rPr lang="en-US" dirty="0" smtClean="0"/>
              <a:t>distribution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The width of each bar represents the size of the class </a:t>
            </a:r>
            <a:r>
              <a:rPr lang="en-US" dirty="0" smtClean="0"/>
              <a:t>interval</a:t>
            </a:r>
          </a:p>
          <a:p>
            <a:pPr lvl="1"/>
            <a:r>
              <a:rPr lang="en-US" dirty="0" smtClean="0"/>
              <a:t>Box Plot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visual representation of five key points in a distribution: </a:t>
            </a:r>
            <a:r>
              <a:rPr lang="en-US" dirty="0" smtClean="0"/>
              <a:t>the minimum</a:t>
            </a:r>
            <a:r>
              <a:rPr lang="en-US" dirty="0"/>
              <a:t>, 25th percentile, median, 75th percentile, and maximum. The “box” highlights the interquartile range (</a:t>
            </a:r>
            <a:r>
              <a:rPr lang="en-US" dirty="0" smtClean="0"/>
              <a:t>IQR), </a:t>
            </a:r>
            <a:r>
              <a:rPr lang="en-US" dirty="0"/>
              <a:t>with a line through the box marking the median 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10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Histogram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2310834"/>
            <a:ext cx="3886200" cy="338091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150" y="2417632"/>
            <a:ext cx="3886200" cy="31673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22430" y="6004121"/>
            <a:ext cx="58929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Histograms of Airbnb prices in Washington, DC </a:t>
            </a:r>
          </a:p>
        </p:txBody>
      </p:sp>
    </p:spTree>
    <p:extLst>
      <p:ext uri="{BB962C8B-B14F-4D97-AF65-F5344CB8AC3E}">
        <p14:creationId xmlns:p14="http://schemas.microsoft.com/office/powerpoint/2010/main" val="114824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Box Plot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602" y="1407171"/>
            <a:ext cx="4570796" cy="43513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40015" y="6311899"/>
            <a:ext cx="56254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Boxplots of Airbnb prices in Washington, DC </a:t>
            </a:r>
          </a:p>
        </p:txBody>
      </p:sp>
    </p:spTree>
    <p:extLst>
      <p:ext uri="{BB962C8B-B14F-4D97-AF65-F5344CB8AC3E}">
        <p14:creationId xmlns:p14="http://schemas.microsoft.com/office/powerpoint/2010/main" val="709196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Modeling</a:t>
            </a:r>
            <a:r>
              <a:rPr lang="en-GB" dirty="0" smtClean="0"/>
              <a:t> has various meanings; ranging in complexity and what the aims of analysis are trying to show</a:t>
            </a:r>
          </a:p>
          <a:p>
            <a:r>
              <a:rPr lang="en-GB" dirty="0" smtClean="0"/>
              <a:t>A model is a mathematical representation of some real world phenomenon</a:t>
            </a:r>
          </a:p>
          <a:p>
            <a:r>
              <a:rPr lang="en-GB" dirty="0" smtClean="0"/>
              <a:t>Exploratory data analysis is a useful first step when getting to know your data</a:t>
            </a:r>
          </a:p>
          <a:p>
            <a:r>
              <a:rPr lang="en-GB"/>
              <a:t>B</a:t>
            </a:r>
            <a:r>
              <a:rPr lang="en-GB" smtClean="0"/>
              <a:t>e </a:t>
            </a:r>
            <a:r>
              <a:rPr lang="en-GB" dirty="0" smtClean="0"/>
              <a:t>cautious of outlier and missing values</a:t>
            </a:r>
          </a:p>
          <a:p>
            <a:r>
              <a:rPr lang="en-US" dirty="0" smtClean="0"/>
              <a:t>Visualization </a:t>
            </a:r>
            <a:r>
              <a:rPr lang="en-GB" dirty="0" smtClean="0"/>
              <a:t>can be helpful when describing characteristics of your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24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can be descriptive, predictive, or explanatory. </a:t>
            </a:r>
          </a:p>
          <a:p>
            <a:r>
              <a:rPr lang="en-US" dirty="0"/>
              <a:t> Exploratory data analysis can help uncover meaningful patterns in data, which can in turn help guide model development. </a:t>
            </a:r>
          </a:p>
          <a:p>
            <a:r>
              <a:rPr lang="en-US" dirty="0"/>
              <a:t> Regression is a </a:t>
            </a:r>
            <a:r>
              <a:rPr lang="en-US" dirty="0" smtClean="0"/>
              <a:t>flexible </a:t>
            </a:r>
            <a:r>
              <a:rPr lang="en-US" dirty="0"/>
              <a:t>tool for helping to understand complex relationships within cities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0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Explaining Cities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variety </a:t>
            </a:r>
            <a:r>
              <a:rPr lang="en-US" dirty="0"/>
              <a:t>of strategies to explain what is happening within cities through developing and testing hypotheses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i="1" dirty="0"/>
              <a:t>model </a:t>
            </a:r>
            <a:r>
              <a:rPr lang="en-US" dirty="0"/>
              <a:t>is a mathematical representation of some real-world phenomenon. </a:t>
            </a:r>
            <a:endParaRPr lang="en-US" dirty="0" smtClean="0"/>
          </a:p>
          <a:p>
            <a:pPr lvl="1"/>
            <a:r>
              <a:rPr lang="en-US" i="1" dirty="0"/>
              <a:t>all models are wrong, but some are useful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00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Simple Gravity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</a:t>
            </a:r>
            <a:r>
              <a:rPr lang="en-US" dirty="0"/>
              <a:t>the economic, social, and migratory attraction between two locations </a:t>
            </a:r>
            <a:endParaRPr lang="en-US" dirty="0" smtClean="0"/>
          </a:p>
          <a:p>
            <a:pPr lvl="1"/>
            <a:r>
              <a:rPr lang="en-US" i="1" dirty="0" err="1" smtClean="0"/>
              <a:t>F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 = G(m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j</a:t>
            </a:r>
            <a:r>
              <a:rPr lang="en-US" i="1" baseline="-25000" dirty="0" smtClean="0"/>
              <a:t> </a:t>
            </a:r>
            <a:r>
              <a:rPr lang="en-US" i="1" dirty="0" smtClean="0"/>
              <a:t>/ d</a:t>
            </a:r>
            <a:r>
              <a:rPr lang="en-US" i="1" baseline="30000" dirty="0" smtClean="0"/>
              <a:t>2</a:t>
            </a:r>
            <a:r>
              <a:rPr lang="en-US" i="1" baseline="-25000" dirty="0" smtClean="0"/>
              <a:t>ij</a:t>
            </a:r>
            <a:r>
              <a:rPr lang="en-US" i="1" dirty="0" smtClean="0"/>
              <a:t>)</a:t>
            </a:r>
            <a:endParaRPr lang="en-US" i="1" baseline="30000" dirty="0" smtClean="0"/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88426" y="4334359"/>
            <a:ext cx="1456841" cy="145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m</a:t>
            </a:r>
            <a:r>
              <a:rPr lang="en-GB" i="1" baseline="-25000" dirty="0" smtClean="0"/>
              <a:t>i</a:t>
            </a:r>
            <a:endParaRPr lang="en-GB" i="1" baseline="-25000" dirty="0"/>
          </a:p>
        </p:txBody>
      </p:sp>
      <p:sp>
        <p:nvSpPr>
          <p:cNvPr id="5" name="Oval 4"/>
          <p:cNvSpPr/>
          <p:nvPr/>
        </p:nvSpPr>
        <p:spPr>
          <a:xfrm>
            <a:off x="6601309" y="4334359"/>
            <a:ext cx="1456841" cy="145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err="1" smtClean="0"/>
              <a:t>m</a:t>
            </a:r>
            <a:r>
              <a:rPr lang="en-GB" i="1" baseline="-25000" dirty="0" err="1" smtClean="0"/>
              <a:t>j</a:t>
            </a:r>
            <a:endParaRPr lang="en-GB" i="1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03715" y="5062780"/>
            <a:ext cx="323914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16552" y="451818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d</a:t>
            </a:r>
            <a:r>
              <a:rPr lang="en-GB" i="1" baseline="30000" dirty="0" smtClean="0"/>
              <a:t>2</a:t>
            </a:r>
            <a:r>
              <a:rPr lang="en-GB" i="1" baseline="-25000" dirty="0" smtClean="0"/>
              <a:t>ij</a:t>
            </a:r>
            <a:endParaRPr lang="en-GB" i="1" baseline="-25000" dirty="0"/>
          </a:p>
        </p:txBody>
      </p:sp>
    </p:spTree>
    <p:extLst>
      <p:ext uri="{BB962C8B-B14F-4D97-AF65-F5344CB8AC3E}">
        <p14:creationId xmlns:p14="http://schemas.microsoft.com/office/powerpoint/2010/main" val="138676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data to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are a </a:t>
            </a:r>
            <a:r>
              <a:rPr lang="en-US" dirty="0"/>
              <a:t>set of </a:t>
            </a:r>
            <a:r>
              <a:rPr lang="en-US" i="1" dirty="0"/>
              <a:t>observations</a:t>
            </a:r>
            <a:r>
              <a:rPr lang="en-US" dirty="0"/>
              <a:t>, with each observation containing </a:t>
            </a:r>
            <a:r>
              <a:rPr lang="en-US" i="1" dirty="0"/>
              <a:t>attributes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i="1" dirty="0"/>
              <a:t>observation</a:t>
            </a:r>
            <a:r>
              <a:rPr lang="en-US" dirty="0"/>
              <a:t> is the organizing unit for the </a:t>
            </a:r>
            <a:r>
              <a:rPr lang="en-US" dirty="0" smtClean="0"/>
              <a:t>inputs to a </a:t>
            </a:r>
            <a:r>
              <a:rPr lang="en-US" dirty="0"/>
              <a:t>model.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i="1" dirty="0" smtClean="0"/>
              <a:t>attribute</a:t>
            </a:r>
            <a:r>
              <a:rPr lang="en-US" dirty="0" smtClean="0"/>
              <a:t> </a:t>
            </a:r>
            <a:r>
              <a:rPr lang="en-US" dirty="0"/>
              <a:t>is a characteristic of the observation. 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90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data to models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224" y="1825625"/>
            <a:ext cx="6017823" cy="40017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5962299"/>
            <a:ext cx="77636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The nature of a crime, policing, and location are all examples of attributes that might be collected by the police </a:t>
            </a:r>
          </a:p>
          <a:p>
            <a:r>
              <a:rPr lang="en-GB" sz="1400" i="1" dirty="0"/>
              <a:t>Source</a:t>
            </a:r>
            <a:r>
              <a:rPr lang="en-GB" sz="1400" dirty="0"/>
              <a:t>: </a:t>
            </a:r>
            <a:r>
              <a:rPr lang="en-GB" sz="1400" dirty="0" err="1"/>
              <a:t>Pixabay</a:t>
            </a:r>
            <a:r>
              <a:rPr lang="en-GB" sz="1400" dirty="0"/>
              <a:t> (CC0 Public Domain) </a:t>
            </a:r>
          </a:p>
        </p:txBody>
      </p:sp>
    </p:spTree>
    <p:extLst>
      <p:ext uri="{BB962C8B-B14F-4D97-AF65-F5344CB8AC3E}">
        <p14:creationId xmlns:p14="http://schemas.microsoft.com/office/powerpoint/2010/main" val="962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Modeling</a:t>
            </a:r>
            <a:r>
              <a:rPr lang="en-GB" dirty="0" smtClean="0"/>
              <a:t>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research goals that underlie most modeling </a:t>
            </a:r>
            <a:r>
              <a:rPr lang="en-US" dirty="0" smtClean="0"/>
              <a:t>efforts</a:t>
            </a:r>
          </a:p>
          <a:p>
            <a:pPr lvl="1"/>
            <a:r>
              <a:rPr lang="en-US" i="1" dirty="0" smtClean="0"/>
              <a:t>Description – </a:t>
            </a:r>
            <a:r>
              <a:rPr lang="en-US" dirty="0" smtClean="0"/>
              <a:t>summarizing </a:t>
            </a:r>
            <a:r>
              <a:rPr lang="en-US" dirty="0"/>
              <a:t>large amounts of data into meaningful statistics and computing basic relationships between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 smtClean="0"/>
              <a:t>P</a:t>
            </a:r>
            <a:r>
              <a:rPr lang="en-US" i="1" dirty="0" smtClean="0"/>
              <a:t>rediction – </a:t>
            </a:r>
            <a:r>
              <a:rPr lang="en-US" dirty="0" smtClean="0"/>
              <a:t>predict</a:t>
            </a:r>
            <a:r>
              <a:rPr lang="en-US" i="1" dirty="0" smtClean="0"/>
              <a:t> </a:t>
            </a:r>
            <a:r>
              <a:rPr lang="en-US" dirty="0"/>
              <a:t>the values of attributes that we do not have </a:t>
            </a:r>
            <a:endParaRPr lang="en-US" dirty="0" smtClean="0"/>
          </a:p>
          <a:p>
            <a:pPr lvl="1"/>
            <a:r>
              <a:rPr lang="en-US" i="1" dirty="0" smtClean="0"/>
              <a:t>Explanation – </a:t>
            </a:r>
            <a:r>
              <a:rPr lang="en-US" dirty="0"/>
              <a:t>e</a:t>
            </a:r>
            <a:r>
              <a:rPr lang="en-US" dirty="0" smtClean="0"/>
              <a:t>xplain </a:t>
            </a:r>
            <a:r>
              <a:rPr lang="en-US" dirty="0"/>
              <a:t>the relationships between variables, that is, to test causal relationships </a:t>
            </a: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68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Descriptive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Developing procedures to </a:t>
            </a:r>
            <a:r>
              <a:rPr lang="en-US" i="1" dirty="0"/>
              <a:t>clean </a:t>
            </a:r>
            <a:r>
              <a:rPr lang="en-US" dirty="0"/>
              <a:t>a dataset and identify </a:t>
            </a:r>
            <a:r>
              <a:rPr lang="en-US" i="1" dirty="0"/>
              <a:t>missing data </a:t>
            </a:r>
            <a:r>
              <a:rPr lang="en-US" dirty="0"/>
              <a:t>and </a:t>
            </a:r>
            <a:r>
              <a:rPr lang="en-US" i="1" dirty="0"/>
              <a:t>erroneous </a:t>
            </a:r>
            <a:r>
              <a:rPr lang="en-US" dirty="0"/>
              <a:t>attributes is a critical early step in an analysis. </a:t>
            </a:r>
          </a:p>
          <a:p>
            <a:r>
              <a:rPr lang="en-GB" dirty="0" smtClean="0"/>
              <a:t>Problem data</a:t>
            </a:r>
          </a:p>
          <a:p>
            <a:pPr lvl="1"/>
            <a:r>
              <a:rPr lang="en-GB" dirty="0" smtClean="0"/>
              <a:t>Missing data</a:t>
            </a:r>
          </a:p>
          <a:p>
            <a:pPr lvl="2"/>
            <a:r>
              <a:rPr lang="en-GB" dirty="0" smtClean="0"/>
              <a:t>Distinction </a:t>
            </a:r>
            <a:r>
              <a:rPr lang="en-GB" dirty="0"/>
              <a:t>between values that </a:t>
            </a:r>
            <a:r>
              <a:rPr lang="en-GB" dirty="0" smtClean="0"/>
              <a:t>are “</a:t>
            </a:r>
            <a:r>
              <a:rPr lang="en-GB" dirty="0"/>
              <a:t>missing</a:t>
            </a:r>
            <a:r>
              <a:rPr lang="en-GB" dirty="0" smtClean="0"/>
              <a:t>” or “zero.”</a:t>
            </a:r>
          </a:p>
          <a:p>
            <a:pPr lvl="1"/>
            <a:r>
              <a:rPr lang="en-GB" dirty="0" smtClean="0"/>
              <a:t>Extraordinary </a:t>
            </a:r>
            <a:r>
              <a:rPr lang="en-GB" dirty="0"/>
              <a:t>data values, called </a:t>
            </a:r>
            <a:r>
              <a:rPr lang="en-GB" i="1" dirty="0"/>
              <a:t>outliers</a:t>
            </a:r>
            <a:r>
              <a:rPr lang="en-GB" dirty="0"/>
              <a:t>, can be real or erroneous. </a:t>
            </a:r>
          </a:p>
          <a:p>
            <a:pPr lvl="2"/>
            <a:r>
              <a:rPr lang="en-GB" dirty="0" smtClean="0"/>
              <a:t>In general outliers </a:t>
            </a:r>
            <a:r>
              <a:rPr lang="en-GB" dirty="0"/>
              <a:t>should only be removed when they are the result of measurement error since “unexpected” findings are not necessarily wrong. </a:t>
            </a:r>
            <a:endParaRPr lang="en-GB" dirty="0" smtClean="0"/>
          </a:p>
          <a:p>
            <a:pPr lvl="2"/>
            <a:r>
              <a:rPr lang="en-GB" dirty="0" smtClean="0"/>
              <a:t>Median is often a useful measure of central tendency when outliers are present.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86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Missing Values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326" y="1825625"/>
            <a:ext cx="6815348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80558" y="6311899"/>
            <a:ext cx="52879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Outliers and missing data can cause problems when </a:t>
            </a:r>
            <a:r>
              <a:rPr lang="en-GB" sz="1400" dirty="0" err="1"/>
              <a:t>modeling</a:t>
            </a:r>
            <a:r>
              <a:rPr lang="en-GB" sz="1400" dirty="0"/>
              <a:t> data </a:t>
            </a:r>
          </a:p>
        </p:txBody>
      </p:sp>
    </p:spTree>
    <p:extLst>
      <p:ext uri="{BB962C8B-B14F-4D97-AF65-F5344CB8AC3E}">
        <p14:creationId xmlns:p14="http://schemas.microsoft.com/office/powerpoint/2010/main" val="87192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5352</TotalTime>
  <Words>505</Words>
  <Application>Microsoft Macintosh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Introducing Urban Models</vt:lpstr>
      <vt:lpstr>Learning Objectives</vt:lpstr>
      <vt:lpstr>Explaining Cities</vt:lpstr>
      <vt:lpstr>Example: Simple Gravity Model</vt:lpstr>
      <vt:lpstr>From data to models</vt:lpstr>
      <vt:lpstr>From data to models</vt:lpstr>
      <vt:lpstr>Modeling Goals</vt:lpstr>
      <vt:lpstr>Descriptive Analysis</vt:lpstr>
      <vt:lpstr>Missing Values</vt:lpstr>
      <vt:lpstr>Exploratory Data Analysis</vt:lpstr>
      <vt:lpstr>Histogram</vt:lpstr>
      <vt:lpstr>Box Plot</vt:lpstr>
      <vt:lpstr>Conclusions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Singleton, Alexander</dc:creator>
  <cp:lastModifiedBy>Singleton, Alexander</cp:lastModifiedBy>
  <cp:revision>323</cp:revision>
  <dcterms:created xsi:type="dcterms:W3CDTF">2017-09-18T06:06:42Z</dcterms:created>
  <dcterms:modified xsi:type="dcterms:W3CDTF">2017-11-07T21:04:34Z</dcterms:modified>
</cp:coreProperties>
</file>