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4621"/>
  </p:normalViewPr>
  <p:slideViewPr>
    <p:cSldViewPr snapToGrid="0" snapToObjects="1">
      <p:cViewPr>
        <p:scale>
          <a:sx n="102" d="100"/>
          <a:sy n="102" d="100"/>
        </p:scale>
        <p:origin x="6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Urban Analytics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 Singleton, Seth E </a:t>
            </a:r>
            <a:r>
              <a:rPr lang="en-GB" dirty="0" err="1" smtClean="0"/>
              <a:t>Spielman</a:t>
            </a:r>
            <a:r>
              <a:rPr lang="en-GB" dirty="0" smtClean="0"/>
              <a:t>, David C </a:t>
            </a:r>
            <a:r>
              <a:rPr lang="en-GB" dirty="0" err="1" smtClean="0"/>
              <a:t>Folch</a:t>
            </a:r>
            <a:r>
              <a:rPr lang="en-GB" dirty="0" smtClean="0"/>
              <a:t>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Cities Are Not Always Best Represented as Layers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18" y="1981978"/>
            <a:ext cx="6650364" cy="3753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507" y="6026652"/>
            <a:ext cx="61753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company </a:t>
            </a:r>
            <a:r>
              <a:rPr lang="en-GB" sz="1400" dirty="0" err="1"/>
              <a:t>Mapbox</a:t>
            </a:r>
            <a:r>
              <a:rPr lang="en-GB" sz="1400" dirty="0"/>
              <a:t> layers a dynamic video captured by a drone over high-resolution satellite imagery using the </a:t>
            </a:r>
            <a:r>
              <a:rPr lang="en-GB" sz="1400" dirty="0" err="1"/>
              <a:t>Mapbox</a:t>
            </a:r>
            <a:r>
              <a:rPr lang="en-GB" sz="1400" dirty="0"/>
              <a:t> GL JS framework </a:t>
            </a:r>
          </a:p>
          <a:p>
            <a:r>
              <a:rPr lang="en-GB" sz="1400" dirty="0"/>
              <a:t>Source: https://</a:t>
            </a:r>
            <a:r>
              <a:rPr lang="en-GB" sz="1400" dirty="0" err="1"/>
              <a:t>www.mapbox.com</a:t>
            </a:r>
            <a:r>
              <a:rPr lang="en-GB" sz="1400" dirty="0"/>
              <a:t>/drone/video/ </a:t>
            </a:r>
            <a:r>
              <a:rPr lang="en-GB" sz="1400" dirty="0" err="1"/>
              <a:t>Mapbox</a:t>
            </a:r>
            <a:r>
              <a:rPr lang="en-GB" sz="1400" dirty="0"/>
              <a:t>, </a:t>
            </a:r>
            <a:r>
              <a:rPr lang="en-GB" sz="1400" dirty="0" err="1"/>
              <a:t>OpenStreetMap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0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Increasing Prominence of Visual Analytics </a:t>
            </a:r>
            <a:r>
              <a:rPr lang="en-GB" dirty="0" smtClean="0"/>
              <a:t>and </a:t>
            </a:r>
            <a:r>
              <a:rPr lang="en-GB" dirty="0"/>
              <a:t>Data </a:t>
            </a:r>
            <a:r>
              <a:rPr lang="en-GB" dirty="0" smtClean="0"/>
              <a:t>Synthesis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Volume </a:t>
            </a:r>
            <a:r>
              <a:rPr lang="en-US" dirty="0"/>
              <a:t>of data in the world is growing much faster than the volume of data </a:t>
            </a:r>
            <a:r>
              <a:rPr lang="en-US" dirty="0" smtClean="0"/>
              <a:t>scientists</a:t>
            </a:r>
          </a:p>
          <a:p>
            <a:r>
              <a:rPr lang="en-US" dirty="0" smtClean="0"/>
              <a:t>Generates </a:t>
            </a:r>
            <a:r>
              <a:rPr lang="en-US" dirty="0"/>
              <a:t>a demand and a role for visual analytics </a:t>
            </a:r>
            <a:r>
              <a:rPr lang="en-US" dirty="0" smtClean="0"/>
              <a:t>and </a:t>
            </a:r>
            <a:r>
              <a:rPr lang="en-US" dirty="0"/>
              <a:t>data synthesis through dimensionality reducing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more accessible interface to complex datasets and can complement more explanatory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Closer </a:t>
            </a:r>
            <a:r>
              <a:rPr lang="en-US" dirty="0"/>
              <a:t>coupling of both new explanatory and exploratory </a:t>
            </a:r>
            <a:r>
              <a:rPr lang="en-US" dirty="0" smtClean="0"/>
              <a:t>techniques</a:t>
            </a:r>
          </a:p>
          <a:p>
            <a:r>
              <a:rPr lang="en-US" dirty="0"/>
              <a:t>increasingly prominent role in how </a:t>
            </a:r>
            <a:r>
              <a:rPr lang="en-US" dirty="0" err="1"/>
              <a:t>deci</a:t>
            </a:r>
            <a:r>
              <a:rPr lang="en-US" dirty="0"/>
              <a:t>- </a:t>
            </a:r>
            <a:r>
              <a:rPr lang="en-US" dirty="0" err="1"/>
              <a:t>sions</a:t>
            </a:r>
            <a:r>
              <a:rPr lang="en-US" dirty="0"/>
              <a:t> are made within urban environments, or how stakeholders can be effectively engaged in the decision-making process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the Future</a:t>
            </a:r>
            <a:r>
              <a:rPr lang="mr-IN" dirty="0" smtClean="0"/>
              <a:t>…</a:t>
            </a:r>
            <a:r>
              <a:rPr lang="en-GB" dirty="0" smtClean="0"/>
              <a:t>.?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Linked </a:t>
            </a:r>
            <a:r>
              <a:rPr lang="en-US" dirty="0"/>
              <a:t>role of artificial intelligence (AI) and machine learning will continue to grow in popularity as a tool for exploring urban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Automation </a:t>
            </a:r>
            <a:r>
              <a:rPr lang="en-US" dirty="0"/>
              <a:t>of urban systems, for example, the development of infrastructure that run autonomous vehicles, or in the “smartening” of </a:t>
            </a:r>
            <a:r>
              <a:rPr lang="en-US" dirty="0" smtClean="0"/>
              <a:t>cities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ntegral </a:t>
            </a:r>
            <a:r>
              <a:rPr lang="en-US" dirty="0"/>
              <a:t>to numerous emerging analytic techniques associated with the processing of Big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imagery</a:t>
            </a:r>
          </a:p>
          <a:p>
            <a:pPr lvl="1"/>
            <a:r>
              <a:rPr lang="en-US" dirty="0" smtClean="0"/>
              <a:t>Coverage </a:t>
            </a:r>
            <a:r>
              <a:rPr lang="en-US" dirty="0"/>
              <a:t>and quality of the data improve, alongside emerging methods enabling the extraction of new information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7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Some key themes running through </a:t>
            </a:r>
            <a:r>
              <a:rPr lang="en-US" dirty="0" smtClean="0"/>
              <a:t>this course. </a:t>
            </a:r>
            <a:endParaRPr lang="en-US" dirty="0"/>
          </a:p>
          <a:p>
            <a:r>
              <a:rPr lang="en-US" dirty="0"/>
              <a:t> Where urban analytics is likely to develop in the future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Ask Questions of Urban Systems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cities has been and always will be an intensely political business as com- munities and groups advocate for (and against) change. </a:t>
            </a:r>
            <a:endParaRPr lang="en-US" dirty="0"/>
          </a:p>
          <a:p>
            <a:r>
              <a:rPr lang="en-US" dirty="0" smtClean="0"/>
              <a:t>Future </a:t>
            </a:r>
            <a:r>
              <a:rPr lang="en-US" dirty="0"/>
              <a:t>of city management and planning is going to be increasingly data </a:t>
            </a:r>
            <a:r>
              <a:rPr lang="en-US" dirty="0" smtClean="0"/>
              <a:t>driven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kinds </a:t>
            </a:r>
            <a:r>
              <a:rPr lang="en-US" dirty="0"/>
              <a:t>of urban </a:t>
            </a:r>
            <a:r>
              <a:rPr lang="en-US" dirty="0" smtClean="0"/>
              <a:t>computational </a:t>
            </a:r>
            <a:r>
              <a:rPr lang="en-US" dirty="0"/>
              <a:t>infrastructure that </a:t>
            </a:r>
            <a:r>
              <a:rPr lang="en-US" dirty="0" smtClean="0"/>
              <a:t>enable </a:t>
            </a:r>
            <a:r>
              <a:rPr lang="en-US" dirty="0"/>
              <a:t>the process of turning spatial data into actionable insight </a:t>
            </a:r>
            <a:r>
              <a:rPr lang="en-US" dirty="0" smtClean="0"/>
              <a:t>are becoming more important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16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Ask Questions of Urban Systems?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infrastructure is far from complete </a:t>
            </a:r>
            <a:endParaRPr lang="en-US" dirty="0"/>
          </a:p>
          <a:p>
            <a:pPr lvl="1"/>
            <a:r>
              <a:rPr lang="en-US" dirty="0"/>
              <a:t>the trade-off between the breadth and geographic scale of attributes being measured by many new forms of urban data versus their </a:t>
            </a:r>
            <a:r>
              <a:rPr lang="en-US" dirty="0" smtClean="0"/>
              <a:t>incompleteness </a:t>
            </a:r>
            <a:r>
              <a:rPr lang="en-US" dirty="0"/>
              <a:t>or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/>
              <a:t>cost to collect, store, and disseminate the data </a:t>
            </a:r>
            <a:endParaRPr lang="en-US" dirty="0"/>
          </a:p>
          <a:p>
            <a:pPr lvl="1"/>
            <a:r>
              <a:rPr lang="en-US" dirty="0" smtClean="0"/>
              <a:t>Ethics and privacy</a:t>
            </a:r>
          </a:p>
          <a:p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role for artificial intelligence in simple data collection and processing tasks 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automation or algorithmic management of aspects of cities </a:t>
            </a:r>
            <a:endParaRPr lang="en-US" dirty="0"/>
          </a:p>
          <a:p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5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Ask Questions of Urban Systems?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822441"/>
            <a:ext cx="7302500" cy="394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9359" y="5903893"/>
            <a:ext cx="6229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MIT researchers work on intelligent intersections that simulate the coupling of traffic control (lights) with autonomous vehicles to enhance efficiency and reduce emissions </a:t>
            </a:r>
          </a:p>
          <a:p>
            <a:r>
              <a:rPr lang="en-GB" sz="1400" dirty="0"/>
              <a:t>Source: </a:t>
            </a:r>
            <a:r>
              <a:rPr lang="en-GB" sz="1400" dirty="0" err="1"/>
              <a:t>senseable.mit.edu</a:t>
            </a:r>
            <a:r>
              <a:rPr lang="en-GB" sz="1400" dirty="0"/>
              <a:t>/wave/, a project by MIT </a:t>
            </a:r>
            <a:r>
              <a:rPr lang="en-GB" sz="1400" dirty="0" err="1"/>
              <a:t>Senseable</a:t>
            </a:r>
            <a:r>
              <a:rPr lang="en-GB" sz="1400" dirty="0"/>
              <a:t> City Lab </a:t>
            </a:r>
          </a:p>
        </p:txBody>
      </p:sp>
    </p:spTree>
    <p:extLst>
      <p:ext uri="{BB962C8B-B14F-4D97-AF65-F5344CB8AC3E}">
        <p14:creationId xmlns:p14="http://schemas.microsoft.com/office/powerpoint/2010/main" val="8070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Analytics </a:t>
            </a:r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 analytics therefore currently moves quite substantially away from a single integrated software platform 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a toolbox (not a single tool) 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ragmentation </a:t>
            </a:r>
            <a:r>
              <a:rPr lang="en-US" dirty="0"/>
              <a:t>is understandable given that urban analytics brings together multiple </a:t>
            </a:r>
            <a:r>
              <a:rPr lang="en-US" dirty="0" smtClean="0"/>
              <a:t>disciplines</a:t>
            </a:r>
          </a:p>
          <a:p>
            <a:r>
              <a:rPr lang="en-US" dirty="0"/>
              <a:t>P</a:t>
            </a:r>
            <a:r>
              <a:rPr lang="en-US" dirty="0" smtClean="0"/>
              <a:t>revalent </a:t>
            </a:r>
            <a:r>
              <a:rPr lang="en-US" dirty="0"/>
              <a:t>for an analyst to couple multiple tools (and their constituent methods) together, running these programmatically and often utilizing distributed </a:t>
            </a:r>
            <a:r>
              <a:rPr lang="en-US" dirty="0" smtClean="0"/>
              <a:t>data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3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Analytics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likely we may see some convergence built around both key mechanisms of communicating information, such as maps and dashboards, and also tighter coupling to data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33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Analytics Tools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74" y="1575099"/>
            <a:ext cx="5173251" cy="4186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4650" y="6017651"/>
            <a:ext cx="6229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Emerging interfaces may move future urban analytics back toward platforms; such as this Carto interface to a geographically weighted regression model </a:t>
            </a:r>
          </a:p>
          <a:p>
            <a:r>
              <a:rPr lang="en-GB" sz="1400" dirty="0"/>
              <a:t>Source: Carto/Transparent Intelligence, Inc.</a:t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7384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Cities Are Not Always </a:t>
            </a:r>
            <a:r>
              <a:rPr lang="en-GB" dirty="0" smtClean="0"/>
              <a:t>Best Represented as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Layering geographic data remains very helpful within many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Such </a:t>
            </a:r>
            <a:r>
              <a:rPr lang="en-US" dirty="0"/>
              <a:t>a worldview might also be presented as a constraint for some urban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hematic mapping may </a:t>
            </a:r>
            <a:r>
              <a:rPr lang="en-US" dirty="0"/>
              <a:t>not always be </a:t>
            </a:r>
            <a:r>
              <a:rPr lang="en-US" dirty="0" smtClean="0"/>
              <a:t>appropriate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the deluge of real-time data within urban environments or wider consideration of dynamics </a:t>
            </a:r>
            <a:r>
              <a:rPr lang="en-US" dirty="0" smtClean="0"/>
              <a:t>or </a:t>
            </a:r>
            <a:r>
              <a:rPr lang="en-US" dirty="0"/>
              <a:t>emergence, static mapping may hide these processes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8563</TotalTime>
  <Words>611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Future Urban Analytics</vt:lpstr>
      <vt:lpstr>Learning Objectives</vt:lpstr>
      <vt:lpstr>How Do We Ask Questions of Urban Systems?</vt:lpstr>
      <vt:lpstr>How Do We Ask Questions of Urban Systems?</vt:lpstr>
      <vt:lpstr>How Do We Ask Questions of Urban Systems?</vt:lpstr>
      <vt:lpstr>Urban Analytics Tools</vt:lpstr>
      <vt:lpstr>Urban Analytics Tools</vt:lpstr>
      <vt:lpstr>Urban Analytics Tools</vt:lpstr>
      <vt:lpstr>Cities Are Not Always Best Represented as Layers</vt:lpstr>
      <vt:lpstr>Cities Are Not Always Best Represented as Layers</vt:lpstr>
      <vt:lpstr>Increasing Prominence of Visual Analytics and Data Synthesis</vt:lpstr>
      <vt:lpstr>To the Future….?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432</cp:revision>
  <dcterms:created xsi:type="dcterms:W3CDTF">2017-09-18T06:06:42Z</dcterms:created>
  <dcterms:modified xsi:type="dcterms:W3CDTF">2017-11-11T05:58:04Z</dcterms:modified>
</cp:coreProperties>
</file>