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18288000" cy="10287000"/>
  <p:notesSz cx="6858000" cy="91440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KoPubWorldDotum Light" pitchFamily="2" charset="-127"/>
      <p:regular r:id="rId26"/>
    </p:embeddedFont>
    <p:embeddedFont>
      <p:font typeface="KoPubWorldDotum Light" pitchFamily="2" charset="-127"/>
      <p:regular r:id="rId26"/>
    </p:embeddedFont>
    <p:embeddedFont>
      <p:font typeface="KoPubWorldDotum Medium" pitchFamily="2" charset="-127"/>
      <p:regular r:id="rId27"/>
    </p:embeddedFont>
    <p:embeddedFont>
      <p:font typeface="KoPubWorldDotum Medium" pitchFamily="2" charset="-12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85E"/>
    <a:srgbClr val="F5EBF7"/>
    <a:srgbClr val="2B2B2B"/>
    <a:srgbClr val="747474"/>
    <a:srgbClr val="B2A8AC"/>
    <a:srgbClr val="F2ECF9"/>
    <a:srgbClr val="FA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6" autoAdjust="0"/>
    <p:restoredTop sz="94629" autoAdjust="0"/>
  </p:normalViewPr>
  <p:slideViewPr>
    <p:cSldViewPr>
      <p:cViewPr>
        <p:scale>
          <a:sx n="34" d="100"/>
          <a:sy n="34" d="100"/>
        </p:scale>
        <p:origin x="3320" y="1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D60F-DB97-E84F-A51E-41342BAD22CB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3D31-D333-464A-89BC-F1BD833002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4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829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1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98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106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8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266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76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9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9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20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69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99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598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3D31-D333-464A-89BC-F1BD8330022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479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8458200"/>
            <a:ext cx="18288000" cy="182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8458200"/>
            <a:ext cx="18313400" cy="1828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93800" y="3187700"/>
            <a:ext cx="13614400" cy="138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면접을</a:t>
            </a:r>
            <a:r>
              <a:rPr lang="en-US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위한</a:t>
            </a:r>
            <a:r>
              <a:rPr lang="en-US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CS </a:t>
            </a:r>
            <a:r>
              <a:rPr lang="ko-KR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전공지식</a:t>
            </a:r>
            <a:r>
              <a:rPr lang="en-US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3800" y="2705100"/>
            <a:ext cx="82931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</a:t>
            </a:r>
            <a:r>
              <a:rPr lang="en-US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기초</a:t>
            </a:r>
            <a:r>
              <a:rPr lang="en-US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PART - </a:t>
            </a:r>
            <a:r>
              <a:rPr lang="ko-KR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박주희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10226167" cy="60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토폴로지와 병목 현상 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356233" y="2224859"/>
            <a:ext cx="14541500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ko-KR" altLang="en-US" sz="3600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노드와 링크가 어떻게 배치되었는지에 대한 방식이자 연결 형태</a:t>
            </a:r>
            <a:endParaRPr lang="en-US" altLang="ko-KR" sz="3600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병목 현상 발생 시 문제점을 찾음에 있어 중요한 기준이 됨</a:t>
            </a:r>
            <a:endParaRPr lang="ko-KR" altLang="en-US" sz="3600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24E853A-EF95-86CB-4E50-5F2B23D8EB00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토폴로지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3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10226167" cy="60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토폴로지와 병목 현상 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155700" y="5324091"/>
            <a:ext cx="7626352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트리 토폴로지</a:t>
            </a:r>
            <a:r>
              <a:rPr lang="en-US" altLang="ko-KR" sz="3200" b="1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3200" b="1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계층형 토폴로지</a:t>
            </a:r>
            <a:r>
              <a:rPr lang="en-US" altLang="ko-KR" sz="3200" b="1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중앙 허브 또는 스위치가 다른 중앙 허브 또는 스위치와 연결돼 하위 토폴로지로 나뉨</a:t>
            </a:r>
            <a:endParaRPr lang="en-US" altLang="ko-KR" sz="28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 추가</a:t>
            </a:r>
            <a:r>
              <a:rPr lang="en-US" altLang="ko-KR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삭제가 쉽다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 노드에 트래픽 집중 시 하위 노드에 영향 미침</a:t>
            </a:r>
            <a:endParaRPr lang="en-US" altLang="ko-KR" sz="28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24E853A-EF95-86CB-4E50-5F2B23D8EB00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토폴로지의 형태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도표, 디자인, 스케치, 직사각형이(가) 표시된 사진&#10;&#10;자동 생성된 설명">
            <a:extLst>
              <a:ext uri="{FF2B5EF4-FFF2-40B4-BE49-F238E27FC236}">
                <a16:creationId xmlns:a16="http://schemas.microsoft.com/office/drawing/2014/main" id="{FAB5BEC5-30DB-3456-36A4-B4A257EBB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72" y="2693558"/>
            <a:ext cx="6299941" cy="2117898"/>
          </a:xfrm>
          <a:prstGeom prst="rect">
            <a:avLst/>
          </a:prstGeom>
        </p:spPr>
      </p:pic>
      <p:pic>
        <p:nvPicPr>
          <p:cNvPr id="12" name="그림 11" descr="스케치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F5134A21-C740-9AA6-52DC-AB5E87F36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26" y="2333785"/>
            <a:ext cx="5708650" cy="3096217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DC86CEC-6799-9B23-3EC4-889ACB91DD6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0" y="8966199"/>
            <a:ext cx="18288000" cy="132060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166C3BF-EACB-905F-BDC9-5C604210979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52400" y="8966199"/>
            <a:ext cx="18288000" cy="1385075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CE740D50-355A-0662-0F00-46BECB11E42A}"/>
              </a:ext>
            </a:extLst>
          </p:cNvPr>
          <p:cNvSpPr txBox="1"/>
          <p:nvPr/>
        </p:nvSpPr>
        <p:spPr>
          <a:xfrm>
            <a:off x="9505948" y="5324090"/>
            <a:ext cx="7626352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버스 토폴로지</a:t>
            </a:r>
            <a:endParaRPr lang="en-US" altLang="ko-KR" sz="3200" b="1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단일 케이블에 연결되는 구조로 케이블이 중앙 허브 또는 컨트롤러에 연결</a:t>
            </a:r>
            <a:endParaRPr lang="en-US" altLang="ko-KR" sz="28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근거리 통신망</a:t>
            </a:r>
            <a:r>
              <a:rPr lang="en-US" altLang="ko-KR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(LAN)</a:t>
            </a:r>
            <a:r>
              <a:rPr lang="ko-KR" altLang="en-US" sz="2800" dirty="0" err="1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설치 비용이 적고 신뢰성이 우수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중앙 통신 회선에 노드 추가</a:t>
            </a:r>
            <a:r>
              <a:rPr lang="en-US" altLang="ko-KR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삭제가 쉽다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b="1" dirty="0" err="1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스푸핑</a:t>
            </a:r>
            <a:r>
              <a:rPr lang="ko-KR" altLang="en-US" sz="2800" dirty="0" err="1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</a:t>
            </a: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가능하다는 문제점 발생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341C65-7B62-74D2-E170-71ADF85D8E7F}"/>
              </a:ext>
            </a:extLst>
          </p:cNvPr>
          <p:cNvGrpSpPr/>
          <p:nvPr/>
        </p:nvGrpSpPr>
        <p:grpSpPr>
          <a:xfrm>
            <a:off x="685800" y="2203990"/>
            <a:ext cx="8458200" cy="6515906"/>
            <a:chOff x="685800" y="2203990"/>
            <a:chExt cx="8458200" cy="6515906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9658CF49-22E7-2321-457A-9A0DA0B13052}"/>
                </a:ext>
              </a:extLst>
            </p:cNvPr>
            <p:cNvSpPr/>
            <p:nvPr/>
          </p:nvSpPr>
          <p:spPr>
            <a:xfrm>
              <a:off x="685800" y="2203990"/>
              <a:ext cx="8458200" cy="65159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40B8EE-0199-FE77-56A6-CAEDBC246CA6}"/>
                </a:ext>
              </a:extLst>
            </p:cNvPr>
            <p:cNvSpPr txBox="1"/>
            <p:nvPr/>
          </p:nvSpPr>
          <p:spPr>
            <a:xfrm>
              <a:off x="1024087" y="2693558"/>
              <a:ext cx="780628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200" b="1" dirty="0" err="1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스푸핑</a:t>
              </a:r>
              <a:r>
                <a:rPr kumimoji="1" lang="en-US" altLang="ko-KR" sz="3200" b="1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(spoofing)</a:t>
              </a:r>
            </a:p>
            <a:p>
              <a:endParaRPr kumimoji="1" lang="en-US" altLang="ko-KR" sz="28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endParaRPr>
            </a:p>
            <a:p>
              <a:r>
                <a:rPr kumimoji="1" lang="en-US" altLang="ko-KR" sz="2400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Spoof</a:t>
              </a:r>
              <a:r>
                <a:rPr kumimoji="1" lang="ko-KR" altLang="en-US" sz="2400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에서 파생된 단어</a:t>
              </a:r>
              <a:endParaRPr kumimoji="1" lang="en-US" altLang="ko-KR" sz="24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endParaRPr>
            </a:p>
            <a:p>
              <a:endParaRPr kumimoji="1" lang="en-US" altLang="ko-KR" sz="24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endParaRPr>
            </a:p>
            <a:p>
              <a:r>
                <a:rPr kumimoji="1" lang="en-US" altLang="ko-KR" sz="2400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LAN</a:t>
              </a:r>
              <a:r>
                <a:rPr kumimoji="1" lang="ko-KR" altLang="en-US" sz="2400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상에서 </a:t>
              </a:r>
              <a:r>
                <a:rPr kumimoji="1" lang="ko-KR" altLang="en-US" sz="2400" dirty="0" err="1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송신부</a:t>
              </a:r>
              <a:r>
                <a:rPr kumimoji="1" lang="ko-KR" altLang="en-US" sz="2400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 패킷을 송신과 관련 없는 다른 호스트에게 가지 않도록 하는 스위칭 기능 </a:t>
              </a:r>
              <a:r>
                <a:rPr kumimoji="1" lang="ko-KR" altLang="en-US" sz="2400" dirty="0" err="1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마비하거나</a:t>
              </a:r>
              <a:r>
                <a:rPr kumimoji="1" lang="ko-KR" altLang="en-US" sz="2400" dirty="0">
                  <a:solidFill>
                    <a:srgbClr val="67585E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rPr>
                <a:t> 특정 노드에 해당 패킷이 오도록 처리</a:t>
              </a:r>
              <a:endParaRPr kumimoji="1" lang="en-US" altLang="ko-KR" sz="24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1817137-BD7C-C886-F70F-CB2940C939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0" b="-1"/>
            <a:stretch/>
          </p:blipFill>
          <p:spPr bwMode="auto">
            <a:xfrm>
              <a:off x="1395476" y="6211431"/>
              <a:ext cx="7067550" cy="250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32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10226167" cy="60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토폴로지와 병목 현상 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155700" y="5324090"/>
            <a:ext cx="7626352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스타 토폴로지</a:t>
            </a:r>
            <a:endParaRPr lang="en-US" altLang="ko-KR" sz="3200" b="1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중앙 허브 또는 스위치에서 데이터 받아 장비로 전송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패킷 충돌 발생 가능성 적음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 노드 장애 발생 시 에러 발견이 쉬움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중앙 노드 장애 발생 시 전체 네트워크 사용 불가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설치 비용이 고가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24E853A-EF95-86CB-4E50-5F2B23D8EB00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토폴로지의 형태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DC86CEC-6799-9B23-3EC4-889ACB91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8966199"/>
            <a:ext cx="18288000" cy="132060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166C3BF-EACB-905F-BDC9-5C60421097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52400" y="8966199"/>
            <a:ext cx="18288000" cy="1385075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CE740D50-355A-0662-0F00-46BECB11E42A}"/>
              </a:ext>
            </a:extLst>
          </p:cNvPr>
          <p:cNvSpPr txBox="1"/>
          <p:nvPr/>
        </p:nvSpPr>
        <p:spPr>
          <a:xfrm>
            <a:off x="9505948" y="5524500"/>
            <a:ext cx="7626352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링형 토폴로지</a:t>
            </a:r>
            <a:endParaRPr lang="en-US" altLang="ko-KR" sz="3200" b="1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컴퓨터와 네트워크 장치가 원 모양으로 연결됨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 한 방향으로 순환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 수 증가해도 네트워크상 손실 거의 없고 충돌 발생 우려가 적음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 고장 발견이 쉬움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구성 변경이 어렵고 회선 장애 발생 시 전체 네트워크에 영향 끼침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3C309-7354-6DCF-3279-E5BAC0431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493" y="2246928"/>
            <a:ext cx="5287813" cy="30720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CFE3BB-3A7C-FE07-F0E0-1381D3700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2696" y="1943100"/>
            <a:ext cx="5135963" cy="34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10226167" cy="60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토폴로지와 병목 현상 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155700" y="5324090"/>
            <a:ext cx="7626352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메시 </a:t>
            </a:r>
            <a:r>
              <a:rPr lang="ko-KR" altLang="en-US" sz="3200" b="1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토폴리지</a:t>
            </a:r>
            <a:r>
              <a:rPr lang="en-US" altLang="ko-KR" sz="32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32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망형 </a:t>
            </a:r>
            <a:r>
              <a:rPr lang="ko-KR" altLang="en-US" sz="3200" b="1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토폴리지</a:t>
            </a:r>
            <a:r>
              <a:rPr lang="en-US" altLang="ko-KR" sz="32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endParaRPr lang="en-US" altLang="ko-KR" sz="3200" b="1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모든 장치가 서로 직접 연결되는 구조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최대의 안정성과 연결성을 제공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 경로가 다양해 전송이 보다 빠름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트래픽 분산 처리가 가능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 추가가 어렵고 구축</a:t>
            </a:r>
            <a:r>
              <a:rPr lang="en-US" altLang="ko-KR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28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운용 비용이 고가</a:t>
            </a: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24E853A-EF95-86CB-4E50-5F2B23D8EB00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토폴로지의 형태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DC86CEC-6799-9B23-3EC4-889ACB91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8966199"/>
            <a:ext cx="18288000" cy="132060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166C3BF-EACB-905F-BDC9-5C60421097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52400" y="8966199"/>
            <a:ext cx="18288000" cy="1385075"/>
          </a:xfrm>
          <a:prstGeom prst="rect">
            <a:avLst/>
          </a:prstGeom>
        </p:spPr>
      </p:pic>
      <p:pic>
        <p:nvPicPr>
          <p:cNvPr id="5" name="그림 4" descr="도표, 스케치, 라인, 종이접기이(가) 표시된 사진&#10;&#10;자동 생성된 설명">
            <a:extLst>
              <a:ext uri="{FF2B5EF4-FFF2-40B4-BE49-F238E27FC236}">
                <a16:creationId xmlns:a16="http://schemas.microsoft.com/office/drawing/2014/main" id="{46F852F4-973B-7ECD-496E-EFC241649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97" y="2164378"/>
            <a:ext cx="5512751" cy="34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5425567" cy="60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토폴로지와 병목 현상 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DC86CEC-6799-9B23-3EC4-889ACB91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8966199"/>
            <a:ext cx="18288000" cy="132060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166C3BF-EACB-905F-BDC9-5C60421097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52400" y="8966199"/>
            <a:ext cx="18288000" cy="1385075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D72D400-FAE6-A7E0-89C8-2673D8A040FD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병목 현상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675C43-646F-CBC1-E1C5-AF9276CDAA3F}"/>
              </a:ext>
            </a:extLst>
          </p:cNvPr>
          <p:cNvSpPr txBox="1"/>
          <p:nvPr/>
        </p:nvSpPr>
        <p:spPr>
          <a:xfrm>
            <a:off x="1356234" y="2400301"/>
            <a:ext cx="14541500" cy="594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전체 시스템의 성능</a:t>
            </a:r>
            <a:r>
              <a:rPr lang="en-US" altLang="ko-KR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용량이 하나의 구성 요소로 제한되는 현상</a:t>
            </a: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28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3074" name="Picture 2" descr="네트워크 토폴로지의 필요성과 병목현상">
            <a:extLst>
              <a:ext uri="{FF2B5EF4-FFF2-40B4-BE49-F238E27FC236}">
                <a16:creationId xmlns:a16="http://schemas.microsoft.com/office/drawing/2014/main" id="{C1B80FE3-71E9-2D55-D421-EF12BE88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33" y="3059747"/>
            <a:ext cx="3200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트래픽이 초과되어 사이트 접근이 제한된 경우">
            <a:extLst>
              <a:ext uri="{FF2B5EF4-FFF2-40B4-BE49-F238E27FC236}">
                <a16:creationId xmlns:a16="http://schemas.microsoft.com/office/drawing/2014/main" id="{5703D3A0-802F-66E1-9E2F-74EC8E87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58" y="3257290"/>
            <a:ext cx="8437884" cy="45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928E5-0E8F-5650-4038-70B6E4565C04}"/>
              </a:ext>
            </a:extLst>
          </p:cNvPr>
          <p:cNvSpPr txBox="1"/>
          <p:nvPr/>
        </p:nvSpPr>
        <p:spPr>
          <a:xfrm>
            <a:off x="6096000" y="7930099"/>
            <a:ext cx="571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트래픽 관리가 되지 않아 웹 사이트로 접속하지 못할 때</a:t>
            </a:r>
            <a:endParaRPr lang="en-US" altLang="ko-KR" sz="20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2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5425567" cy="60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토폴로지와 병목 현상 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DC86CEC-6799-9B23-3EC4-889ACB91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8966199"/>
            <a:ext cx="18288000" cy="132060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166C3BF-EACB-905F-BDC9-5C60421097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52400" y="8966199"/>
            <a:ext cx="18288000" cy="1385075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D72D400-FAE6-A7E0-89C8-2673D8A040FD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병목 현상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675C43-646F-CBC1-E1C5-AF9276CDAA3F}"/>
              </a:ext>
            </a:extLst>
          </p:cNvPr>
          <p:cNvSpPr txBox="1"/>
          <p:nvPr/>
        </p:nvSpPr>
        <p:spPr>
          <a:xfrm>
            <a:off x="1356234" y="2400301"/>
            <a:ext cx="14541500" cy="594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토폴로지 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=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병목 현상을 찾을 때의 기준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예시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24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회선 추가로 게이트웨이로 이어질 수 있게 토폴로지 변경 후 병목 현상 해결</a:t>
            </a:r>
            <a:endParaRPr lang="en-US" altLang="ko-KR" sz="24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6" name="그림 5" descr="텍스트, 도표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E8D24E3-CF16-36C1-0993-EC191E976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0" y="4445487"/>
            <a:ext cx="3719690" cy="2348888"/>
          </a:xfrm>
          <a:prstGeom prst="rect">
            <a:avLst/>
          </a:prstGeom>
        </p:spPr>
      </p:pic>
      <p:pic>
        <p:nvPicPr>
          <p:cNvPr id="13" name="그림 12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032B2CE9-843E-A600-F29E-6799F407E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59" y="4526994"/>
            <a:ext cx="3586315" cy="22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2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sz="24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 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분류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7DB3921-B5EC-15AD-893F-55A04231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EA9EBE-B894-0E54-BA65-11F0FAFC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6FC679F2-7E74-E5BA-6198-D88253D065A6}"/>
              </a:ext>
            </a:extLst>
          </p:cNvPr>
          <p:cNvSpPr txBox="1"/>
          <p:nvPr/>
        </p:nvSpPr>
        <p:spPr>
          <a:xfrm>
            <a:off x="1356233" y="1257300"/>
            <a:ext cx="14541500" cy="82295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40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규모 기반</a:t>
            </a:r>
            <a:r>
              <a:rPr lang="ko-KR" altLang="en-US" sz="40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 분류</a:t>
            </a:r>
            <a:endParaRPr lang="en-US" altLang="ko-KR" sz="40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sz="3600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lang="en-US" altLang="ko-KR" sz="3600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LAN(Local Area Network)</a:t>
            </a:r>
          </a:p>
          <a:p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sz="3600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ko-KR" altLang="en-US" sz="3600" dirty="0">
              <a:solidFill>
                <a:srgbClr val="67585E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MAN(Metropolitan Area Network)</a:t>
            </a:r>
          </a:p>
          <a:p>
            <a:pPr lvl="0" algn="l">
              <a:lnSpc>
                <a:spcPct val="99600"/>
              </a:lnSpc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WAN(Wide Area Network)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6F4C70-0DC2-ACA2-3770-E7A20FE9302C}"/>
              </a:ext>
            </a:extLst>
          </p:cNvPr>
          <p:cNvSpPr/>
          <p:nvPr/>
        </p:nvSpPr>
        <p:spPr>
          <a:xfrm>
            <a:off x="9625267" y="2285999"/>
            <a:ext cx="6172199" cy="6172199"/>
          </a:xfrm>
          <a:prstGeom prst="ellipse">
            <a:avLst/>
          </a:prstGeom>
          <a:solidFill>
            <a:srgbClr val="B2A8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6A3084-94E6-9A85-4453-E1138B527FE7}"/>
              </a:ext>
            </a:extLst>
          </p:cNvPr>
          <p:cNvSpPr/>
          <p:nvPr/>
        </p:nvSpPr>
        <p:spPr>
          <a:xfrm>
            <a:off x="9757695" y="3467100"/>
            <a:ext cx="5907341" cy="4991097"/>
          </a:xfrm>
          <a:prstGeom prst="ellipse">
            <a:avLst/>
          </a:prstGeom>
          <a:solidFill>
            <a:srgbClr val="747474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A96300-1B33-967F-6905-5AD5F4627834}"/>
              </a:ext>
            </a:extLst>
          </p:cNvPr>
          <p:cNvSpPr/>
          <p:nvPr/>
        </p:nvSpPr>
        <p:spPr>
          <a:xfrm>
            <a:off x="10058400" y="4686300"/>
            <a:ext cx="5257801" cy="3771897"/>
          </a:xfrm>
          <a:prstGeom prst="ellipse">
            <a:avLst/>
          </a:prstGeom>
          <a:solidFill>
            <a:srgbClr val="2B2B2B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2C41B8-B31D-50B8-51CD-211295C77C53}"/>
              </a:ext>
            </a:extLst>
          </p:cNvPr>
          <p:cNvSpPr txBox="1"/>
          <p:nvPr/>
        </p:nvSpPr>
        <p:spPr>
          <a:xfrm>
            <a:off x="12145885" y="2665362"/>
            <a:ext cx="149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03565-13D3-A284-A225-B947BD6BBA96}"/>
              </a:ext>
            </a:extLst>
          </p:cNvPr>
          <p:cNvSpPr txBox="1"/>
          <p:nvPr/>
        </p:nvSpPr>
        <p:spPr>
          <a:xfrm>
            <a:off x="12145885" y="3750527"/>
            <a:ext cx="12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2149B-B3D1-DFB6-2174-FB6F3FDFE949}"/>
              </a:ext>
            </a:extLst>
          </p:cNvPr>
          <p:cNvSpPr txBox="1"/>
          <p:nvPr/>
        </p:nvSpPr>
        <p:spPr>
          <a:xfrm>
            <a:off x="12236118" y="5425557"/>
            <a:ext cx="140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47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성능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분석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명령어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7DB3921-B5EC-15AD-893F-55A04231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EA9EBE-B894-0E54-BA65-11F0FAFC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2C41B8-B31D-50B8-51CD-211295C77C53}"/>
              </a:ext>
            </a:extLst>
          </p:cNvPr>
          <p:cNvSpPr txBox="1"/>
          <p:nvPr/>
        </p:nvSpPr>
        <p:spPr>
          <a:xfrm>
            <a:off x="12145885" y="2665362"/>
            <a:ext cx="149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03565-13D3-A284-A225-B947BD6BBA96}"/>
              </a:ext>
            </a:extLst>
          </p:cNvPr>
          <p:cNvSpPr txBox="1"/>
          <p:nvPr/>
        </p:nvSpPr>
        <p:spPr>
          <a:xfrm>
            <a:off x="12145885" y="3750527"/>
            <a:ext cx="12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2149B-B3D1-DFB6-2174-FB6F3FDFE949}"/>
              </a:ext>
            </a:extLst>
          </p:cNvPr>
          <p:cNvSpPr txBox="1"/>
          <p:nvPr/>
        </p:nvSpPr>
        <p:spPr>
          <a:xfrm>
            <a:off x="12236118" y="5425557"/>
            <a:ext cx="140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9B13F52-4B76-A412-7F4C-3ECD712A03ED}"/>
              </a:ext>
            </a:extLst>
          </p:cNvPr>
          <p:cNvSpPr txBox="1"/>
          <p:nvPr/>
        </p:nvSpPr>
        <p:spPr>
          <a:xfrm>
            <a:off x="1359950" y="2552700"/>
            <a:ext cx="14541500" cy="486776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대역폭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토폴로지</a:t>
            </a:r>
            <a:endParaRPr lang="en-US" altLang="ko-KR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서버 </a:t>
            </a:r>
            <a:r>
              <a:rPr lang="en-US" altLang="ko-KR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CPU,</a:t>
            </a: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메모리 사용량</a:t>
            </a:r>
            <a:endParaRPr lang="en-US" altLang="ko-KR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571500" lvl="0" indent="-571500" algn="l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비효율적 네트워크 구성</a:t>
            </a: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39C11B-099B-A205-653A-22BA603DE3C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369243" y="1413417"/>
            <a:ext cx="8917758" cy="609600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DCA812C6-1E33-EF9D-D736-47BADA038D84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병목 현상의 주된 원인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60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altLang="ko-KR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성능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분석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명령어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7DB3921-B5EC-15AD-893F-55A04231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EA9EBE-B894-0E54-BA65-11F0FAFC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2C41B8-B31D-50B8-51CD-211295C77C53}"/>
              </a:ext>
            </a:extLst>
          </p:cNvPr>
          <p:cNvSpPr txBox="1"/>
          <p:nvPr/>
        </p:nvSpPr>
        <p:spPr>
          <a:xfrm>
            <a:off x="12145885" y="2665362"/>
            <a:ext cx="149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03565-13D3-A284-A225-B947BD6BBA96}"/>
              </a:ext>
            </a:extLst>
          </p:cNvPr>
          <p:cNvSpPr txBox="1"/>
          <p:nvPr/>
        </p:nvSpPr>
        <p:spPr>
          <a:xfrm>
            <a:off x="12145885" y="3750527"/>
            <a:ext cx="12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2149B-B3D1-DFB6-2174-FB6F3FDFE949}"/>
              </a:ext>
            </a:extLst>
          </p:cNvPr>
          <p:cNvSpPr txBox="1"/>
          <p:nvPr/>
        </p:nvSpPr>
        <p:spPr>
          <a:xfrm>
            <a:off x="12236118" y="5425557"/>
            <a:ext cx="140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A369B-C369-EF43-132E-01F0A92979CE}"/>
              </a:ext>
            </a:extLst>
          </p:cNvPr>
          <p:cNvSpPr txBox="1"/>
          <p:nvPr/>
        </p:nvSpPr>
        <p:spPr>
          <a:xfrm>
            <a:off x="838200" y="1257300"/>
            <a:ext cx="99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ping</a:t>
            </a:r>
          </a:p>
          <a:p>
            <a:endParaRPr kumimoji="1" lang="ko-KR" altLang="en-US" sz="2800" b="1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C8E0E-DC5D-6903-DBCE-4E9336CE2BA2}"/>
              </a:ext>
            </a:extLst>
          </p:cNvPr>
          <p:cNvSpPr/>
          <p:nvPr/>
        </p:nvSpPr>
        <p:spPr>
          <a:xfrm>
            <a:off x="744154" y="1363965"/>
            <a:ext cx="74212" cy="309890"/>
          </a:xfrm>
          <a:prstGeom prst="rect">
            <a:avLst/>
          </a:prstGeom>
          <a:solidFill>
            <a:srgbClr val="675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3280A-DBA3-FA3C-A82A-1C6AA438C128}"/>
              </a:ext>
            </a:extLst>
          </p:cNvPr>
          <p:cNvSpPr txBox="1"/>
          <p:nvPr/>
        </p:nvSpPr>
        <p:spPr>
          <a:xfrm>
            <a:off x="838200" y="1715868"/>
            <a:ext cx="3904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Packet Internet Groper</a:t>
            </a: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상태를 확인하려는 대상 노드를 향해 일정 크기의 패킷 전송 명령어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해당 노드까지 패킷 수신 상태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도달까지 걸린 시간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연결 상태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ICMP 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프로토콜로 동작 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DEEC2-3A4C-C0C7-A451-A8386AF310F2}"/>
              </a:ext>
            </a:extLst>
          </p:cNvPr>
          <p:cNvSpPr txBox="1"/>
          <p:nvPr/>
        </p:nvSpPr>
        <p:spPr>
          <a:xfrm>
            <a:off x="5111846" y="1257300"/>
            <a:ext cx="159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netstat</a:t>
            </a:r>
            <a:endParaRPr kumimoji="1" lang="ko-KR" altLang="en-US" sz="2800" b="1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88FADF-FAD8-E812-EF11-8F9A279F0B41}"/>
              </a:ext>
            </a:extLst>
          </p:cNvPr>
          <p:cNvSpPr/>
          <p:nvPr/>
        </p:nvSpPr>
        <p:spPr>
          <a:xfrm>
            <a:off x="5017800" y="1363965"/>
            <a:ext cx="74212" cy="309890"/>
          </a:xfrm>
          <a:prstGeom prst="rect">
            <a:avLst/>
          </a:prstGeom>
          <a:solidFill>
            <a:srgbClr val="675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954F1-6174-CE81-CC2A-5B8ACC6FE578}"/>
              </a:ext>
            </a:extLst>
          </p:cNvPr>
          <p:cNvSpPr txBox="1"/>
          <p:nvPr/>
        </p:nvSpPr>
        <p:spPr>
          <a:xfrm>
            <a:off x="5111846" y="1985428"/>
            <a:ext cx="3904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접속돼 있는 서비스 네트워크 상태 표시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접속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라우팅 테이블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프로토콜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주로 포트 열려 있는지 확인할 때 사용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DC30D-6BE0-82C3-FB23-1B95D29AF7FC}"/>
              </a:ext>
            </a:extLst>
          </p:cNvPr>
          <p:cNvSpPr txBox="1"/>
          <p:nvPr/>
        </p:nvSpPr>
        <p:spPr>
          <a:xfrm>
            <a:off x="9860212" y="1257300"/>
            <a:ext cx="1719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nslookup</a:t>
            </a:r>
            <a:endParaRPr kumimoji="1" lang="en-US" altLang="ko-KR" sz="2800" b="1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ko-KR" altLang="en-US" sz="2800" b="1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F8774-A9F3-7BF0-6692-A5791FB3CC57}"/>
              </a:ext>
            </a:extLst>
          </p:cNvPr>
          <p:cNvSpPr/>
          <p:nvPr/>
        </p:nvSpPr>
        <p:spPr>
          <a:xfrm>
            <a:off x="9766166" y="1363965"/>
            <a:ext cx="74212" cy="309890"/>
          </a:xfrm>
          <a:prstGeom prst="rect">
            <a:avLst/>
          </a:prstGeom>
          <a:solidFill>
            <a:srgbClr val="675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8EAF-AA49-9EF5-D06E-50E0F596D1B0}"/>
              </a:ext>
            </a:extLst>
          </p:cNvPr>
          <p:cNvSpPr txBox="1"/>
          <p:nvPr/>
        </p:nvSpPr>
        <p:spPr>
          <a:xfrm>
            <a:off x="9860212" y="1715868"/>
            <a:ext cx="3904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DNS</a:t>
            </a:r>
            <a:r>
              <a:rPr kumimoji="1" lang="ko-KR" altLang="en-US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관련된 내용 확인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 도메인에 </a:t>
            </a:r>
            <a:r>
              <a:rPr kumimoji="1" lang="ko-KR" altLang="en-US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매핑된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IP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확이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1FAE4-178A-7B2D-9F28-2F7007013037}"/>
              </a:ext>
            </a:extLst>
          </p:cNvPr>
          <p:cNvSpPr txBox="1"/>
          <p:nvPr/>
        </p:nvSpPr>
        <p:spPr>
          <a:xfrm>
            <a:off x="929287" y="5653107"/>
            <a:ext cx="4221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tracert</a:t>
            </a:r>
            <a:r>
              <a:rPr kumimoji="1" lang="en-US" altLang="ko-KR" sz="28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(traceroute)</a:t>
            </a:r>
            <a:endParaRPr kumimoji="1" lang="ko-KR" altLang="en-US" sz="2800" b="1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A38C06-7D4A-1EB3-6B8F-9F6BADCF5170}"/>
              </a:ext>
            </a:extLst>
          </p:cNvPr>
          <p:cNvSpPr/>
          <p:nvPr/>
        </p:nvSpPr>
        <p:spPr>
          <a:xfrm>
            <a:off x="835241" y="5759772"/>
            <a:ext cx="74212" cy="309890"/>
          </a:xfrm>
          <a:prstGeom prst="rect">
            <a:avLst/>
          </a:prstGeom>
          <a:solidFill>
            <a:srgbClr val="675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1DC6A-A249-1B91-A275-399F1C67195F}"/>
              </a:ext>
            </a:extLst>
          </p:cNvPr>
          <p:cNvSpPr txBox="1"/>
          <p:nvPr/>
        </p:nvSpPr>
        <p:spPr>
          <a:xfrm>
            <a:off x="929287" y="6381235"/>
            <a:ext cx="3904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목적지 노드까지 네트워크 경로 확인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목적지 노드까지 구간 중 어느 구간에서 응답 느려지는지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주로 포트 열려 있는지 확인할 때 사용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3B848-5A03-4E05-5629-BB91B263DE44}"/>
              </a:ext>
            </a:extLst>
          </p:cNvPr>
          <p:cNvSpPr txBox="1"/>
          <p:nvPr/>
        </p:nvSpPr>
        <p:spPr>
          <a:xfrm>
            <a:off x="5411152" y="5653107"/>
            <a:ext cx="422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이외의 명령어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4F3B60-51B4-CBC6-5060-310A6EDE63D4}"/>
              </a:ext>
            </a:extLst>
          </p:cNvPr>
          <p:cNvSpPr/>
          <p:nvPr/>
        </p:nvSpPr>
        <p:spPr>
          <a:xfrm>
            <a:off x="5317106" y="5759772"/>
            <a:ext cx="74212" cy="309890"/>
          </a:xfrm>
          <a:prstGeom prst="rect">
            <a:avLst/>
          </a:prstGeom>
          <a:solidFill>
            <a:srgbClr val="675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07907-EF40-B988-8536-35B814A6E771}"/>
              </a:ext>
            </a:extLst>
          </p:cNvPr>
          <p:cNvSpPr txBox="1"/>
          <p:nvPr/>
        </p:nvSpPr>
        <p:spPr>
          <a:xfrm>
            <a:off x="5411152" y="6381235"/>
            <a:ext cx="4429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ftp: 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대형 파일 전송 및 테스팅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tcpdump</a:t>
            </a:r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노드로 오가는 패킷 캡처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wireshark</a:t>
            </a:r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kumimoji="1" lang="en-US" altLang="ko-KR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netmon</a:t>
            </a:r>
            <a:r>
              <a:rPr kumimoji="1" lang="en-US" altLang="ko-KR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</a:t>
            </a:r>
            <a:r>
              <a:rPr kumimoji="1" lang="ko-KR" altLang="en-US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분석 프로그램</a:t>
            </a:r>
            <a:endParaRPr kumimoji="1" lang="en-US" altLang="ko-KR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49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sz="24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5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프로토콜 표준화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7DB3921-B5EC-15AD-893F-55A04231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EA9EBE-B894-0E54-BA65-11F0FAFC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2C41B8-B31D-50B8-51CD-211295C77C53}"/>
              </a:ext>
            </a:extLst>
          </p:cNvPr>
          <p:cNvSpPr txBox="1"/>
          <p:nvPr/>
        </p:nvSpPr>
        <p:spPr>
          <a:xfrm>
            <a:off x="12145885" y="2665362"/>
            <a:ext cx="149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03565-13D3-A284-A225-B947BD6BBA96}"/>
              </a:ext>
            </a:extLst>
          </p:cNvPr>
          <p:cNvSpPr txBox="1"/>
          <p:nvPr/>
        </p:nvSpPr>
        <p:spPr>
          <a:xfrm>
            <a:off x="12145885" y="3750527"/>
            <a:ext cx="12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2149B-B3D1-DFB6-2174-FB6F3FDFE949}"/>
              </a:ext>
            </a:extLst>
          </p:cNvPr>
          <p:cNvSpPr txBox="1"/>
          <p:nvPr/>
        </p:nvSpPr>
        <p:spPr>
          <a:xfrm>
            <a:off x="12236118" y="5425557"/>
            <a:ext cx="140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9B13F52-4B76-A412-7F4C-3ECD712A03ED}"/>
              </a:ext>
            </a:extLst>
          </p:cNvPr>
          <p:cNvSpPr txBox="1"/>
          <p:nvPr/>
        </p:nvSpPr>
        <p:spPr>
          <a:xfrm>
            <a:off x="1359950" y="2552700"/>
            <a:ext cx="14541500" cy="486776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다른 장치들끼리 데이터를 주고받기 위해 설정된 공통된 인터페이스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기업</a:t>
            </a: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이나 개인이 아닌 </a:t>
            </a:r>
            <a:r>
              <a:rPr lang="en-US" altLang="ko-KR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IEEE, IETF</a:t>
            </a: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라는 표준화 단체가 정함</a:t>
            </a: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39C11B-099B-A205-653A-22BA603DE3C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369243" y="1413417"/>
            <a:ext cx="8917758" cy="609600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DCA812C6-1E33-EF9D-D736-47BADA038D84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 프로토콜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82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0" y="177800"/>
            <a:ext cx="863600" cy="863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241300" y="177800"/>
            <a:ext cx="863600" cy="863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9220200"/>
            <a:ext cx="8636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1300" y="9220200"/>
            <a:ext cx="863600" cy="863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028700"/>
            <a:ext cx="1092200" cy="1092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2819400"/>
            <a:ext cx="1092200" cy="1092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4622800"/>
            <a:ext cx="1092200" cy="1092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527800"/>
            <a:ext cx="1092200" cy="1092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8470900"/>
            <a:ext cx="1092200" cy="1092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455400" y="1295400"/>
            <a:ext cx="11811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400" u="none" strike="noStrike" spc="-200">
                <a:solidFill>
                  <a:srgbClr val="E0BFE6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55400" y="3073400"/>
            <a:ext cx="1181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400" u="none" strike="noStrike" spc="-200">
                <a:solidFill>
                  <a:srgbClr val="E0BFE6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55400" y="4889500"/>
            <a:ext cx="1181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400" u="none" strike="noStrike" spc="-200">
                <a:solidFill>
                  <a:srgbClr val="E0BFE6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55400" y="6794500"/>
            <a:ext cx="1181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400" u="none" strike="noStrike" spc="-200">
                <a:solidFill>
                  <a:srgbClr val="E0BFE6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55400" y="8737600"/>
            <a:ext cx="1181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400" u="none" strike="noStrike" spc="-200">
                <a:solidFill>
                  <a:srgbClr val="E0BFE6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75600" y="1358900"/>
            <a:ext cx="33147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92900" y="3111500"/>
            <a:ext cx="4597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네트워크</a:t>
            </a:r>
            <a:r>
              <a:rPr lang="en-US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토폴로지와</a:t>
            </a:r>
            <a:r>
              <a:rPr lang="en-US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병목</a:t>
            </a:r>
            <a:r>
              <a:rPr lang="en-US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현상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75600" y="4927600"/>
            <a:ext cx="33147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네트워크</a:t>
            </a:r>
            <a:r>
              <a:rPr lang="en-US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분류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97700" y="6858000"/>
            <a:ext cx="4292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네트워크</a:t>
            </a:r>
            <a:r>
              <a:rPr lang="en-US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성능</a:t>
            </a:r>
            <a:r>
              <a:rPr lang="en-US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분석</a:t>
            </a:r>
            <a:r>
              <a:rPr lang="en-US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명령어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92900" y="8839200"/>
            <a:ext cx="4597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네트워크</a:t>
            </a:r>
            <a:r>
              <a:rPr lang="en-US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프로토콜</a:t>
            </a:r>
            <a:r>
              <a:rPr lang="en-US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sz="2900" u="none" strike="noStrike" spc="-20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표준화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606800" cy="10287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4368800" y="660400"/>
            <a:ext cx="36322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4800" u="none" strike="noStrike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</a:t>
            </a:r>
            <a:r>
              <a:rPr lang="en-US" sz="24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5</a:t>
            </a: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  </a:t>
            </a:r>
            <a:r>
              <a:rPr lang="ko-KR" altLang="en-US" sz="2400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네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트워크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en-US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프로토콜 표준화</a:t>
            </a:r>
            <a:endParaRPr lang="ko-KR" altLang="ko-KR" sz="2400" u="none" strike="noStrike" spc="-200" dirty="0">
              <a:solidFill>
                <a:srgbClr val="5F2D9A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7DB3921-B5EC-15AD-893F-55A04231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EA9EBE-B894-0E54-BA65-11F0FAFC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2C41B8-B31D-50B8-51CD-211295C77C53}"/>
              </a:ext>
            </a:extLst>
          </p:cNvPr>
          <p:cNvSpPr txBox="1"/>
          <p:nvPr/>
        </p:nvSpPr>
        <p:spPr>
          <a:xfrm>
            <a:off x="12145885" y="2665362"/>
            <a:ext cx="149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03565-13D3-A284-A225-B947BD6BBA96}"/>
              </a:ext>
            </a:extLst>
          </p:cNvPr>
          <p:cNvSpPr txBox="1"/>
          <p:nvPr/>
        </p:nvSpPr>
        <p:spPr>
          <a:xfrm>
            <a:off x="12145885" y="3750527"/>
            <a:ext cx="12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2149B-B3D1-DFB6-2174-FB6F3FDFE949}"/>
              </a:ext>
            </a:extLst>
          </p:cNvPr>
          <p:cNvSpPr txBox="1"/>
          <p:nvPr/>
        </p:nvSpPr>
        <p:spPr>
          <a:xfrm>
            <a:off x="12236118" y="5425557"/>
            <a:ext cx="140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</a:t>
            </a:r>
            <a:endParaRPr kumimoji="1" lang="ko-KR" altLang="en-US" sz="3600" b="1" dirty="0">
              <a:solidFill>
                <a:schemeClr val="bg1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9B13F52-4B76-A412-7F4C-3ECD712A03ED}"/>
              </a:ext>
            </a:extLst>
          </p:cNvPr>
          <p:cNvSpPr txBox="1"/>
          <p:nvPr/>
        </p:nvSpPr>
        <p:spPr>
          <a:xfrm>
            <a:off x="1359950" y="2552700"/>
            <a:ext cx="14541500" cy="486776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유선으로 </a:t>
            </a:r>
            <a:r>
              <a:rPr lang="en-US" altLang="ko-KR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LAN</a:t>
            </a:r>
            <a:r>
              <a:rPr lang="ko-KR" altLang="en-US" sz="36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구축할 때 쓰이는 프로토콜</a:t>
            </a:r>
            <a:endParaRPr lang="en-US" altLang="ko-KR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다른 장치라도 서로 데이터 수신이 가능해짐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예시</a:t>
            </a:r>
            <a:endParaRPr lang="en-US" altLang="ko-KR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2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웹 접속에 쓰이는 </a:t>
            </a:r>
            <a:r>
              <a:rPr lang="en-US" altLang="ko-KR" sz="32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HTTP</a:t>
            </a:r>
            <a:r>
              <a:rPr lang="ko-KR" altLang="en-US" sz="32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노드들끼리 웹 서비스 기반 데이터 주고받음</a:t>
            </a:r>
            <a:endParaRPr lang="en-US" altLang="ko-KR" sz="32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39C11B-099B-A205-653A-22BA603DE3C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369243" y="1413417"/>
            <a:ext cx="8917758" cy="609600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DCA812C6-1E33-EF9D-D736-47BADA038D84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4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IEEE802.3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8458200"/>
            <a:ext cx="18288000" cy="182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8458200"/>
            <a:ext cx="18313400" cy="1828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93800" y="3187700"/>
            <a:ext cx="13614400" cy="138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7800" u="none" strike="noStrike" dirty="0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질의 및 응답</a:t>
            </a:r>
            <a:endParaRPr lang="ko-KR" sz="7800" u="none" strike="noStrike" dirty="0">
              <a:solidFill>
                <a:srgbClr val="FFFFFF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705100"/>
            <a:ext cx="82931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</a:t>
            </a:r>
            <a:r>
              <a:rPr lang="en-US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기초</a:t>
            </a:r>
            <a:r>
              <a:rPr lang="en-US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PART - </a:t>
            </a:r>
            <a:r>
              <a:rPr lang="ko-KR" sz="2900" u="none" strike="noStrike">
                <a:solidFill>
                  <a:srgbClr val="FFFFFF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박주희</a:t>
            </a:r>
          </a:p>
        </p:txBody>
      </p:sp>
    </p:spTree>
    <p:extLst>
      <p:ext uri="{BB962C8B-B14F-4D97-AF65-F5344CB8AC3E}">
        <p14:creationId xmlns:p14="http://schemas.microsoft.com/office/powerpoint/2010/main" val="266396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55700" y="3365500"/>
            <a:ext cx="7073900" cy="60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1765300"/>
            <a:ext cx="6604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31900" y="2476500"/>
            <a:ext cx="13843000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*</a:t>
            </a:r>
            <a:r>
              <a:rPr lang="ko-KR" sz="3600" b="1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*</a:t>
            </a:r>
            <a:r>
              <a:rPr lang="ko-KR" sz="3600" b="1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링크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서로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연결돼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있거나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연결돼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있으며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리소스를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공유하는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집합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컴퓨터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등의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장치들이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통신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기술을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이용하여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구축하는</a:t>
            </a:r>
            <a:r>
              <a:rPr 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연결망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*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노드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서버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라우터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스위치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등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네트워크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장치</a:t>
            </a:r>
          </a:p>
          <a:p>
            <a:pPr lvl="0" algn="l">
              <a:lnSpc>
                <a:spcPct val="99600"/>
              </a:lnSpc>
            </a:pP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*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링크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유선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or </a:t>
            </a:r>
            <a:r>
              <a:rPr 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무선</a:t>
            </a:r>
            <a:r>
              <a:rPr 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 </a:t>
            </a:r>
            <a:r>
              <a:rPr lang="ko-KR" altLang="en-US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매체 </a:t>
            </a:r>
            <a:r>
              <a:rPr lang="en-US" alt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en-US" altLang="ko-KR" sz="2000" u="none" strike="noStrike" dirty="0" err="1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wifi</a:t>
            </a:r>
            <a:r>
              <a:rPr lang="en-US" altLang="ko-KR" sz="20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LAN)</a:t>
            </a: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1155700" y="3365500"/>
            <a:ext cx="7073900" cy="60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500" y="1765300"/>
            <a:ext cx="6604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31900" y="2476500"/>
            <a:ext cx="13843000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좋은 네트워크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6B72F69C-1E39-290E-9A0B-5E9613BE9E0E}"/>
              </a:ext>
            </a:extLst>
          </p:cNvPr>
          <p:cNvSpPr/>
          <p:nvPr/>
        </p:nvSpPr>
        <p:spPr>
          <a:xfrm>
            <a:off x="5076190" y="4994656"/>
            <a:ext cx="2254250" cy="3136900"/>
          </a:xfrm>
          <a:prstGeom prst="upArrow">
            <a:avLst/>
          </a:prstGeom>
          <a:solidFill>
            <a:srgbClr val="B2A8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위쪽 화살표[U] 10">
            <a:extLst>
              <a:ext uri="{FF2B5EF4-FFF2-40B4-BE49-F238E27FC236}">
                <a16:creationId xmlns:a16="http://schemas.microsoft.com/office/drawing/2014/main" id="{77695543-B7D7-2909-DAF2-FB2AD0AABC06}"/>
              </a:ext>
            </a:extLst>
          </p:cNvPr>
          <p:cNvSpPr/>
          <p:nvPr/>
        </p:nvSpPr>
        <p:spPr>
          <a:xfrm flipV="1">
            <a:off x="10928350" y="5001544"/>
            <a:ext cx="2254250" cy="3136900"/>
          </a:xfrm>
          <a:prstGeom prst="upArrow">
            <a:avLst/>
          </a:prstGeom>
          <a:solidFill>
            <a:srgbClr val="B2A8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7E8F6-45F6-BEEF-6910-12FE65CD1D77}"/>
              </a:ext>
            </a:extLst>
          </p:cNvPr>
          <p:cNvSpPr txBox="1"/>
          <p:nvPr/>
        </p:nvSpPr>
        <p:spPr>
          <a:xfrm>
            <a:off x="2472309" y="5792812"/>
            <a:ext cx="2880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처리량</a:t>
            </a:r>
            <a:endParaRPr kumimoji="1" lang="en-US" altLang="ko-KR" sz="48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sz="48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48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보안 상태</a:t>
            </a:r>
            <a:endParaRPr kumimoji="1" lang="en-US" altLang="ko-KR" sz="48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BA6CB-A16B-83A6-DCB5-BE6074E94FAF}"/>
              </a:ext>
            </a:extLst>
          </p:cNvPr>
          <p:cNvSpPr txBox="1"/>
          <p:nvPr/>
        </p:nvSpPr>
        <p:spPr>
          <a:xfrm>
            <a:off x="7875080" y="5830120"/>
            <a:ext cx="287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지연 시간</a:t>
            </a:r>
            <a:endParaRPr kumimoji="1" lang="en-US" altLang="ko-KR" sz="48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sz="48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48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장애 빈도</a:t>
            </a:r>
            <a:endParaRPr kumimoji="1" lang="ko-KR" altLang="en-US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356233" y="1404322"/>
            <a:ext cx="4130167" cy="60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처리량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E02CC8C4-55AB-8252-C91A-45956C8925DB}"/>
              </a:ext>
            </a:extLst>
          </p:cNvPr>
          <p:cNvSpPr txBox="1"/>
          <p:nvPr/>
        </p:nvSpPr>
        <p:spPr>
          <a:xfrm>
            <a:off x="1356233" y="2430107"/>
            <a:ext cx="14541500" cy="508732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링크 내에서 성공적으로 전달된 데이터의 양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얼마큼의 *</a:t>
            </a:r>
            <a:r>
              <a:rPr lang="ko-KR" altLang="en-US" sz="3600" b="1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트래픽</a:t>
            </a: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처리했는지 나타냄</a:t>
            </a:r>
            <a:endParaRPr lang="en-US" altLang="ko-KR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단위</a:t>
            </a:r>
            <a:r>
              <a:rPr lang="en-US" altLang="ko-KR" sz="36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bps(bits per second)</a:t>
            </a:r>
          </a:p>
          <a:p>
            <a:pPr lvl="0" algn="l">
              <a:lnSpc>
                <a:spcPct val="99600"/>
              </a:lnSpc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>
              <a:lnSpc>
                <a:spcPct val="99600"/>
              </a:lnSpc>
            </a:pPr>
            <a:r>
              <a:rPr lang="ko-KR" altLang="en-US" sz="2000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* 트래픽</a:t>
            </a:r>
            <a:r>
              <a:rPr lang="en-US" altLang="ko-KR" sz="2000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2000" dirty="0">
                <a:solidFill>
                  <a:srgbClr val="67585E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특정 시점에 링크 내에 흐르는 데이터 양</a:t>
            </a:r>
          </a:p>
          <a:p>
            <a:pPr lvl="0" algn="l">
              <a:lnSpc>
                <a:spcPct val="99600"/>
              </a:lnSpc>
            </a:pPr>
            <a:endParaRPr lang="en-US" sz="3600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67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356233" y="1404322"/>
            <a:ext cx="9845167" cy="60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E02CC8C4-55AB-8252-C91A-45956C8925DB}"/>
              </a:ext>
            </a:extLst>
          </p:cNvPr>
          <p:cNvSpPr txBox="1"/>
          <p:nvPr/>
        </p:nvSpPr>
        <p:spPr>
          <a:xfrm>
            <a:off x="1359950" y="2552700"/>
            <a:ext cx="14541500" cy="486776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1.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사용자 접속 증가 시 커지는 트래픽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2.</a:t>
            </a:r>
            <a:r>
              <a:rPr lang="ko-KR" altLang="en-US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네트워크 장치 간 대역폭</a:t>
            </a: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3.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네트워크 중간 발생한 에러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4.</a:t>
            </a:r>
            <a:r>
              <a:rPr lang="ko-KR" altLang="en-US" sz="3600" u="none" strike="noStrike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장치의 하드웨어 스펙</a:t>
            </a: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504F278-AF1C-6F04-E0B6-EA1577E5B048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처리량에 영향을 주는 요인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8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도표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5A175BB0-4479-6F5A-B1C0-418ED8163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40" y="6743700"/>
            <a:ext cx="6030360" cy="32724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356233" y="1404322"/>
            <a:ext cx="9845167" cy="60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504F278-AF1C-6F04-E0B6-EA1577E5B048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트래픽과 처리량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356233" y="2224859"/>
            <a:ext cx="14541500" cy="761967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트래픽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36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36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시점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링크 내에 흐르는 데이터의 양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처리량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링크 내에서 </a:t>
            </a:r>
            <a:r>
              <a:rPr lang="ko-KR" altLang="en-US" sz="36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성공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적으로 전달된 데이터의 양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대역폭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주어진 시간 동안 네트워크 연결을 통해 흐를 수 있는 </a:t>
            </a:r>
            <a:r>
              <a:rPr lang="ko-KR" altLang="en-US" sz="36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최대 비트 수</a:t>
            </a:r>
            <a:endParaRPr lang="en-US" altLang="ko-KR" sz="3600" b="1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단위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bps(bits per second)</a:t>
            </a: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트래픽 증가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흐르는 데이터의 양이 증가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처리량 증가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3600" b="1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처리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되는 트래픽의 양이 증가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88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9845167" cy="60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504F278-AF1C-6F04-E0B6-EA1577E5B048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RTT(</a:t>
            </a: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왕복 지연 시간</a:t>
            </a:r>
            <a:r>
              <a:rPr lang="en-US" altLang="ko-KR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356233" y="2224859"/>
            <a:ext cx="14541500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신호를 전송하고 해당 신호의 수신 확인에 걸린 시간을 더한 값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b="0" i="0" dirty="0">
              <a:solidFill>
                <a:srgbClr val="67585E"/>
              </a:solidFill>
              <a:effectLst/>
              <a:highlight>
                <a:srgbClr val="FFFFFF"/>
              </a:highlight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highlight>
                  <a:srgbClr val="FFFFFF"/>
                </a:highlight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어떤 메시지가 두 장치 사이를 왕복하는 데 걸린 시간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3" name="그림 1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C29AE98-3A77-1F4F-B0C7-E7172F8D8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5481021"/>
            <a:ext cx="8963887" cy="38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5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2D837-E968-AF7B-443E-B6839C7D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356233" y="1404322"/>
            <a:ext cx="10226167" cy="60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6200000">
            <a:off x="12217400" y="4241800"/>
            <a:ext cx="10325100" cy="182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5800" y="368300"/>
            <a:ext cx="4165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2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01   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처리량과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지연</a:t>
            </a:r>
            <a:r>
              <a:rPr lang="en-US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ko-KR" sz="2400" u="none" strike="noStrike" spc="-200" dirty="0">
                <a:solidFill>
                  <a:srgbClr val="5F2D9A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시간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4229100"/>
            <a:ext cx="14541500" cy="287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0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16200000">
            <a:off x="12217400" y="4241800"/>
            <a:ext cx="10299700" cy="182880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2249135-FCF1-68D1-5FC5-F54F093DDE6A}"/>
              </a:ext>
            </a:extLst>
          </p:cNvPr>
          <p:cNvSpPr txBox="1"/>
          <p:nvPr/>
        </p:nvSpPr>
        <p:spPr>
          <a:xfrm>
            <a:off x="1356233" y="2224859"/>
            <a:ext cx="14541500" cy="34520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매체 타입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유무선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),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패킷 크기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라우터의 패킷 처리 시간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등</a:t>
            </a:r>
            <a:endParaRPr lang="en-US" altLang="ko-KR" sz="3600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 ping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명령어를 사용해 </a:t>
            </a:r>
            <a:r>
              <a:rPr lang="en-US" altLang="ko-KR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RTT</a:t>
            </a:r>
            <a:r>
              <a:rPr lang="ko-KR" altLang="en-US" sz="3600" dirty="0" err="1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3600" dirty="0">
                <a:solidFill>
                  <a:srgbClr val="67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확인할 수 있다</a:t>
            </a:r>
            <a:endParaRPr lang="en-US" altLang="ko-KR" sz="3600" u="none" strike="noStrike" dirty="0">
              <a:solidFill>
                <a:srgbClr val="67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lvl="0" indent="-342900" algn="l">
              <a:lnSpc>
                <a:spcPct val="99600"/>
              </a:lnSpc>
              <a:buFontTx/>
              <a:buChar char="-"/>
            </a:pPr>
            <a:endParaRPr lang="en-US" sz="36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24E853A-EF95-86CB-4E50-5F2B23D8EB00}"/>
              </a:ext>
            </a:extLst>
          </p:cNvPr>
          <p:cNvSpPr txBox="1"/>
          <p:nvPr/>
        </p:nvSpPr>
        <p:spPr>
          <a:xfrm>
            <a:off x="1356233" y="648672"/>
            <a:ext cx="14877034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RTT</a:t>
            </a:r>
            <a:r>
              <a:rPr lang="ko-KR" altLang="en-US" sz="6400" u="none" strike="noStrike" dirty="0" err="1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6400" u="none" strike="noStrike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영향을 주는 </a:t>
            </a:r>
            <a:r>
              <a:rPr lang="ko-KR" altLang="en-US" sz="6400" dirty="0">
                <a:solidFill>
                  <a:srgbClr val="68585E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요인</a:t>
            </a:r>
            <a:endParaRPr lang="ko-KR" sz="6400" u="none" strike="noStrike" dirty="0">
              <a:solidFill>
                <a:srgbClr val="68585E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00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835</Words>
  <Application>Microsoft Macintosh PowerPoint</Application>
  <PresentationFormat>사용자 지정</PresentationFormat>
  <Paragraphs>251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KoPubWorldDotum Medium</vt:lpstr>
      <vt:lpstr>Calibri</vt:lpstr>
      <vt:lpstr>KoPubWorldDotum Light</vt:lpstr>
      <vt:lpstr>맑은 고딕</vt:lpstr>
      <vt:lpstr>KoPubWorldDotum Medium</vt:lpstr>
      <vt:lpstr>KoPubWorldDotum Light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Carla Hawkins</cp:lastModifiedBy>
  <cp:revision>5</cp:revision>
  <dcterms:created xsi:type="dcterms:W3CDTF">2006-08-16T00:00:00Z</dcterms:created>
  <dcterms:modified xsi:type="dcterms:W3CDTF">2024-08-13T00:30:44Z</dcterms:modified>
</cp:coreProperties>
</file>