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74" r:id="rId3"/>
    <p:sldId id="264" r:id="rId4"/>
    <p:sldId id="265" r:id="rId5"/>
    <p:sldId id="266" r:id="rId6"/>
    <p:sldId id="267" r:id="rId7"/>
    <p:sldId id="278" r:id="rId8"/>
    <p:sldId id="273" r:id="rId9"/>
    <p:sldId id="275" r:id="rId10"/>
    <p:sldId id="277" r:id="rId11"/>
    <p:sldId id="268" r:id="rId12"/>
    <p:sldId id="279" r:id="rId13"/>
    <p:sldId id="280" r:id="rId14"/>
    <p:sldId id="281" r:id="rId15"/>
    <p:sldId id="282" r:id="rId16"/>
    <p:sldId id="283" r:id="rId17"/>
    <p:sldId id="284" r:id="rId18"/>
    <p:sldId id="262" r:id="rId19"/>
    <p:sldId id="260" r:id="rId20"/>
    <p:sldId id="259" r:id="rId21"/>
    <p:sldId id="285" r:id="rId22"/>
    <p:sldId id="261" r:id="rId23"/>
    <p:sldId id="269" r:id="rId24"/>
    <p:sldId id="270" r:id="rId25"/>
    <p:sldId id="271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B0663-2BA2-4980-848D-BFDDCA9A87A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25DCE-168E-44A9-ABA2-A4C784083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8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4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E1381-A01E-AB57-BDD4-B18FD46C8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3ED845-DBA7-99A6-55FE-7CEE9DAED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24051-0778-FCDD-929A-D2E6A14A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1646A-F297-387B-5D46-F25C1967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6A258-71BC-BBFB-F608-249337CA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9C4FD-7D41-CCFD-D89E-6E194E18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90793-A538-EB3C-5D8E-0221BAF2D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8AFE6-5129-9663-3A0E-0674EDA0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0B43F-39F4-DAA5-0795-FBB8FD98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6FB53-358D-2255-91A7-EB3AAF84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5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66AA30-1094-F1E3-1393-1B4CA6580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37535-2D69-7D6B-B7A4-09E652F7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7BCBC-7422-BDCA-A226-E139A1FA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50CBA-F74D-B021-E8D7-915B4DBD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6B3A5-5471-CED1-9EFD-55FA1577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6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CF68-82A4-223B-29CD-5725CA9D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8E8BC-E34E-EB83-5841-B46AF276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BC946-BBAC-A903-FF04-D10CD14D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7E5E0-FBDA-D4BC-3799-A462E6A7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9BFF4-3195-6ED5-3512-6A9D648B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6A88C-33E5-1690-D8CC-4F90B89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A3A1A-6C20-EB5D-2207-BF63833DD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6289B-8F44-9357-5B87-3F1AB9A5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AB2E7-A5D0-DAFE-259A-B7C74F02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DAEDF-E705-DC53-950B-F6544658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8C3BA-8490-E4D3-F7A6-10C73C06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2390B-035B-DC8E-C489-E6CA06D6D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F49850-8A7E-B3C0-AC23-881E382C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DE9C9-CD5D-558D-91C8-DB8F5F9D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6EFB0-B6D8-4C49-78DD-1823C689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B0710-91E7-B1AB-494F-2A00B858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7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0D99D-B629-E520-6FC2-385AB618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36130-4A0B-5E03-21DB-C095497C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8D670-22F7-D6D1-4E1D-823A3E5A5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1B0DE9-E713-845D-EAD9-1DF6FBE63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D57DF-42D0-AA71-8F32-623A1926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C5E3FE-D930-6B6E-50C2-B7737C1C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1B9390-8371-F8C8-1454-5C98EF56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BCE7D0-3A61-A2A3-3F3A-1B86947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0087-7E67-B4D9-32FF-C6FAFCE8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6295D-967D-2EBC-F13E-6818E43E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D0E4E1-0F91-6D5E-F53F-E63CA73C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EC3616-CA4A-AFF9-07E2-DF06F7A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7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266784-7735-AE84-C6CC-18593A04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71E0D1-909D-7A92-24E3-74607D9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3D22D7-82E1-71BD-1E6B-0DD1F80C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6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921EB-AFB9-22EA-CCC8-A961AA23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B3956-9E7D-3AE9-FE93-E6DB8D51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63A8C-4209-9645-29DC-5889F2AD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ECBB5-2D5D-A6C1-787E-35A117EB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93811-40FD-5BCA-8C3A-D0F0A96B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C0853-5D46-E84C-B801-FA12CA12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8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E2A1F-87D2-B014-7247-15B7E035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A3FD00-C7DE-84BF-303C-CFFA18460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CEF368-827D-0E27-7E28-DF67CD8E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052C8-5B02-36A3-40CA-F2CD4E2C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65ED2-97A1-D70B-E1F7-147CF9E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F8306-AA1E-3468-DA75-E4404211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B5BE38-A03D-3E0D-E43B-2C5A7892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D45BF-02FA-DB87-12EE-C0D9F94A5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6D285-43C6-3054-87C1-50DABB579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444A5-8CA3-4DA1-9781-5D3311B28E0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D72F6-34CA-9728-3FB9-4488A2E6E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A222A-149C-943A-F3FD-D115DC8C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aroo_ming/%EB%A1%9C%EB%93%9C-%EB%B0%B8%EB%9F%B0%EC%8B%B1Load-Balancing-%EC%84%9C%EB%B2%84-%EB%B6%80%ED%95%98-%EB%B6%84%EC%82%B0-%EA%B8%B0%EC%88%A0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flare.com/ko-kr/learning/network-layer/what-is-a-packe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FE4C9-59CD-0AC6-155B-63F10755BE38}"/>
              </a:ext>
            </a:extLst>
          </p:cNvPr>
          <p:cNvSpPr txBox="1"/>
          <p:nvPr/>
        </p:nvSpPr>
        <p:spPr>
          <a:xfrm>
            <a:off x="1548788" y="2598003"/>
            <a:ext cx="5484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TCP/IP 4</a:t>
            </a:r>
            <a:r>
              <a:rPr lang="ko-KR" altLang="en-US" sz="48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계층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A96D8-F3A2-681A-2EBD-E02744CFA731}"/>
              </a:ext>
            </a:extLst>
          </p:cNvPr>
          <p:cNvSpPr txBox="1"/>
          <p:nvPr/>
        </p:nvSpPr>
        <p:spPr>
          <a:xfrm>
            <a:off x="1548788" y="3603088"/>
            <a:ext cx="87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영우</a:t>
            </a:r>
          </a:p>
        </p:txBody>
      </p:sp>
    </p:spTree>
    <p:extLst>
      <p:ext uri="{BB962C8B-B14F-4D97-AF65-F5344CB8AC3E}">
        <p14:creationId xmlns:p14="http://schemas.microsoft.com/office/powerpoint/2010/main" val="29361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2A6D5-6065-4059-704C-7E12A25F7240}"/>
              </a:ext>
            </a:extLst>
          </p:cNvPr>
          <p:cNvSpPr txBox="1"/>
          <p:nvPr/>
        </p:nvSpPr>
        <p:spPr>
          <a:xfrm>
            <a:off x="497469" y="469160"/>
            <a:ext cx="6504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전송 계층 </a:t>
            </a:r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- 4 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way</a:t>
            </a:r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handshake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8DC421-D109-1DEB-49AC-19E08187905E}"/>
              </a:ext>
            </a:extLst>
          </p:cNvPr>
          <p:cNvSpPr txBox="1"/>
          <p:nvPr/>
        </p:nvSpPr>
        <p:spPr>
          <a:xfrm>
            <a:off x="5811129" y="1914092"/>
            <a:ext cx="616244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FIN_WAIT_1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클라이언트가 연결을 닫으려고 할 때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FIN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보내고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FIN_WAIT_1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상태가 되며 서버의 응답을 기다림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CLOSE_WAIT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서버는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ACK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보내고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CLOSE_WAIT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상태가 됨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클라이언트는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ACK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받고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FIN_WAIT_2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상태가 됨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LAST_ACK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서버는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ACK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보내고 일정 시간 이후에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FIN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보냄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TIME_WAIT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클라이언트는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TIME_WAIT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상태가 되고 서버로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ACK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보내서 서버는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CLOSED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상태가 됨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이후 클라이언트는 일정 시간 이후에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CLOSED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상태가 됨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FIN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연결종료 요청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일정 시간 이후에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CLOSED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되는 이유는 지연 패킷이 발생하는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경우를 대비하고 두 장치의 연결이 닫혔는지 확인하기 위한 것입니다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E46B05-54FB-1BA7-5039-1611419711C4}"/>
              </a:ext>
            </a:extLst>
          </p:cNvPr>
          <p:cNvGrpSpPr/>
          <p:nvPr/>
        </p:nvGrpSpPr>
        <p:grpSpPr>
          <a:xfrm>
            <a:off x="467343" y="1959582"/>
            <a:ext cx="4949484" cy="3440972"/>
            <a:chOff x="467343" y="1959582"/>
            <a:chExt cx="4949484" cy="3440972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4102340-A2EE-2835-D35A-05C7DA09DC52}"/>
                </a:ext>
              </a:extLst>
            </p:cNvPr>
            <p:cNvCxnSpPr>
              <a:cxnSpLocks/>
            </p:cNvCxnSpPr>
            <p:nvPr/>
          </p:nvCxnSpPr>
          <p:spPr>
            <a:xfrm>
              <a:off x="1810100" y="3239313"/>
              <a:ext cx="2273029" cy="364786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2F01AC-6AE2-C81F-2F4D-E1BDC401EA8E}"/>
                </a:ext>
              </a:extLst>
            </p:cNvPr>
            <p:cNvSpPr txBox="1"/>
            <p:nvPr/>
          </p:nvSpPr>
          <p:spPr>
            <a:xfrm>
              <a:off x="467343" y="2608217"/>
              <a:ext cx="1333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ESTABLISHED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FD9F9E-DFF9-A7B7-6A48-3D987AD445C0}"/>
                </a:ext>
              </a:extLst>
            </p:cNvPr>
            <p:cNvSpPr txBox="1"/>
            <p:nvPr/>
          </p:nvSpPr>
          <p:spPr>
            <a:xfrm>
              <a:off x="4083129" y="2608217"/>
              <a:ext cx="1333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ESTABLISHED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CE8154-939F-3ED0-4779-C8D7F69BD0F3}"/>
                </a:ext>
              </a:extLst>
            </p:cNvPr>
            <p:cNvSpPr txBox="1"/>
            <p:nvPr/>
          </p:nvSpPr>
          <p:spPr>
            <a:xfrm>
              <a:off x="591799" y="3062179"/>
              <a:ext cx="1209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FIN_WAIT_1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0123D-742E-64F5-5B34-85E1BE23648E}"/>
                </a:ext>
              </a:extLst>
            </p:cNvPr>
            <p:cNvSpPr txBox="1"/>
            <p:nvPr/>
          </p:nvSpPr>
          <p:spPr>
            <a:xfrm>
              <a:off x="4083129" y="3529102"/>
              <a:ext cx="1290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CLOSE_WAIT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FA8AC5-FE9D-4CCB-17D4-209C140D680F}"/>
                </a:ext>
              </a:extLst>
            </p:cNvPr>
            <p:cNvSpPr txBox="1"/>
            <p:nvPr/>
          </p:nvSpPr>
          <p:spPr>
            <a:xfrm>
              <a:off x="591798" y="3929426"/>
              <a:ext cx="1209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FIN_WAIT_2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B0ECA6-450C-4BD9-5B5A-240F2553D98A}"/>
                </a:ext>
              </a:extLst>
            </p:cNvPr>
            <p:cNvSpPr txBox="1"/>
            <p:nvPr/>
          </p:nvSpPr>
          <p:spPr>
            <a:xfrm>
              <a:off x="4083129" y="4830134"/>
              <a:ext cx="870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CLOSED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AE32F8F-A405-68C8-2DCA-936D165A6C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7130" y="3712729"/>
              <a:ext cx="2273029" cy="364786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5364DDF-CE63-091B-88D3-EEB0DF9B718C}"/>
                </a:ext>
              </a:extLst>
            </p:cNvPr>
            <p:cNvCxnSpPr>
              <a:cxnSpLocks/>
            </p:cNvCxnSpPr>
            <p:nvPr/>
          </p:nvCxnSpPr>
          <p:spPr>
            <a:xfrm>
              <a:off x="1810099" y="4607822"/>
              <a:ext cx="2273029" cy="364786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6F1DF4-F2C9-44F0-2A8F-23FE6B88ADF2}"/>
                </a:ext>
              </a:extLst>
            </p:cNvPr>
            <p:cNvSpPr txBox="1"/>
            <p:nvPr/>
          </p:nvSpPr>
          <p:spPr>
            <a:xfrm rot="600000">
              <a:off x="2686303" y="3109116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FIN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43DCE8-7E2C-2F30-9F10-77BA4392AFA6}"/>
                </a:ext>
              </a:extLst>
            </p:cNvPr>
            <p:cNvSpPr txBox="1"/>
            <p:nvPr/>
          </p:nvSpPr>
          <p:spPr>
            <a:xfrm rot="21000000">
              <a:off x="2641163" y="3590516"/>
              <a:ext cx="553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ACK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1A0638-F48D-3D4C-B8F3-631A726C8AEC}"/>
                </a:ext>
              </a:extLst>
            </p:cNvPr>
            <p:cNvSpPr txBox="1"/>
            <p:nvPr/>
          </p:nvSpPr>
          <p:spPr>
            <a:xfrm rot="600000">
              <a:off x="2634814" y="4494911"/>
              <a:ext cx="553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50B292-85EA-3C12-5110-403B8149F39D}"/>
                </a:ext>
              </a:extLst>
            </p:cNvPr>
            <p:cNvSpPr txBox="1"/>
            <p:nvPr/>
          </p:nvSpPr>
          <p:spPr>
            <a:xfrm>
              <a:off x="4083129" y="4008488"/>
              <a:ext cx="1067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LAST_ACK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15976CF-528D-758F-86EE-142528D8E99C}"/>
                </a:ext>
              </a:extLst>
            </p:cNvPr>
            <p:cNvSpPr txBox="1"/>
            <p:nvPr/>
          </p:nvSpPr>
          <p:spPr>
            <a:xfrm>
              <a:off x="654315" y="4422300"/>
              <a:ext cx="114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TIME_WAIT</a:t>
              </a: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92B7111-149A-A4BE-8D7B-82429AEFC1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3615" y="4147236"/>
              <a:ext cx="2273029" cy="364786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D1A520-B855-BE15-9EE7-40D7D6349F74}"/>
                </a:ext>
              </a:extLst>
            </p:cNvPr>
            <p:cNvSpPr txBox="1"/>
            <p:nvPr/>
          </p:nvSpPr>
          <p:spPr>
            <a:xfrm rot="21000000">
              <a:off x="2692789" y="4025023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FIN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BC3195-3A25-31BB-4CDC-E4BEA905948B}"/>
                </a:ext>
              </a:extLst>
            </p:cNvPr>
            <p:cNvSpPr txBox="1"/>
            <p:nvPr/>
          </p:nvSpPr>
          <p:spPr>
            <a:xfrm>
              <a:off x="930865" y="4905443"/>
              <a:ext cx="870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CLOSED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8D09153-032C-8AEC-930E-F7A7299476F4}"/>
                </a:ext>
              </a:extLst>
            </p:cNvPr>
            <p:cNvSpPr/>
            <p:nvPr/>
          </p:nvSpPr>
          <p:spPr>
            <a:xfrm>
              <a:off x="3453749" y="1961322"/>
              <a:ext cx="1260000" cy="43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서버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DC3DCF7-2A0D-B521-7F1C-BB4461E643D2}"/>
                </a:ext>
              </a:extLst>
            </p:cNvPr>
            <p:cNvCxnSpPr>
              <a:cxnSpLocks/>
            </p:cNvCxnSpPr>
            <p:nvPr/>
          </p:nvCxnSpPr>
          <p:spPr>
            <a:xfrm>
              <a:off x="4083749" y="2391582"/>
              <a:ext cx="0" cy="30089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A2EE123-F98F-C5CA-CAA5-C29C3C79D9E5}"/>
                </a:ext>
              </a:extLst>
            </p:cNvPr>
            <p:cNvSpPr/>
            <p:nvPr/>
          </p:nvSpPr>
          <p:spPr>
            <a:xfrm>
              <a:off x="1170967" y="1959582"/>
              <a:ext cx="1260000" cy="43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클라이언트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E87E597-7F91-4270-0E54-53403AE90AF6}"/>
                </a:ext>
              </a:extLst>
            </p:cNvPr>
            <p:cNvCxnSpPr>
              <a:cxnSpLocks/>
            </p:cNvCxnSpPr>
            <p:nvPr/>
          </p:nvCxnSpPr>
          <p:spPr>
            <a:xfrm>
              <a:off x="1800967" y="2389842"/>
              <a:ext cx="0" cy="30089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79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0F2F6-CD64-841B-5E8A-C93BEE509C86}"/>
              </a:ext>
            </a:extLst>
          </p:cNvPr>
          <p:cNvSpPr txBox="1"/>
          <p:nvPr/>
        </p:nvSpPr>
        <p:spPr>
          <a:xfrm>
            <a:off x="497469" y="469160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인터넷 계층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0C6E9-6C13-F182-8386-07A089EDC83E}"/>
              </a:ext>
            </a:extLst>
          </p:cNvPr>
          <p:cNvSpPr txBox="1"/>
          <p:nvPr/>
        </p:nvSpPr>
        <p:spPr>
          <a:xfrm>
            <a:off x="1081129" y="2038266"/>
            <a:ext cx="8345554" cy="1673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네트워크 패킷을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IP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주소로 지정된 목적지로 전송하기 위해 사용된다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비연결형 프로토콜로 상대방이 데이터를 제대로 받았는지에 대해 보장하지 않는다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IP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ARP, ICMP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등이 있다</a:t>
            </a:r>
          </a:p>
        </p:txBody>
      </p:sp>
    </p:spTree>
    <p:extLst>
      <p:ext uri="{BB962C8B-B14F-4D97-AF65-F5344CB8AC3E}">
        <p14:creationId xmlns:p14="http://schemas.microsoft.com/office/powerpoint/2010/main" val="92397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0F2F6-CD64-841B-5E8A-C93BEE509C86}"/>
              </a:ext>
            </a:extLst>
          </p:cNvPr>
          <p:cNvSpPr txBox="1"/>
          <p:nvPr/>
        </p:nvSpPr>
        <p:spPr>
          <a:xfrm>
            <a:off x="497469" y="469160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링크 계층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0C6E9-6C13-F182-8386-07A089EDC83E}"/>
              </a:ext>
            </a:extLst>
          </p:cNvPr>
          <p:cNvSpPr txBox="1"/>
          <p:nvPr/>
        </p:nvSpPr>
        <p:spPr>
          <a:xfrm>
            <a:off x="960620" y="2038266"/>
            <a:ext cx="8943474" cy="1673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광섬유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무선 등으로 실질적으로 데이터를 전달한다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물리 계층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(L1)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무선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유선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LAN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통해 이진 데이터를 보낸다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링크 계층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(L2)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이더넷 프레임을 통해 에러 확인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흐름 제어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접근 제어를 한다</a:t>
            </a:r>
          </a:p>
        </p:txBody>
      </p:sp>
    </p:spTree>
    <p:extLst>
      <p:ext uri="{BB962C8B-B14F-4D97-AF65-F5344CB8AC3E}">
        <p14:creationId xmlns:p14="http://schemas.microsoft.com/office/powerpoint/2010/main" val="139289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0F2F6-CD64-841B-5E8A-C93BEE509C86}"/>
              </a:ext>
            </a:extLst>
          </p:cNvPr>
          <p:cNvSpPr txBox="1"/>
          <p:nvPr/>
        </p:nvSpPr>
        <p:spPr>
          <a:xfrm>
            <a:off x="497469" y="469160"/>
            <a:ext cx="449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링크 계층 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유선 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LAN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0C6E9-6C13-F182-8386-07A089EDC83E}"/>
              </a:ext>
            </a:extLst>
          </p:cNvPr>
          <p:cNvSpPr txBox="1"/>
          <p:nvPr/>
        </p:nvSpPr>
        <p:spPr>
          <a:xfrm>
            <a:off x="497469" y="2038266"/>
            <a:ext cx="11646137" cy="388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전이중화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통신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양쪽 장치가 동시에 송수신할 수 있는 방식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현대에 사용되는 기술이며 충돌 감지나 방지가 불필요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CSMA/CD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반이중화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통신기술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과거의 유선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LAN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사용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보낸 이후 충돌 발생 시 재전송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유선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LAN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이루는 케이블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트위스트 페어 케이블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여덟 개의 구리선을 두 개씩 꼬아서 묶은 케이블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(LAN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광섬유 케이블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유리나 플라스틱 섬유로 제작한 케이블로 구리선보다 훨씬 빠르고 장거리 통신이 가능하다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동축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케이블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도체인 구리를 중심축으로 하여 절연체로 감싸고 외부 도체로 감싼 케이블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30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0F2F6-CD64-841B-5E8A-C93BEE509C86}"/>
              </a:ext>
            </a:extLst>
          </p:cNvPr>
          <p:cNvSpPr txBox="1"/>
          <p:nvPr/>
        </p:nvSpPr>
        <p:spPr>
          <a:xfrm>
            <a:off x="497469" y="469160"/>
            <a:ext cx="449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링크 계층 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무선 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LAN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0C6E9-6C13-F182-8386-07A089EDC83E}"/>
              </a:ext>
            </a:extLst>
          </p:cNvPr>
          <p:cNvSpPr txBox="1"/>
          <p:nvPr/>
        </p:nvSpPr>
        <p:spPr>
          <a:xfrm>
            <a:off x="950200" y="1795076"/>
            <a:ext cx="10291600" cy="4201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반이중화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통신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양쪽 장치가 동시에 통신할 수 없으며 한번에 한방향만 통신할 수 있는 방식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CSMA/CA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반이중화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통신기술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채널의 유휴여부를 감지하여 가능한 충돌을 방지하는 방식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채널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신호가 전송되는 주파수 대역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다른 신호의 간섭을 줄이기 위해 주파수 대역을 분할한 것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와이파이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전자기기들이 무선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LAN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연결할 수 있게 하는 기술로 무선 접속장치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(AP)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있어야 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BSS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하나의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기반으로 구축된 무선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LAN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ESS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하나 이상의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BSS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서로 연결된 것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무선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LAN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이루는 주파수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2.4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GHz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장애물에 영향을 덜 받아서 전송범위가 넓지만 속도가 느리다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 GHz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전송범위가 작지만 속도가 빠르고 채널 수도 많다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39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0F2F6-CD64-841B-5E8A-C93BEE509C86}"/>
              </a:ext>
            </a:extLst>
          </p:cNvPr>
          <p:cNvSpPr txBox="1"/>
          <p:nvPr/>
        </p:nvSpPr>
        <p:spPr>
          <a:xfrm>
            <a:off x="497469" y="469160"/>
            <a:ext cx="5362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링크 계층 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이더넷 프레임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0C6E9-6C13-F182-8386-07A089EDC83E}"/>
              </a:ext>
            </a:extLst>
          </p:cNvPr>
          <p:cNvSpPr txBox="1"/>
          <p:nvPr/>
        </p:nvSpPr>
        <p:spPr>
          <a:xfrm>
            <a:off x="1093874" y="3654822"/>
            <a:ext cx="9398727" cy="2734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6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링크 계층은 이더넷 프레임을 통해 전달받은 데이터의 에러를 검출하고 캡슐화 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ts val="26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MAC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주소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장치의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LAN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카드를 구별하기 위한 고유의 식별번호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ts val="26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Preamble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이더넷 프레임의 시작을 알림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ts val="26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SFD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다음 바이트부터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MAC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주소가 시작됨을 알림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ts val="26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DMAC, SMAC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송신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MAC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ts val="2600"/>
              </a:lnSpc>
              <a:buFontTx/>
              <a:buChar char="-"/>
            </a:pPr>
            <a:r>
              <a:rPr lang="en-US" altLang="ko-KR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EtherType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상위 계층 프로토콜의 종류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(IPv4 or IPv6)</a:t>
            </a:r>
          </a:p>
          <a:p>
            <a:pPr marL="285750" indent="-285750">
              <a:lnSpc>
                <a:spcPts val="26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Payload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전달받은 데이터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ts val="26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CRC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에러 확인 비트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A6B7341-729B-EB13-9137-4D09AF8BC752}"/>
              </a:ext>
            </a:extLst>
          </p:cNvPr>
          <p:cNvGrpSpPr/>
          <p:nvPr/>
        </p:nvGrpSpPr>
        <p:grpSpPr>
          <a:xfrm>
            <a:off x="2040004" y="1528756"/>
            <a:ext cx="8111991" cy="1873368"/>
            <a:chOff x="2040004" y="1528756"/>
            <a:chExt cx="8111991" cy="187336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E677F9E-AE1C-1373-095C-5897C06BFBED}"/>
                </a:ext>
              </a:extLst>
            </p:cNvPr>
            <p:cNvSpPr/>
            <p:nvPr/>
          </p:nvSpPr>
          <p:spPr>
            <a:xfrm>
              <a:off x="2045851" y="2251887"/>
              <a:ext cx="1440000" cy="39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Preamble</a:t>
              </a:r>
              <a:endParaRPr lang="ko-KR" altLang="en-US" sz="14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B3A7452-CF20-5DA9-BE4F-C4BB03C29881}"/>
                </a:ext>
              </a:extLst>
            </p:cNvPr>
            <p:cNvSpPr/>
            <p:nvPr/>
          </p:nvSpPr>
          <p:spPr>
            <a:xfrm>
              <a:off x="3482016" y="2251887"/>
              <a:ext cx="720000" cy="39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SFD</a:t>
              </a:r>
              <a:endParaRPr lang="ko-KR" altLang="en-US" sz="14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0FF8E1-FA75-3201-CF11-8685CD170344}"/>
                </a:ext>
              </a:extLst>
            </p:cNvPr>
            <p:cNvSpPr/>
            <p:nvPr/>
          </p:nvSpPr>
          <p:spPr>
            <a:xfrm>
              <a:off x="4198621" y="2251887"/>
              <a:ext cx="900000" cy="39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DMAC</a:t>
              </a:r>
              <a:endParaRPr lang="ko-KR" altLang="en-US" sz="14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67B1F7-3B54-540C-699C-D9133FA84850}"/>
                </a:ext>
              </a:extLst>
            </p:cNvPr>
            <p:cNvSpPr/>
            <p:nvPr/>
          </p:nvSpPr>
          <p:spPr>
            <a:xfrm>
              <a:off x="5100046" y="2251887"/>
              <a:ext cx="900000" cy="39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SMAC</a:t>
              </a:r>
              <a:endParaRPr lang="ko-KR" altLang="en-US" sz="14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8E62B49-CD51-6886-9CC0-769E3E864CBA}"/>
                </a:ext>
              </a:extLst>
            </p:cNvPr>
            <p:cNvSpPr/>
            <p:nvPr/>
          </p:nvSpPr>
          <p:spPr>
            <a:xfrm>
              <a:off x="6000737" y="2251887"/>
              <a:ext cx="1260000" cy="39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EtherType</a:t>
              </a:r>
              <a:endParaRPr lang="ko-KR" altLang="en-US" sz="14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811EC8-C1D4-6869-AA07-A9C0202AB981}"/>
                </a:ext>
              </a:extLst>
            </p:cNvPr>
            <p:cNvSpPr/>
            <p:nvPr/>
          </p:nvSpPr>
          <p:spPr>
            <a:xfrm>
              <a:off x="7252356" y="2251887"/>
              <a:ext cx="2160000" cy="39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Payload</a:t>
              </a:r>
              <a:endParaRPr lang="ko-KR" altLang="en-US" sz="14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5250639-53BD-DEC0-E2E9-5ED91603D3C5}"/>
                </a:ext>
              </a:extLst>
            </p:cNvPr>
            <p:cNvSpPr/>
            <p:nvPr/>
          </p:nvSpPr>
          <p:spPr>
            <a:xfrm>
              <a:off x="9418385" y="2251887"/>
              <a:ext cx="720000" cy="39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CRC</a:t>
              </a:r>
              <a:endParaRPr lang="ko-KR" altLang="en-US" sz="14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A36DD5-C9CB-7823-8914-8A68D6F6C3E0}"/>
                </a:ext>
              </a:extLst>
            </p:cNvPr>
            <p:cNvSpPr txBox="1"/>
            <p:nvPr/>
          </p:nvSpPr>
          <p:spPr>
            <a:xfrm>
              <a:off x="2401969" y="2658579"/>
              <a:ext cx="727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7 bytes</a:t>
              </a:r>
              <a:endPara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195F6F-2EAC-A9C2-DD9E-0EA33293FD23}"/>
                </a:ext>
              </a:extLst>
            </p:cNvPr>
            <p:cNvSpPr txBox="1"/>
            <p:nvPr/>
          </p:nvSpPr>
          <p:spPr>
            <a:xfrm>
              <a:off x="3411569" y="2658579"/>
              <a:ext cx="647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 byte</a:t>
              </a:r>
              <a:endPara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8FBEF1-C833-C5B0-6A11-6D19B392FA91}"/>
                </a:ext>
              </a:extLst>
            </p:cNvPr>
            <p:cNvSpPr txBox="1"/>
            <p:nvPr/>
          </p:nvSpPr>
          <p:spPr>
            <a:xfrm>
              <a:off x="4284739" y="2658579"/>
              <a:ext cx="727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 bytes</a:t>
              </a:r>
              <a:endPara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8910A1-EC84-B85E-B848-41598EF29AFC}"/>
                </a:ext>
              </a:extLst>
            </p:cNvPr>
            <p:cNvSpPr txBox="1"/>
            <p:nvPr/>
          </p:nvSpPr>
          <p:spPr>
            <a:xfrm>
              <a:off x="5186164" y="2658579"/>
              <a:ext cx="727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 bytes</a:t>
              </a:r>
              <a:endPara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B1C775-2684-CC55-EEF1-956DB39DDC37}"/>
                </a:ext>
              </a:extLst>
            </p:cNvPr>
            <p:cNvSpPr txBox="1"/>
            <p:nvPr/>
          </p:nvSpPr>
          <p:spPr>
            <a:xfrm>
              <a:off x="6266855" y="2658579"/>
              <a:ext cx="727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 bytes</a:t>
              </a:r>
              <a:endPara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643298-23DF-2DF4-5960-D1AA9A61FEF9}"/>
                </a:ext>
              </a:extLst>
            </p:cNvPr>
            <p:cNvSpPr txBox="1"/>
            <p:nvPr/>
          </p:nvSpPr>
          <p:spPr>
            <a:xfrm>
              <a:off x="9424231" y="2658579"/>
              <a:ext cx="727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4 bytes</a:t>
              </a:r>
              <a:endPara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BEE963-350B-A162-9657-93A7A002A672}"/>
                </a:ext>
              </a:extLst>
            </p:cNvPr>
            <p:cNvSpPr txBox="1"/>
            <p:nvPr/>
          </p:nvSpPr>
          <p:spPr>
            <a:xfrm>
              <a:off x="7663213" y="2658579"/>
              <a:ext cx="13577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46 - 1500 bytes</a:t>
              </a:r>
              <a:endPara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A69E1F52-9DBC-2883-D108-CB93D04C8DD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13654" y="1049179"/>
              <a:ext cx="12700" cy="2160000"/>
            </a:xfrm>
            <a:prstGeom prst="bentConnector3">
              <a:avLst>
                <a:gd name="adj1" fmla="val 180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3EE1B7-11DD-D812-6700-9A95526D057B}"/>
                </a:ext>
              </a:extLst>
            </p:cNvPr>
            <p:cNvSpPr txBox="1"/>
            <p:nvPr/>
          </p:nvSpPr>
          <p:spPr>
            <a:xfrm>
              <a:off x="2259644" y="1528756"/>
              <a:ext cx="1732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Physical layer header</a:t>
              </a:r>
              <a:endPara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62BB5A-3E6C-B6AB-80D4-A52D7C2E4CDF}"/>
                </a:ext>
              </a:extLst>
            </p:cNvPr>
            <p:cNvSpPr txBox="1"/>
            <p:nvPr/>
          </p:nvSpPr>
          <p:spPr>
            <a:xfrm>
              <a:off x="5345061" y="3094347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이더넷 프레임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50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0F2F6-CD64-841B-5E8A-C93BEE509C86}"/>
              </a:ext>
            </a:extLst>
          </p:cNvPr>
          <p:cNvSpPr txBox="1"/>
          <p:nvPr/>
        </p:nvSpPr>
        <p:spPr>
          <a:xfrm>
            <a:off x="497469" y="469160"/>
            <a:ext cx="559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계층 간 데이터 송수신 과정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5A165F5-2503-C42E-7FAD-32864851E048}"/>
              </a:ext>
            </a:extLst>
          </p:cNvPr>
          <p:cNvGrpSpPr/>
          <p:nvPr/>
        </p:nvGrpSpPr>
        <p:grpSpPr>
          <a:xfrm>
            <a:off x="1237971" y="1519512"/>
            <a:ext cx="9515072" cy="4194613"/>
            <a:chOff x="1237971" y="1266591"/>
            <a:chExt cx="9515072" cy="419461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75D2C42-ED92-41D4-15A0-DBDDD3A298C1}"/>
                </a:ext>
              </a:extLst>
            </p:cNvPr>
            <p:cNvSpPr/>
            <p:nvPr/>
          </p:nvSpPr>
          <p:spPr>
            <a:xfrm>
              <a:off x="4625975" y="1992929"/>
              <a:ext cx="1080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데이터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522444-C857-EA77-7C68-96868C0FA46B}"/>
                </a:ext>
              </a:extLst>
            </p:cNvPr>
            <p:cNvSpPr/>
            <p:nvPr/>
          </p:nvSpPr>
          <p:spPr>
            <a:xfrm>
              <a:off x="4625975" y="2785375"/>
              <a:ext cx="1080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데이터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D6A78F0-7C87-F5AF-0B1C-1DA732BD6AE2}"/>
                </a:ext>
              </a:extLst>
            </p:cNvPr>
            <p:cNvSpPr/>
            <p:nvPr/>
          </p:nvSpPr>
          <p:spPr>
            <a:xfrm>
              <a:off x="3545975" y="2785375"/>
              <a:ext cx="1080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TCP </a:t>
              </a:r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헤더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92FAAB9-8FCE-8878-EFF7-97AF43F747E1}"/>
                </a:ext>
              </a:extLst>
            </p:cNvPr>
            <p:cNvSpPr/>
            <p:nvPr/>
          </p:nvSpPr>
          <p:spPr>
            <a:xfrm>
              <a:off x="4625975" y="3577821"/>
              <a:ext cx="1080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데이터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50CB1D2-4DFB-C1AE-73A9-102EF7814621}"/>
                </a:ext>
              </a:extLst>
            </p:cNvPr>
            <p:cNvSpPr/>
            <p:nvPr/>
          </p:nvSpPr>
          <p:spPr>
            <a:xfrm>
              <a:off x="3545975" y="3577821"/>
              <a:ext cx="1080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TCP </a:t>
              </a:r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헤더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4992759-5E8A-5817-AFFE-04EE72C64B48}"/>
                </a:ext>
              </a:extLst>
            </p:cNvPr>
            <p:cNvSpPr/>
            <p:nvPr/>
          </p:nvSpPr>
          <p:spPr>
            <a:xfrm>
              <a:off x="2465975" y="3577821"/>
              <a:ext cx="1080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IP </a:t>
              </a:r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헤더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CCD1AF6-BEB2-C343-0600-6C697D4A5A81}"/>
                </a:ext>
              </a:extLst>
            </p:cNvPr>
            <p:cNvSpPr/>
            <p:nvPr/>
          </p:nvSpPr>
          <p:spPr>
            <a:xfrm>
              <a:off x="4625975" y="4370267"/>
              <a:ext cx="1080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데이터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F2A0766-16BC-0658-4EBF-F6F76C47B101}"/>
                </a:ext>
              </a:extLst>
            </p:cNvPr>
            <p:cNvSpPr/>
            <p:nvPr/>
          </p:nvSpPr>
          <p:spPr>
            <a:xfrm>
              <a:off x="3545975" y="4370267"/>
              <a:ext cx="1080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TCP </a:t>
              </a:r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헤더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7214D123-D3E2-B1A0-D1AF-262F2C79A467}"/>
                </a:ext>
              </a:extLst>
            </p:cNvPr>
            <p:cNvSpPr/>
            <p:nvPr/>
          </p:nvSpPr>
          <p:spPr>
            <a:xfrm>
              <a:off x="2465975" y="4370267"/>
              <a:ext cx="1080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IP </a:t>
              </a:r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헤더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9897137-E03C-0F5A-C29E-C58086507229}"/>
                </a:ext>
              </a:extLst>
            </p:cNvPr>
            <p:cNvSpPr/>
            <p:nvPr/>
          </p:nvSpPr>
          <p:spPr>
            <a:xfrm>
              <a:off x="1237971" y="4359595"/>
              <a:ext cx="1233766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프레임 헤더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19D0A34-B377-69B2-F4F2-4555DDF02624}"/>
                </a:ext>
              </a:extLst>
            </p:cNvPr>
            <p:cNvSpPr/>
            <p:nvPr/>
          </p:nvSpPr>
          <p:spPr>
            <a:xfrm>
              <a:off x="5705975" y="4370267"/>
              <a:ext cx="1476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프레임 트레일러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3D0B5D7-CE43-8DBF-C789-BDF38596360F}"/>
                </a:ext>
              </a:extLst>
            </p:cNvPr>
            <p:cNvGrpSpPr/>
            <p:nvPr/>
          </p:nvGrpSpPr>
          <p:grpSpPr>
            <a:xfrm>
              <a:off x="8209585" y="1814224"/>
              <a:ext cx="704039" cy="3646980"/>
              <a:chOff x="1073185" y="2210385"/>
              <a:chExt cx="704039" cy="3646980"/>
            </a:xfrm>
          </p:grpSpPr>
          <p:sp>
            <p:nvSpPr>
              <p:cNvPr id="3" name="화살표: 아래쪽 2">
                <a:extLst>
                  <a:ext uri="{FF2B5EF4-FFF2-40B4-BE49-F238E27FC236}">
                    <a16:creationId xmlns:a16="http://schemas.microsoft.com/office/drawing/2014/main" id="{FE6A36F8-ABE6-7F0B-7E86-894A9FF95869}"/>
                  </a:ext>
                </a:extLst>
              </p:cNvPr>
              <p:cNvSpPr/>
              <p:nvPr/>
            </p:nvSpPr>
            <p:spPr>
              <a:xfrm>
                <a:off x="1254971" y="2210385"/>
                <a:ext cx="340469" cy="3248217"/>
              </a:xfrm>
              <a:prstGeom prst="downArrow">
                <a:avLst/>
              </a:prstGeom>
              <a:solidFill>
                <a:srgbClr val="FF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F081E-32B0-17BD-89B3-15E45517120D}"/>
                  </a:ext>
                </a:extLst>
              </p:cNvPr>
              <p:cNvSpPr txBox="1"/>
              <p:nvPr/>
            </p:nvSpPr>
            <p:spPr>
              <a:xfrm>
                <a:off x="1073185" y="5549588"/>
                <a:ext cx="704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캡슐화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163AC5-E01E-7722-C646-C1BC79FA6798}"/>
                </a:ext>
              </a:extLst>
            </p:cNvPr>
            <p:cNvSpPr txBox="1"/>
            <p:nvPr/>
          </p:nvSpPr>
          <p:spPr>
            <a:xfrm>
              <a:off x="9875880" y="1266591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비캡슐화</a:t>
              </a:r>
            </a:p>
          </p:txBody>
        </p:sp>
        <p:sp>
          <p:nvSpPr>
            <p:cNvPr id="41" name="화살표: 아래쪽 40">
              <a:extLst>
                <a:ext uri="{FF2B5EF4-FFF2-40B4-BE49-F238E27FC236}">
                  <a16:creationId xmlns:a16="http://schemas.microsoft.com/office/drawing/2014/main" id="{4B1E33C0-677C-20BB-2D63-5F071EFC7AF6}"/>
                </a:ext>
              </a:extLst>
            </p:cNvPr>
            <p:cNvSpPr/>
            <p:nvPr/>
          </p:nvSpPr>
          <p:spPr>
            <a:xfrm flipV="1">
              <a:off x="10144228" y="1648253"/>
              <a:ext cx="340469" cy="3248217"/>
            </a:xfrm>
            <a:prstGeom prst="downArrow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671444F-1790-AE44-EB7B-52E8E70EE9CF}"/>
                </a:ext>
              </a:extLst>
            </p:cNvPr>
            <p:cNvSpPr/>
            <p:nvPr/>
          </p:nvSpPr>
          <p:spPr>
            <a:xfrm>
              <a:off x="8795899" y="1992929"/>
              <a:ext cx="1296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애플리케이션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66EBC62-2C42-8593-5A20-5AAAAEF6D44B}"/>
                </a:ext>
              </a:extLst>
            </p:cNvPr>
            <p:cNvSpPr/>
            <p:nvPr/>
          </p:nvSpPr>
          <p:spPr>
            <a:xfrm>
              <a:off x="8795899" y="2785375"/>
              <a:ext cx="1296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전송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8CAC7F6-A50E-CA37-D32D-F77226762265}"/>
                </a:ext>
              </a:extLst>
            </p:cNvPr>
            <p:cNvSpPr/>
            <p:nvPr/>
          </p:nvSpPr>
          <p:spPr>
            <a:xfrm>
              <a:off x="8795899" y="3577821"/>
              <a:ext cx="1296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6CC91AE-192E-4117-ABB3-66D0FE1603DD}"/>
                </a:ext>
              </a:extLst>
            </p:cNvPr>
            <p:cNvSpPr/>
            <p:nvPr/>
          </p:nvSpPr>
          <p:spPr>
            <a:xfrm>
              <a:off x="8795899" y="4359595"/>
              <a:ext cx="1296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링크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550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0F2F6-CD64-841B-5E8A-C93BEE509C86}"/>
              </a:ext>
            </a:extLst>
          </p:cNvPr>
          <p:cNvSpPr txBox="1"/>
          <p:nvPr/>
        </p:nvSpPr>
        <p:spPr>
          <a:xfrm>
            <a:off x="497469" y="469160"/>
            <a:ext cx="5746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PDU (Protocol Data Unit)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0C6E9-6C13-F182-8386-07A089EDC83E}"/>
              </a:ext>
            </a:extLst>
          </p:cNvPr>
          <p:cNvSpPr txBox="1"/>
          <p:nvPr/>
        </p:nvSpPr>
        <p:spPr>
          <a:xfrm>
            <a:off x="983852" y="4494061"/>
            <a:ext cx="8379217" cy="877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네트워크에서 전달하는 데이터의 단위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제어 관련 정보들이 포함된 헤더와 데이터를 의미하는 페이로드로 구성되어 있다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0BEAF1-3682-BC8C-1A24-3DCCEE802D73}"/>
              </a:ext>
            </a:extLst>
          </p:cNvPr>
          <p:cNvGrpSpPr/>
          <p:nvPr/>
        </p:nvGrpSpPr>
        <p:grpSpPr>
          <a:xfrm>
            <a:off x="3709884" y="2016857"/>
            <a:ext cx="4772231" cy="1804884"/>
            <a:chOff x="3260861" y="3744635"/>
            <a:chExt cx="4772231" cy="180488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A8A3517-53DE-1AA1-08F6-554CBD803888}"/>
                </a:ext>
              </a:extLst>
            </p:cNvPr>
            <p:cNvSpPr/>
            <p:nvPr/>
          </p:nvSpPr>
          <p:spPr>
            <a:xfrm>
              <a:off x="3260861" y="4214263"/>
              <a:ext cx="1296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전송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B7EFCDF-B9C3-3926-CDD9-06A8A284910A}"/>
                </a:ext>
              </a:extLst>
            </p:cNvPr>
            <p:cNvSpPr/>
            <p:nvPr/>
          </p:nvSpPr>
          <p:spPr>
            <a:xfrm>
              <a:off x="3260861" y="3744635"/>
              <a:ext cx="1296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애플리케이션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51DE5E-9A92-375F-35A9-4688BC939E99}"/>
                </a:ext>
              </a:extLst>
            </p:cNvPr>
            <p:cNvSpPr/>
            <p:nvPr/>
          </p:nvSpPr>
          <p:spPr>
            <a:xfrm>
              <a:off x="3260861" y="4683891"/>
              <a:ext cx="1296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</a:t>
              </a:r>
              <a:endParaRPr lang="ko-KR" altLang="en-US" sz="14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C831DFB-2490-79CE-DBE3-1537E8F60EC9}"/>
                </a:ext>
              </a:extLst>
            </p:cNvPr>
            <p:cNvSpPr/>
            <p:nvPr/>
          </p:nvSpPr>
          <p:spPr>
            <a:xfrm>
              <a:off x="3260861" y="5153519"/>
              <a:ext cx="1296000" cy="39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링크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3E2FA-FF8D-23DC-7217-1DD62ED6E90C}"/>
                </a:ext>
              </a:extLst>
            </p:cNvPr>
            <p:cNvSpPr txBox="1"/>
            <p:nvPr/>
          </p:nvSpPr>
          <p:spPr>
            <a:xfrm>
              <a:off x="4562270" y="3788746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메시지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874A2B-38C4-9349-F25C-884B7F0B7D06}"/>
                </a:ext>
              </a:extLst>
            </p:cNvPr>
            <p:cNvSpPr txBox="1"/>
            <p:nvPr/>
          </p:nvSpPr>
          <p:spPr>
            <a:xfrm>
              <a:off x="4562270" y="4258374"/>
              <a:ext cx="2808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세그먼트</a:t>
              </a:r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(TCP), </a:t>
              </a:r>
              <a:r>
                <a:rPr lang="ko-KR" altLang="en-US" sz="140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데이터그램</a:t>
              </a:r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(UDP)</a:t>
              </a:r>
              <a:endPara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A0AF39-05BC-FD79-7802-F924A32B899E}"/>
                </a:ext>
              </a:extLst>
            </p:cNvPr>
            <p:cNvSpPr txBox="1"/>
            <p:nvPr/>
          </p:nvSpPr>
          <p:spPr>
            <a:xfrm>
              <a:off x="4562270" y="4728002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패킷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F17D46-BB6C-328F-61B6-3084E969D042}"/>
                </a:ext>
              </a:extLst>
            </p:cNvPr>
            <p:cNvSpPr txBox="1"/>
            <p:nvPr/>
          </p:nvSpPr>
          <p:spPr>
            <a:xfrm>
              <a:off x="4562270" y="5197630"/>
              <a:ext cx="34708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프레임</a:t>
              </a:r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데이터 링크 계층</a:t>
              </a:r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), </a:t>
              </a:r>
              <a:r>
                <a:rPr lang="ko-KR" altLang="en-US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비트</a:t>
              </a:r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물리 계층</a:t>
              </a:r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endPara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98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FE4C9-59CD-0AC6-155B-63F10755BE38}"/>
              </a:ext>
            </a:extLst>
          </p:cNvPr>
          <p:cNvSpPr txBox="1"/>
          <p:nvPr/>
        </p:nvSpPr>
        <p:spPr>
          <a:xfrm>
            <a:off x="1548788" y="2598003"/>
            <a:ext cx="3916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네트워크 기기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A96D8-F3A2-681A-2EBD-E02744CFA731}"/>
              </a:ext>
            </a:extLst>
          </p:cNvPr>
          <p:cNvSpPr txBox="1"/>
          <p:nvPr/>
        </p:nvSpPr>
        <p:spPr>
          <a:xfrm>
            <a:off x="1548788" y="3603088"/>
            <a:ext cx="87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영우</a:t>
            </a:r>
          </a:p>
        </p:txBody>
      </p:sp>
    </p:spTree>
    <p:extLst>
      <p:ext uri="{BB962C8B-B14F-4D97-AF65-F5344CB8AC3E}">
        <p14:creationId xmlns:p14="http://schemas.microsoft.com/office/powerpoint/2010/main" val="423654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36E5F-70F9-FA33-6514-66E0F13F6392}"/>
              </a:ext>
            </a:extLst>
          </p:cNvPr>
          <p:cNvSpPr txBox="1"/>
          <p:nvPr/>
        </p:nvSpPr>
        <p:spPr>
          <a:xfrm>
            <a:off x="497469" y="46916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DC9AC-00FF-4BAE-1C90-C0A320A1F0A0}"/>
              </a:ext>
            </a:extLst>
          </p:cNvPr>
          <p:cNvSpPr txBox="1"/>
          <p:nvPr/>
        </p:nvSpPr>
        <p:spPr>
          <a:xfrm>
            <a:off x="2510283" y="1764454"/>
            <a:ext cx="4953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 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네트워크 기기의 처리 범위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5605A-D1A2-31B5-C755-09CDF5D3FCB0}"/>
              </a:ext>
            </a:extLst>
          </p:cNvPr>
          <p:cNvSpPr txBox="1"/>
          <p:nvPr/>
        </p:nvSpPr>
        <p:spPr>
          <a:xfrm>
            <a:off x="2510283" y="2591583"/>
            <a:ext cx="4503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 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애플리케이션 계층 기기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22C34-CF77-2C75-633B-B52D0E083538}"/>
              </a:ext>
            </a:extLst>
          </p:cNvPr>
          <p:cNvSpPr txBox="1"/>
          <p:nvPr/>
        </p:nvSpPr>
        <p:spPr>
          <a:xfrm>
            <a:off x="2510283" y="3418712"/>
            <a:ext cx="346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 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인터넷 계층 기기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95B3F-B624-2EC2-97C2-962B98A71F7A}"/>
              </a:ext>
            </a:extLst>
          </p:cNvPr>
          <p:cNvSpPr txBox="1"/>
          <p:nvPr/>
        </p:nvSpPr>
        <p:spPr>
          <a:xfrm>
            <a:off x="2510283" y="4245841"/>
            <a:ext cx="426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 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링크 계층 기기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8A6EF-852C-00BD-9F4E-D999D849CBE2}"/>
              </a:ext>
            </a:extLst>
          </p:cNvPr>
          <p:cNvSpPr txBox="1"/>
          <p:nvPr/>
        </p:nvSpPr>
        <p:spPr>
          <a:xfrm>
            <a:off x="2510283" y="5072972"/>
            <a:ext cx="3124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05 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물리 계층 기기</a:t>
            </a:r>
          </a:p>
        </p:txBody>
      </p:sp>
    </p:spTree>
    <p:extLst>
      <p:ext uri="{BB962C8B-B14F-4D97-AF65-F5344CB8AC3E}">
        <p14:creationId xmlns:p14="http://schemas.microsoft.com/office/powerpoint/2010/main" val="341541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36E5F-70F9-FA33-6514-66E0F13F6392}"/>
              </a:ext>
            </a:extLst>
          </p:cNvPr>
          <p:cNvSpPr txBox="1"/>
          <p:nvPr/>
        </p:nvSpPr>
        <p:spPr>
          <a:xfrm>
            <a:off x="497469" y="46916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DC9AC-00FF-4BAE-1C90-C0A320A1F0A0}"/>
              </a:ext>
            </a:extLst>
          </p:cNvPr>
          <p:cNvSpPr txBox="1"/>
          <p:nvPr/>
        </p:nvSpPr>
        <p:spPr>
          <a:xfrm>
            <a:off x="2510283" y="1569899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  </a:t>
            </a:r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계층구조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5605A-D1A2-31B5-C755-09CDF5D3FCB0}"/>
              </a:ext>
            </a:extLst>
          </p:cNvPr>
          <p:cNvSpPr txBox="1"/>
          <p:nvPr/>
        </p:nvSpPr>
        <p:spPr>
          <a:xfrm>
            <a:off x="2510283" y="2272638"/>
            <a:ext cx="3708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 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애플리케이션 계층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22C34-CF77-2C75-633B-B52D0E083538}"/>
              </a:ext>
            </a:extLst>
          </p:cNvPr>
          <p:cNvSpPr txBox="1"/>
          <p:nvPr/>
        </p:nvSpPr>
        <p:spPr>
          <a:xfrm>
            <a:off x="2510283" y="2975377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 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전송 계층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95B3F-B624-2EC2-97C2-962B98A71F7A}"/>
              </a:ext>
            </a:extLst>
          </p:cNvPr>
          <p:cNvSpPr txBox="1"/>
          <p:nvPr/>
        </p:nvSpPr>
        <p:spPr>
          <a:xfrm>
            <a:off x="2510283" y="3678116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 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인터넷 계층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8A6EF-852C-00BD-9F4E-D999D849CBE2}"/>
              </a:ext>
            </a:extLst>
          </p:cNvPr>
          <p:cNvSpPr txBox="1"/>
          <p:nvPr/>
        </p:nvSpPr>
        <p:spPr>
          <a:xfrm>
            <a:off x="2510283" y="4380855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05 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링크 계층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5ED4A-F80D-10D8-996A-0AFC4EE60B18}"/>
              </a:ext>
            </a:extLst>
          </p:cNvPr>
          <p:cNvSpPr txBox="1"/>
          <p:nvPr/>
        </p:nvSpPr>
        <p:spPr>
          <a:xfrm>
            <a:off x="2510283" y="5083594"/>
            <a:ext cx="5059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06 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계층 간 데이터 송수신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A5021-97D0-E715-C3C9-7623D5EF4D1E}"/>
              </a:ext>
            </a:extLst>
          </p:cNvPr>
          <p:cNvSpPr txBox="1"/>
          <p:nvPr/>
        </p:nvSpPr>
        <p:spPr>
          <a:xfrm>
            <a:off x="2510283" y="5786332"/>
            <a:ext cx="1592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07  PDU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122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5460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네트워크 기기의 처리 범위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E838CC-DBB6-C9F4-A3D2-2B3D326E4354}"/>
              </a:ext>
            </a:extLst>
          </p:cNvPr>
          <p:cNvGrpSpPr/>
          <p:nvPr/>
        </p:nvGrpSpPr>
        <p:grpSpPr>
          <a:xfrm>
            <a:off x="749027" y="1728201"/>
            <a:ext cx="5641440" cy="4485727"/>
            <a:chOff x="894945" y="1728201"/>
            <a:chExt cx="5641440" cy="448572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1106B86-299C-2A1D-EB57-53F1AA639AF2}"/>
                </a:ext>
              </a:extLst>
            </p:cNvPr>
            <p:cNvGrpSpPr/>
            <p:nvPr/>
          </p:nvGrpSpPr>
          <p:grpSpPr>
            <a:xfrm>
              <a:off x="894945" y="1728201"/>
              <a:ext cx="1728000" cy="3952156"/>
              <a:chOff x="729574" y="1621200"/>
              <a:chExt cx="1728000" cy="3952156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E44EDD0-9E41-56E7-7A3D-D280726C6720}"/>
                  </a:ext>
                </a:extLst>
              </p:cNvPr>
              <p:cNvSpPr/>
              <p:nvPr/>
            </p:nvSpPr>
            <p:spPr>
              <a:xfrm>
                <a:off x="729574" y="5105356"/>
                <a:ext cx="1728000" cy="468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물리</a:t>
                </a:r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45594C7-6ABF-F818-B81E-8AC6AD3A829D}"/>
                  </a:ext>
                </a:extLst>
              </p:cNvPr>
              <p:cNvSpPr/>
              <p:nvPr/>
            </p:nvSpPr>
            <p:spPr>
              <a:xfrm>
                <a:off x="729574" y="4524665"/>
                <a:ext cx="1728000" cy="468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데이터 링크</a:t>
                </a: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EC72155-5473-1929-7108-3E0392F8B409}"/>
                  </a:ext>
                </a:extLst>
              </p:cNvPr>
              <p:cNvSpPr/>
              <p:nvPr/>
            </p:nvSpPr>
            <p:spPr>
              <a:xfrm>
                <a:off x="729574" y="3943972"/>
                <a:ext cx="1728000" cy="468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네트워크</a:t>
                </a:r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C4254260-4BC7-72BE-CC05-7E6A7836EAA7}"/>
                  </a:ext>
                </a:extLst>
              </p:cNvPr>
              <p:cNvSpPr/>
              <p:nvPr/>
            </p:nvSpPr>
            <p:spPr>
              <a:xfrm>
                <a:off x="729574" y="3363279"/>
                <a:ext cx="1728000" cy="468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전송</a:t>
                </a: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27FCAB-584A-9F4F-562B-BE8A007F097C}"/>
                  </a:ext>
                </a:extLst>
              </p:cNvPr>
              <p:cNvSpPr/>
              <p:nvPr/>
            </p:nvSpPr>
            <p:spPr>
              <a:xfrm>
                <a:off x="729574" y="2782586"/>
                <a:ext cx="1728000" cy="468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세션</a:t>
                </a: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2223949C-F330-8E2D-B68E-616882537883}"/>
                  </a:ext>
                </a:extLst>
              </p:cNvPr>
              <p:cNvSpPr/>
              <p:nvPr/>
            </p:nvSpPr>
            <p:spPr>
              <a:xfrm>
                <a:off x="729574" y="2201893"/>
                <a:ext cx="1728000" cy="468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프레젠테이션</a:t>
                </a: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28E6BFF-2329-B951-A6C4-3E23625C093D}"/>
                  </a:ext>
                </a:extLst>
              </p:cNvPr>
              <p:cNvSpPr/>
              <p:nvPr/>
            </p:nvSpPr>
            <p:spPr>
              <a:xfrm>
                <a:off x="729574" y="1621200"/>
                <a:ext cx="1728000" cy="468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애플리케이션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431FDB-B233-2BB0-A21C-9B766818C35B}"/>
                </a:ext>
              </a:extLst>
            </p:cNvPr>
            <p:cNvSpPr txBox="1"/>
            <p:nvPr/>
          </p:nvSpPr>
          <p:spPr>
            <a:xfrm>
              <a:off x="1196130" y="5875374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OSI 7</a:t>
              </a:r>
              <a:r>
                <a:rPr lang="ko-KR" altLang="en-US" sz="16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계층</a:t>
              </a:r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7EFC6E42-CDE1-93D8-452E-6E21738F1C0F}"/>
                </a:ext>
              </a:extLst>
            </p:cNvPr>
            <p:cNvCxnSpPr>
              <a:cxnSpLocks/>
            </p:cNvCxnSpPr>
            <p:nvPr/>
          </p:nvCxnSpPr>
          <p:spPr>
            <a:xfrm>
              <a:off x="2788316" y="1942221"/>
              <a:ext cx="12700" cy="1188000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EBE09E4-93EC-A0C2-FD24-84A74968C5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8316" y="4872483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0691D3B-CAA6-FD36-5820-3D15E7F05DF7}"/>
                </a:ext>
              </a:extLst>
            </p:cNvPr>
            <p:cNvCxnSpPr>
              <a:cxnSpLocks/>
            </p:cNvCxnSpPr>
            <p:nvPr/>
          </p:nvCxnSpPr>
          <p:spPr>
            <a:xfrm>
              <a:off x="2788316" y="5423716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C8A05-271D-255E-AFC6-DA8099822DEA}"/>
                </a:ext>
              </a:extLst>
            </p:cNvPr>
            <p:cNvSpPr txBox="1"/>
            <p:nvPr/>
          </p:nvSpPr>
          <p:spPr>
            <a:xfrm>
              <a:off x="3067166" y="2373617"/>
              <a:ext cx="2893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애플리케이션 계층 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: L7 </a:t>
              </a:r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스위치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156256-BA44-B4B7-6F2C-BDE74077F056}"/>
                </a:ext>
              </a:extLst>
            </p:cNvPr>
            <p:cNvSpPr txBox="1"/>
            <p:nvPr/>
          </p:nvSpPr>
          <p:spPr>
            <a:xfrm>
              <a:off x="3067166" y="4696389"/>
              <a:ext cx="3469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데이터 링크 계층 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: L2 </a:t>
              </a:r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스위치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, </a:t>
              </a:r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브리지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E07897-4749-41E6-9118-92C248A1C068}"/>
                </a:ext>
              </a:extLst>
            </p:cNvPr>
            <p:cNvSpPr txBox="1"/>
            <p:nvPr/>
          </p:nvSpPr>
          <p:spPr>
            <a:xfrm>
              <a:off x="3067166" y="5277080"/>
              <a:ext cx="26548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물리 계층 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: NIC, </a:t>
              </a:r>
              <a:r>
                <a:rPr lang="ko-KR" altLang="en-US" sz="160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리피터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,</a:t>
              </a:r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AP</a:t>
              </a:r>
              <a:endPara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EB410BD-91B0-B6D1-AD50-D14DB91F60AD}"/>
                </a:ext>
              </a:extLst>
            </p:cNvPr>
            <p:cNvCxnSpPr>
              <a:cxnSpLocks/>
            </p:cNvCxnSpPr>
            <p:nvPr/>
          </p:nvCxnSpPr>
          <p:spPr>
            <a:xfrm>
              <a:off x="2788316" y="4291792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7C4D87-BC75-1508-B609-4A970FD76D8C}"/>
                </a:ext>
              </a:extLst>
            </p:cNvPr>
            <p:cNvSpPr txBox="1"/>
            <p:nvPr/>
          </p:nvSpPr>
          <p:spPr>
            <a:xfrm>
              <a:off x="3067166" y="4115698"/>
              <a:ext cx="30155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 계층 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: </a:t>
              </a:r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라우터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, L3 </a:t>
              </a:r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스위치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34A8169-7D3E-9726-D303-4809093302BD}"/>
                </a:ext>
              </a:extLst>
            </p:cNvPr>
            <p:cNvCxnSpPr>
              <a:cxnSpLocks/>
            </p:cNvCxnSpPr>
            <p:nvPr/>
          </p:nvCxnSpPr>
          <p:spPr>
            <a:xfrm>
              <a:off x="2788316" y="3712999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B0E29E-72AC-5172-25B3-BD3C43FB746A}"/>
                </a:ext>
              </a:extLst>
            </p:cNvPr>
            <p:cNvSpPr txBox="1"/>
            <p:nvPr/>
          </p:nvSpPr>
          <p:spPr>
            <a:xfrm>
              <a:off x="3067166" y="3536905"/>
              <a:ext cx="21771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전송 계층 </a:t>
              </a:r>
              <a:r>
                <a:rPr lang="en-US" altLang="ko-KR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: L4 </a:t>
              </a:r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스위치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CA34AE4-EBA6-35FB-727E-AEF0451D8785}"/>
              </a:ext>
            </a:extLst>
          </p:cNvPr>
          <p:cNvSpPr txBox="1"/>
          <p:nvPr/>
        </p:nvSpPr>
        <p:spPr>
          <a:xfrm>
            <a:off x="6555840" y="2238285"/>
            <a:ext cx="5256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네트워크 기기는 계층별로 처리 범위를 나눌 수 있다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상위 계층을 처리하는 기기는 하위 계층을 처리할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7448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B9F69-2892-01F7-FE24-A5A5696F0A7B}"/>
              </a:ext>
            </a:extLst>
          </p:cNvPr>
          <p:cNvSpPr txBox="1"/>
          <p:nvPr/>
        </p:nvSpPr>
        <p:spPr>
          <a:xfrm>
            <a:off x="497469" y="46916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애플리케이션 계층 기기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6433A-9023-F8C9-0EB0-757D3A9E47E2}"/>
              </a:ext>
            </a:extLst>
          </p:cNvPr>
          <p:cNvSpPr txBox="1"/>
          <p:nvPr/>
        </p:nvSpPr>
        <p:spPr>
          <a:xfrm>
            <a:off x="497469" y="3546053"/>
            <a:ext cx="10931198" cy="1673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스위치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장비를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연결하고 데이터 통신을 중재하며 목적지가 연결된 포트로만 데이터를 전송하는 장치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L7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스위치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(= </a:t>
            </a: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로드밸런서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서버의 부하를 분산하는 기기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필터링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헬스 체크 등을 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헬스 체크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정상적인 서버 또는 비정상적인 서버를 판별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91056-5F26-2A48-508D-D546CFE79573}"/>
              </a:ext>
            </a:extLst>
          </p:cNvPr>
          <p:cNvSpPr txBox="1"/>
          <p:nvPr/>
        </p:nvSpPr>
        <p:spPr>
          <a:xfrm>
            <a:off x="497469" y="6081063"/>
            <a:ext cx="3638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로드밸런서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https://velog.io/@aroo_ming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9C2FD1-5ECD-117B-0E5F-6DE2839F9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004366"/>
              </p:ext>
            </p:extLst>
          </p:nvPr>
        </p:nvGraphicFramePr>
        <p:xfrm>
          <a:off x="2633068" y="1574772"/>
          <a:ext cx="6660000" cy="151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64586891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7451583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912933301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구분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L4 </a:t>
                      </a:r>
                      <a:r>
                        <a:rPr lang="ko-KR" altLang="en-US" sz="1400" b="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스위치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L7 </a:t>
                      </a:r>
                      <a:r>
                        <a:rPr lang="ko-KR" altLang="en-US" sz="1400" b="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스위치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424547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계층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애플리케이션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10812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분산 기반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IP,</a:t>
                      </a:r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포트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IP, </a:t>
                      </a:r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포트</a:t>
                      </a:r>
                      <a:r>
                        <a:rPr lang="en-US" altLang="ko-KR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URL, HTTP</a:t>
                      </a:r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헤더 등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109359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클라우드 서비스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NLB</a:t>
                      </a:r>
                      <a:endParaRPr lang="ko-KR" altLang="en-US" sz="14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ALB</a:t>
                      </a:r>
                      <a:endParaRPr lang="ko-KR" altLang="en-US" sz="14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83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84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B9F69-2892-01F7-FE24-A5A5696F0A7B}"/>
              </a:ext>
            </a:extLst>
          </p:cNvPr>
          <p:cNvSpPr txBox="1"/>
          <p:nvPr/>
        </p:nvSpPr>
        <p:spPr>
          <a:xfrm>
            <a:off x="497469" y="469160"/>
            <a:ext cx="762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애플리케이션 계층 기기 </a:t>
            </a:r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– </a:t>
            </a:r>
            <a:r>
              <a:rPr lang="ko-KR" altLang="en-US" sz="3600" dirty="0" err="1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로드밸런서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6433A-9023-F8C9-0EB0-757D3A9E47E2}"/>
              </a:ext>
            </a:extLst>
          </p:cNvPr>
          <p:cNvSpPr txBox="1"/>
          <p:nvPr/>
        </p:nvSpPr>
        <p:spPr>
          <a:xfrm>
            <a:off x="1071401" y="5260782"/>
            <a:ext cx="9235220" cy="565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서버 이중화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이상의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서버를 기반으로 가상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IP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제공하여 안정적으로 서비스를 운영</a:t>
            </a:r>
          </a:p>
        </p:txBody>
      </p:sp>
      <p:pic>
        <p:nvPicPr>
          <p:cNvPr id="6" name="그림 5" descr="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E463F72-E11F-974F-F632-45B232DDB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5" y="1451413"/>
            <a:ext cx="6528410" cy="34708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F6F6722-93A6-B4DE-03FA-04D40D78A8AA}"/>
              </a:ext>
            </a:extLst>
          </p:cNvPr>
          <p:cNvGrpSpPr/>
          <p:nvPr/>
        </p:nvGrpSpPr>
        <p:grpSpPr>
          <a:xfrm>
            <a:off x="8570070" y="1538961"/>
            <a:ext cx="763134" cy="1009686"/>
            <a:chOff x="8521430" y="1538961"/>
            <a:chExt cx="763134" cy="1009686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D67559-FC69-F49A-A444-A741C01B86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430" y="1538962"/>
              <a:ext cx="763134" cy="100968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038ADF3-B79A-8C87-CCDA-417A375AC1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1430" y="1538961"/>
              <a:ext cx="763134" cy="100968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4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B9F69-2892-01F7-FE24-A5A5696F0A7B}"/>
              </a:ext>
            </a:extLst>
          </p:cNvPr>
          <p:cNvSpPr txBox="1"/>
          <p:nvPr/>
        </p:nvSpPr>
        <p:spPr>
          <a:xfrm>
            <a:off x="497469" y="469160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인터넷</a:t>
            </a:r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계층 기기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9AB7E-8545-1CB0-C05D-337C76346CD4}"/>
              </a:ext>
            </a:extLst>
          </p:cNvPr>
          <p:cNvSpPr txBox="1"/>
          <p:nvPr/>
        </p:nvSpPr>
        <p:spPr>
          <a:xfrm>
            <a:off x="497469" y="4100531"/>
            <a:ext cx="11086689" cy="565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L3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스위치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(=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라우터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L2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스위치의 기능과 라우팅 기능을 갖춘 장비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여러 개의 네트워크를 연결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872F6D7-791A-B81C-9952-56DF0331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13157"/>
              </p:ext>
            </p:extLst>
          </p:nvPr>
        </p:nvGraphicFramePr>
        <p:xfrm>
          <a:off x="2766000" y="1852011"/>
          <a:ext cx="6660000" cy="151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64586891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7451583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912933301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구분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L2 </a:t>
                      </a:r>
                      <a:r>
                        <a:rPr lang="ko-KR" altLang="en-US" sz="1400" b="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스위치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L3 </a:t>
                      </a:r>
                      <a:r>
                        <a:rPr lang="ko-KR" altLang="en-US" sz="1400" b="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스위치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424547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참조 테이블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MAC </a:t>
                      </a:r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주소 테이블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라우팅 테이블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10812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참조 </a:t>
                      </a:r>
                      <a:r>
                        <a:rPr lang="en-US" altLang="ko-KR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PDU</a:t>
                      </a:r>
                      <a:endParaRPr lang="ko-KR" altLang="en-US" sz="14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이더넷 프레임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IP </a:t>
                      </a:r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패킷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109359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참조</a:t>
                      </a:r>
                      <a:r>
                        <a:rPr lang="en-US" altLang="ko-KR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주소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MAC </a:t>
                      </a:r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주소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IP </a:t>
                      </a:r>
                      <a:r>
                        <a:rPr lang="ko-KR" altLang="en-US" sz="1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주소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83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818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B9F69-2892-01F7-FE24-A5A5696F0A7B}"/>
              </a:ext>
            </a:extLst>
          </p:cNvPr>
          <p:cNvSpPr txBox="1"/>
          <p:nvPr/>
        </p:nvSpPr>
        <p:spPr>
          <a:xfrm>
            <a:off x="497469" y="469160"/>
            <a:ext cx="457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링크</a:t>
            </a:r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계층 기기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6C31C-B4C5-735D-B689-151DA608CF5D}"/>
              </a:ext>
            </a:extLst>
          </p:cNvPr>
          <p:cNvSpPr txBox="1"/>
          <p:nvPr/>
        </p:nvSpPr>
        <p:spPr>
          <a:xfrm>
            <a:off x="1051948" y="2038266"/>
            <a:ext cx="9805185" cy="11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L2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스위치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장치들의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MAC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주소를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MAC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 테이블을 통해 관리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IP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주소는 이해할 수 없다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브리지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두 개의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LAN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상호 접속할 수 있도록 하는 연결 장치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MAC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 테이블 사용</a:t>
            </a:r>
          </a:p>
        </p:txBody>
      </p:sp>
    </p:spTree>
    <p:extLst>
      <p:ext uri="{BB962C8B-B14F-4D97-AF65-F5344CB8AC3E}">
        <p14:creationId xmlns:p14="http://schemas.microsoft.com/office/powerpoint/2010/main" val="3847409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B9F69-2892-01F7-FE24-A5A5696F0A7B}"/>
              </a:ext>
            </a:extLst>
          </p:cNvPr>
          <p:cNvSpPr txBox="1"/>
          <p:nvPr/>
        </p:nvSpPr>
        <p:spPr>
          <a:xfrm>
            <a:off x="497469" y="469160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물리</a:t>
            </a:r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계층 기기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7D3EB-B818-3270-9830-3B89DD8BBC53}"/>
              </a:ext>
            </a:extLst>
          </p:cNvPr>
          <p:cNvSpPr txBox="1"/>
          <p:nvPr/>
        </p:nvSpPr>
        <p:spPr>
          <a:xfrm>
            <a:off x="497469" y="2038266"/>
            <a:ext cx="11053154" cy="1673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NIC (Network Interface Card)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LAN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카드라고도 하며 각 카드에는 고유의 식별번호인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MAC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주소가 있다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리피터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들어오는 신호를 증폭하여 전달하는 장치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 잘 쓰이지 않는다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 (Access Point)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패킷을 복사하는 장치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유선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LAN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무선으로 연결할 수 있다</a:t>
            </a:r>
          </a:p>
        </p:txBody>
      </p:sp>
    </p:spTree>
    <p:extLst>
      <p:ext uri="{BB962C8B-B14F-4D97-AF65-F5344CB8AC3E}">
        <p14:creationId xmlns:p14="http://schemas.microsoft.com/office/powerpoint/2010/main" val="804519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18247-F9AA-8038-D42B-3E7975608720}"/>
              </a:ext>
            </a:extLst>
          </p:cNvPr>
          <p:cNvSpPr txBox="1"/>
          <p:nvPr/>
        </p:nvSpPr>
        <p:spPr>
          <a:xfrm>
            <a:off x="497469" y="46916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질문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97756-BB6E-A98A-0557-DAAFD6CF9D89}"/>
              </a:ext>
            </a:extLst>
          </p:cNvPr>
          <p:cNvSpPr txBox="1"/>
          <p:nvPr/>
        </p:nvSpPr>
        <p:spPr>
          <a:xfrm>
            <a:off x="1051948" y="2038266"/>
            <a:ext cx="10008401" cy="2539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TCP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특징은 무엇인가요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연결지향 프로토콜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신뢰성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흐름제어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혼잡제어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가상회선 패킷 교환방식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로드밸런서를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설명해주세요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서버의 부하를 분산하는 기기로 서버 이중화를 통해 안정적으로 서비스를 제공할 수 있도록 하는 장치 입니다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4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계층 구조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0A36997-DBCC-5031-B575-02226844AC11}"/>
              </a:ext>
            </a:extLst>
          </p:cNvPr>
          <p:cNvGrpSpPr/>
          <p:nvPr/>
        </p:nvGrpSpPr>
        <p:grpSpPr>
          <a:xfrm>
            <a:off x="967265" y="1679558"/>
            <a:ext cx="7055550" cy="4485727"/>
            <a:chOff x="772711" y="1767110"/>
            <a:chExt cx="7055550" cy="448572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C0104E5-6CB1-912F-3CBA-E2C010EA3495}"/>
                </a:ext>
              </a:extLst>
            </p:cNvPr>
            <p:cNvGrpSpPr/>
            <p:nvPr/>
          </p:nvGrpSpPr>
          <p:grpSpPr>
            <a:xfrm>
              <a:off x="772711" y="1767110"/>
              <a:ext cx="1728000" cy="4485727"/>
              <a:chOff x="749027" y="1728201"/>
              <a:chExt cx="1728000" cy="4485727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1106B86-299C-2A1D-EB57-53F1AA639AF2}"/>
                  </a:ext>
                </a:extLst>
              </p:cNvPr>
              <p:cNvGrpSpPr/>
              <p:nvPr/>
            </p:nvGrpSpPr>
            <p:grpSpPr>
              <a:xfrm>
                <a:off x="749027" y="1728201"/>
                <a:ext cx="1728000" cy="3952156"/>
                <a:chOff x="729574" y="1621200"/>
                <a:chExt cx="1728000" cy="3952156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0E44EDD0-9E41-56E7-7A3D-D280726C6720}"/>
                    </a:ext>
                  </a:extLst>
                </p:cNvPr>
                <p:cNvSpPr/>
                <p:nvPr/>
              </p:nvSpPr>
              <p:spPr>
                <a:xfrm>
                  <a:off x="729574" y="5105356"/>
                  <a:ext cx="1728000" cy="4680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물리</a:t>
                  </a:r>
                </a:p>
              </p:txBody>
            </p:sp>
            <p:sp>
              <p:nvSpPr>
                <p:cNvPr id="3" name="사각형: 둥근 모서리 2">
                  <a:extLst>
                    <a:ext uri="{FF2B5EF4-FFF2-40B4-BE49-F238E27FC236}">
                      <a16:creationId xmlns:a16="http://schemas.microsoft.com/office/drawing/2014/main" id="{945594C7-6ABF-F818-B81E-8AC6AD3A829D}"/>
                    </a:ext>
                  </a:extLst>
                </p:cNvPr>
                <p:cNvSpPr/>
                <p:nvPr/>
              </p:nvSpPr>
              <p:spPr>
                <a:xfrm>
                  <a:off x="729574" y="4524665"/>
                  <a:ext cx="1728000" cy="4680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데이터 링크</a:t>
                  </a:r>
                </a:p>
              </p:txBody>
            </p:sp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9EC72155-5473-1929-7108-3E0392F8B409}"/>
                    </a:ext>
                  </a:extLst>
                </p:cNvPr>
                <p:cNvSpPr/>
                <p:nvPr/>
              </p:nvSpPr>
              <p:spPr>
                <a:xfrm>
                  <a:off x="729574" y="3943972"/>
                  <a:ext cx="1728000" cy="4680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네트워크</a:t>
                  </a:r>
                </a:p>
              </p:txBody>
            </p:sp>
            <p:sp>
              <p:nvSpPr>
                <p:cNvPr id="5" name="사각형: 둥근 모서리 4">
                  <a:extLst>
                    <a:ext uri="{FF2B5EF4-FFF2-40B4-BE49-F238E27FC236}">
                      <a16:creationId xmlns:a16="http://schemas.microsoft.com/office/drawing/2014/main" id="{C4254260-4BC7-72BE-CC05-7E6A7836EAA7}"/>
                    </a:ext>
                  </a:extLst>
                </p:cNvPr>
                <p:cNvSpPr/>
                <p:nvPr/>
              </p:nvSpPr>
              <p:spPr>
                <a:xfrm>
                  <a:off x="729574" y="3363279"/>
                  <a:ext cx="1728000" cy="4680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전송</a:t>
                  </a:r>
                </a:p>
              </p:txBody>
            </p:sp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B27FCAB-584A-9F4F-562B-BE8A007F097C}"/>
                    </a:ext>
                  </a:extLst>
                </p:cNvPr>
                <p:cNvSpPr/>
                <p:nvPr/>
              </p:nvSpPr>
              <p:spPr>
                <a:xfrm>
                  <a:off x="729574" y="2782586"/>
                  <a:ext cx="1728000" cy="4680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세션</a:t>
                  </a:r>
                </a:p>
              </p:txBody>
            </p:sp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2223949C-F330-8E2D-B68E-616882537883}"/>
                    </a:ext>
                  </a:extLst>
                </p:cNvPr>
                <p:cNvSpPr/>
                <p:nvPr/>
              </p:nvSpPr>
              <p:spPr>
                <a:xfrm>
                  <a:off x="729574" y="2201893"/>
                  <a:ext cx="1728000" cy="4680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프레젠테이션</a:t>
                  </a:r>
                </a:p>
              </p:txBody>
            </p:sp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328E6BFF-2329-B951-A6C4-3E23625C093D}"/>
                    </a:ext>
                  </a:extLst>
                </p:cNvPr>
                <p:cNvSpPr/>
                <p:nvPr/>
              </p:nvSpPr>
              <p:spPr>
                <a:xfrm>
                  <a:off x="729574" y="1621200"/>
                  <a:ext cx="1728000" cy="4680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애플리케이션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431FDB-B233-2BB0-A21C-9B766818C35B}"/>
                  </a:ext>
                </a:extLst>
              </p:cNvPr>
              <p:cNvSpPr txBox="1"/>
              <p:nvPr/>
            </p:nvSpPr>
            <p:spPr>
              <a:xfrm>
                <a:off x="1050212" y="5875374"/>
                <a:ext cx="11256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OSI 7</a:t>
                </a:r>
                <a:r>
                  <a:rPr lang="ko-KR" altLang="en-US" sz="16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계층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B9326B7-EA42-5FC1-9B14-50E41661B55F}"/>
                </a:ext>
              </a:extLst>
            </p:cNvPr>
            <p:cNvGrpSpPr/>
            <p:nvPr/>
          </p:nvGrpSpPr>
          <p:grpSpPr>
            <a:xfrm>
              <a:off x="2783091" y="1767110"/>
              <a:ext cx="5045170" cy="4485727"/>
              <a:chOff x="3415395" y="1767110"/>
              <a:chExt cx="5045170" cy="448572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F67DD1E6-12E8-AEE5-DC9A-1377DD47979B}"/>
                  </a:ext>
                </a:extLst>
              </p:cNvPr>
              <p:cNvGrpSpPr/>
              <p:nvPr/>
            </p:nvGrpSpPr>
            <p:grpSpPr>
              <a:xfrm>
                <a:off x="3415395" y="1767110"/>
                <a:ext cx="1728000" cy="4485727"/>
                <a:chOff x="3148516" y="1728201"/>
                <a:chExt cx="1728000" cy="4485727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C9A1DFF3-E0A9-0E63-2DC2-B2915F73735F}"/>
                    </a:ext>
                  </a:extLst>
                </p:cNvPr>
                <p:cNvGrpSpPr/>
                <p:nvPr/>
              </p:nvGrpSpPr>
              <p:grpSpPr>
                <a:xfrm>
                  <a:off x="3148516" y="1728201"/>
                  <a:ext cx="1728000" cy="3952156"/>
                  <a:chOff x="3148516" y="1728201"/>
                  <a:chExt cx="1728000" cy="3952156"/>
                </a:xfrm>
              </p:grpSpPr>
              <p:sp>
                <p:nvSpPr>
                  <p:cNvPr id="26" name="사각형: 둥근 모서리 25">
                    <a:extLst>
                      <a:ext uri="{FF2B5EF4-FFF2-40B4-BE49-F238E27FC236}">
                        <a16:creationId xmlns:a16="http://schemas.microsoft.com/office/drawing/2014/main" id="{20E6FB16-12F8-A36F-4810-33BEBF4446F1}"/>
                      </a:ext>
                    </a:extLst>
                  </p:cNvPr>
                  <p:cNvSpPr/>
                  <p:nvPr/>
                </p:nvSpPr>
                <p:spPr>
                  <a:xfrm>
                    <a:off x="3148516" y="4631667"/>
                    <a:ext cx="1728000" cy="1048690"/>
                  </a:xfrm>
                  <a:prstGeom prst="roundRect">
                    <a:avLst>
                      <a:gd name="adj" fmla="val 7391"/>
                    </a:avLst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rPr>
                      <a:t>링크</a:t>
                    </a:r>
                  </a:p>
                </p:txBody>
              </p:sp>
              <p:sp>
                <p:nvSpPr>
                  <p:cNvPr id="27" name="사각형: 둥근 모서리 26">
                    <a:extLst>
                      <a:ext uri="{FF2B5EF4-FFF2-40B4-BE49-F238E27FC236}">
                        <a16:creationId xmlns:a16="http://schemas.microsoft.com/office/drawing/2014/main" id="{E6B48414-C305-F831-9C38-525EC429A922}"/>
                      </a:ext>
                    </a:extLst>
                  </p:cNvPr>
                  <p:cNvSpPr/>
                  <p:nvPr/>
                </p:nvSpPr>
                <p:spPr>
                  <a:xfrm>
                    <a:off x="3148516" y="4050974"/>
                    <a:ext cx="1728000" cy="4680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rPr>
                      <a:t>인터넷</a:t>
                    </a: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F0FC9CA4-0C1B-318E-C1CF-D8AA43E6D59D}"/>
                      </a:ext>
                    </a:extLst>
                  </p:cNvPr>
                  <p:cNvSpPr/>
                  <p:nvPr/>
                </p:nvSpPr>
                <p:spPr>
                  <a:xfrm>
                    <a:off x="3148516" y="3470281"/>
                    <a:ext cx="1728000" cy="4680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rPr>
                      <a:t>전송</a:t>
                    </a: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7DAEBB7F-89D5-FE08-FC90-110E838FA053}"/>
                      </a:ext>
                    </a:extLst>
                  </p:cNvPr>
                  <p:cNvSpPr/>
                  <p:nvPr/>
                </p:nvSpPr>
                <p:spPr>
                  <a:xfrm>
                    <a:off x="3148516" y="1728201"/>
                    <a:ext cx="1728000" cy="1629385"/>
                  </a:xfrm>
                  <a:prstGeom prst="roundRect">
                    <a:avLst>
                      <a:gd name="adj" fmla="val 6518"/>
                    </a:avLst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rPr>
                      <a:t>애플리케이션</a:t>
                    </a:r>
                  </a:p>
                </p:txBody>
              </p: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A706F68-B282-A336-11DC-B8930DA27150}"/>
                    </a:ext>
                  </a:extLst>
                </p:cNvPr>
                <p:cNvSpPr txBox="1"/>
                <p:nvPr/>
              </p:nvSpPr>
              <p:spPr>
                <a:xfrm>
                  <a:off x="3271769" y="5875374"/>
                  <a:ext cx="14814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TCP/IP 4</a:t>
                  </a:r>
                  <a:r>
                    <a:rPr lang="ko-KR" altLang="en-US" sz="1600" dirty="0"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계층</a:t>
                  </a: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6D0BEC33-2A30-811D-E28C-C48FE053AA27}"/>
                  </a:ext>
                </a:extLst>
              </p:cNvPr>
              <p:cNvGrpSpPr/>
              <p:nvPr/>
            </p:nvGrpSpPr>
            <p:grpSpPr>
              <a:xfrm>
                <a:off x="5370368" y="2412525"/>
                <a:ext cx="3090197" cy="338554"/>
                <a:chOff x="5988712" y="1736260"/>
                <a:chExt cx="3090197" cy="338554"/>
              </a:xfrm>
            </p:grpSpPr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6AA4256-57F4-47F5-A1D3-3A68445CD8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8712" y="1882896"/>
                  <a:ext cx="21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CC0D3C9-28EA-D09C-74A3-DBBAF498FB5C}"/>
                    </a:ext>
                  </a:extLst>
                </p:cNvPr>
                <p:cNvSpPr txBox="1"/>
                <p:nvPr/>
              </p:nvSpPr>
              <p:spPr>
                <a:xfrm>
                  <a:off x="6267562" y="1736260"/>
                  <a:ext cx="281134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FTP/HTTP/SSH/SMTP/DNS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B641135-A8C3-2CB8-41E9-00ECBC7FF636}"/>
                  </a:ext>
                </a:extLst>
              </p:cNvPr>
              <p:cNvGrpSpPr/>
              <p:nvPr/>
            </p:nvGrpSpPr>
            <p:grpSpPr>
              <a:xfrm>
                <a:off x="5370368" y="3576604"/>
                <a:ext cx="2930538" cy="338554"/>
                <a:chOff x="5988712" y="1736260"/>
                <a:chExt cx="2930538" cy="338554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6A883E0B-1234-6226-CBFC-F3F2F8FF0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8712" y="1882896"/>
                  <a:ext cx="21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5344145-B84C-9BDF-BBEB-E2511426E87B}"/>
                    </a:ext>
                  </a:extLst>
                </p:cNvPr>
                <p:cNvSpPr txBox="1"/>
                <p:nvPr/>
              </p:nvSpPr>
              <p:spPr>
                <a:xfrm>
                  <a:off x="6267562" y="1736260"/>
                  <a:ext cx="26516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TCP/UDP/QUIC (</a:t>
                  </a:r>
                  <a:r>
                    <a:rPr lang="ko-KR" altLang="en-US" sz="1600" dirty="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포트번호</a:t>
                  </a:r>
                  <a:r>
                    <a:rPr lang="en-US" altLang="ko-KR" sz="1600" dirty="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)</a:t>
                  </a:r>
                  <a:endParaRPr lang="ko-KR" altLang="en-US" sz="16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30C4109-CDB3-48E5-5939-87DF40B8F094}"/>
                  </a:ext>
                </a:extLst>
              </p:cNvPr>
              <p:cNvGrpSpPr/>
              <p:nvPr/>
            </p:nvGrpSpPr>
            <p:grpSpPr>
              <a:xfrm>
                <a:off x="5370368" y="4166750"/>
                <a:ext cx="1752330" cy="338554"/>
                <a:chOff x="5988712" y="1736260"/>
                <a:chExt cx="1752330" cy="338554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AB6A07C0-30F3-E399-3E62-E137DC7D51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8712" y="1882896"/>
                  <a:ext cx="21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4276C57-0AE5-9B5D-227D-0CEAB75B77FA}"/>
                    </a:ext>
                  </a:extLst>
                </p:cNvPr>
                <p:cNvSpPr txBox="1"/>
                <p:nvPr/>
              </p:nvSpPr>
              <p:spPr>
                <a:xfrm>
                  <a:off x="6267562" y="1736260"/>
                  <a:ext cx="14734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IP/ARP/ICMP</a:t>
                  </a:r>
                  <a:endParaRPr lang="ko-KR" altLang="en-US" sz="16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707CA85-6011-96EA-EE90-A455A4A4D200}"/>
                  </a:ext>
                </a:extLst>
              </p:cNvPr>
              <p:cNvGrpSpPr/>
              <p:nvPr/>
            </p:nvGrpSpPr>
            <p:grpSpPr>
              <a:xfrm>
                <a:off x="5370368" y="5000090"/>
                <a:ext cx="1612613" cy="338554"/>
                <a:chOff x="5988712" y="1736260"/>
                <a:chExt cx="1612613" cy="338554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107DB749-6FD2-9161-B939-0A9119DAA1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8712" y="1882896"/>
                  <a:ext cx="21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9C7EFC2-0A5A-98E2-035F-424B90874761}"/>
                    </a:ext>
                  </a:extLst>
                </p:cNvPr>
                <p:cNvSpPr txBox="1"/>
                <p:nvPr/>
              </p:nvSpPr>
              <p:spPr>
                <a:xfrm>
                  <a:off x="6267562" y="1736260"/>
                  <a:ext cx="13337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MAC/</a:t>
                  </a:r>
                  <a:r>
                    <a:rPr lang="ko-KR" altLang="en-US" sz="1600" dirty="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이더넷</a:t>
                  </a:r>
                </a:p>
              </p:txBody>
            </p:sp>
          </p:grp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DBD553E-B307-3727-68B3-C45D17AD0FBB}"/>
              </a:ext>
            </a:extLst>
          </p:cNvPr>
          <p:cNvSpPr txBox="1"/>
          <p:nvPr/>
        </p:nvSpPr>
        <p:spPr>
          <a:xfrm>
            <a:off x="8298934" y="3489052"/>
            <a:ext cx="2925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계층은 역할을 분담하고있다</a:t>
            </a:r>
          </a:p>
        </p:txBody>
      </p:sp>
    </p:spTree>
    <p:extLst>
      <p:ext uri="{BB962C8B-B14F-4D97-AF65-F5344CB8AC3E}">
        <p14:creationId xmlns:p14="http://schemas.microsoft.com/office/powerpoint/2010/main" val="131605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D97BD-5113-1EDF-FD82-F7E6D1A7FA80}"/>
              </a:ext>
            </a:extLst>
          </p:cNvPr>
          <p:cNvSpPr txBox="1"/>
          <p:nvPr/>
        </p:nvSpPr>
        <p:spPr>
          <a:xfrm>
            <a:off x="497469" y="469160"/>
            <a:ext cx="386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애플리케이션 계층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D7A47-C02D-1D80-A391-A2061F345CF6}"/>
              </a:ext>
            </a:extLst>
          </p:cNvPr>
          <p:cNvSpPr txBox="1"/>
          <p:nvPr/>
        </p:nvSpPr>
        <p:spPr>
          <a:xfrm>
            <a:off x="1218559" y="3219258"/>
            <a:ext cx="7594323" cy="2954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FTP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파일을 전송하는 데 사용되는 표준 통신 프로토콜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SSH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암호화 네트워크 프로토콜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(Secure Shell)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HTTP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웹 사이트를 이용하는데 쓰는 프로토콜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SMTP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전자 메일 전송을 위한 인터넷 표준 통신 프로토콜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DNS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도메인 이름과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IP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주소를 매핑해주는 서버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(Domain Name System)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프로토콜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통신을 위한 약속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통신규약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54F4F2-86F4-75DF-59FF-D7D5F010C75B}"/>
              </a:ext>
            </a:extLst>
          </p:cNvPr>
          <p:cNvGrpSpPr/>
          <p:nvPr/>
        </p:nvGrpSpPr>
        <p:grpSpPr>
          <a:xfrm>
            <a:off x="2192064" y="1538862"/>
            <a:ext cx="8766980" cy="1325120"/>
            <a:chOff x="672569" y="1484465"/>
            <a:chExt cx="8766980" cy="132512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1DD2D3A-BC9E-34B3-EC9E-605CE1B35BB4}"/>
                </a:ext>
              </a:extLst>
            </p:cNvPr>
            <p:cNvGrpSpPr/>
            <p:nvPr/>
          </p:nvGrpSpPr>
          <p:grpSpPr>
            <a:xfrm>
              <a:off x="5370366" y="1572219"/>
              <a:ext cx="4024299" cy="307777"/>
              <a:chOff x="5448190" y="1572219"/>
              <a:chExt cx="4024299" cy="307777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57D36B17-5A8A-805C-F637-75CCF824B1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190" y="1718855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B27CCD-A38D-12BF-3EC2-BC9DE54A872E}"/>
                  </a:ext>
                </a:extLst>
              </p:cNvPr>
              <p:cNvSpPr txBox="1"/>
              <p:nvPr/>
            </p:nvSpPr>
            <p:spPr>
              <a:xfrm>
                <a:off x="5727040" y="1572219"/>
                <a:ext cx="3745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운영체제  </a:t>
                </a:r>
                <a:r>
                  <a:rPr lang="en-US" altLang="ko-KR" sz="14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ex)</a:t>
                </a:r>
                <a:r>
                  <a:rPr lang="ko-KR" altLang="en-US" sz="14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윈도우</a:t>
                </a:r>
                <a:r>
                  <a:rPr lang="en-US" altLang="ko-KR" sz="14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, iOS, </a:t>
                </a:r>
                <a:r>
                  <a:rPr lang="ko-KR" altLang="en-US" sz="14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리눅스</a:t>
                </a:r>
                <a:r>
                  <a:rPr lang="en-US" altLang="ko-KR" sz="14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, </a:t>
                </a:r>
                <a:r>
                  <a:rPr lang="ko-KR" altLang="en-US" sz="14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안드로이드</a:t>
                </a:r>
                <a:endPara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B93DFBF-3025-973F-66C0-A7F77E8721D4}"/>
                </a:ext>
              </a:extLst>
            </p:cNvPr>
            <p:cNvGrpSpPr/>
            <p:nvPr/>
          </p:nvGrpSpPr>
          <p:grpSpPr>
            <a:xfrm>
              <a:off x="5370366" y="2406308"/>
              <a:ext cx="4069183" cy="307777"/>
              <a:chOff x="5448190" y="1572219"/>
              <a:chExt cx="4069183" cy="307777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01A0A37-409A-A1C1-E3BE-75E1FC784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190" y="1718855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B6FADE-CB86-AA77-2C95-EC5987DBFFC0}"/>
                  </a:ext>
                </a:extLst>
              </p:cNvPr>
              <p:cNvSpPr txBox="1"/>
              <p:nvPr/>
            </p:nvSpPr>
            <p:spPr>
              <a:xfrm>
                <a:off x="5727040" y="1572219"/>
                <a:ext cx="37903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애플리케이션</a:t>
                </a:r>
                <a:r>
                  <a:rPr lang="en-US" altLang="ko-KR" sz="14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= </a:t>
                </a:r>
                <a:r>
                  <a:rPr lang="ko-KR" altLang="en-US" sz="14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프로그램</a:t>
                </a:r>
                <a:r>
                  <a:rPr lang="en-US" altLang="ko-KR" sz="14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= </a:t>
                </a:r>
                <a:r>
                  <a:rPr lang="ko-KR" altLang="en-US" sz="14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앱  </a:t>
                </a:r>
                <a:r>
                  <a:rPr lang="en-US" altLang="ko-KR" sz="14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ex)</a:t>
                </a:r>
                <a:r>
                  <a:rPr lang="ko-KR" altLang="en-US" sz="14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카카오톡 등</a:t>
                </a:r>
                <a:endPara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FDFB829-3A21-5E82-D0A5-0F78B55F20A7}"/>
                </a:ext>
              </a:extLst>
            </p:cNvPr>
            <p:cNvGrpSpPr/>
            <p:nvPr/>
          </p:nvGrpSpPr>
          <p:grpSpPr>
            <a:xfrm>
              <a:off x="672569" y="1484465"/>
              <a:ext cx="4549252" cy="1325120"/>
              <a:chOff x="672569" y="1484465"/>
              <a:chExt cx="4549252" cy="1325120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01247B64-04A7-0C4F-5521-F3524B0F54FA}"/>
                  </a:ext>
                </a:extLst>
              </p:cNvPr>
              <p:cNvSpPr/>
              <p:nvPr/>
            </p:nvSpPr>
            <p:spPr>
              <a:xfrm>
                <a:off x="672569" y="1913025"/>
                <a:ext cx="1728000" cy="468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프로그램</a:t>
                </a:r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8FD307C5-3F68-44A6-9EE8-11F94F797381}"/>
                  </a:ext>
                </a:extLst>
              </p:cNvPr>
              <p:cNvSpPr/>
              <p:nvPr/>
            </p:nvSpPr>
            <p:spPr>
              <a:xfrm>
                <a:off x="3493821" y="1484465"/>
                <a:ext cx="1728000" cy="468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시스템 프로그램</a:t>
                </a: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F66D974-5756-BB3C-CA2C-8C5D48443B07}"/>
                  </a:ext>
                </a:extLst>
              </p:cNvPr>
              <p:cNvSpPr/>
              <p:nvPr/>
            </p:nvSpPr>
            <p:spPr>
              <a:xfrm>
                <a:off x="3493821" y="2341585"/>
                <a:ext cx="1728000" cy="468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응용 프로그램</a:t>
                </a: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3F4E038-B99E-58D6-0576-248DA1191638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 flipV="1">
                <a:off x="2400569" y="1718465"/>
                <a:ext cx="1093252" cy="4285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8AA575EB-EEEC-AE56-ACCC-E60DBFF61A83}"/>
                  </a:ext>
                </a:extLst>
              </p:cNvPr>
              <p:cNvCxnSpPr>
                <a:cxnSpLocks/>
                <a:stCxn id="4" idx="3"/>
                <a:endCxn id="6" idx="1"/>
              </p:cNvCxnSpPr>
              <p:nvPr/>
            </p:nvCxnSpPr>
            <p:spPr>
              <a:xfrm>
                <a:off x="2400569" y="2147025"/>
                <a:ext cx="1093252" cy="4285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7188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D97BD-5113-1EDF-FD82-F7E6D1A7FA80}"/>
              </a:ext>
            </a:extLst>
          </p:cNvPr>
          <p:cNvSpPr txBox="1"/>
          <p:nvPr/>
        </p:nvSpPr>
        <p:spPr>
          <a:xfrm>
            <a:off x="497469" y="469160"/>
            <a:ext cx="347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전송 계층 </a:t>
            </a:r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TCP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D7A47-C02D-1D80-A391-A2061F345CF6}"/>
              </a:ext>
            </a:extLst>
          </p:cNvPr>
          <p:cNvSpPr txBox="1"/>
          <p:nvPr/>
        </p:nvSpPr>
        <p:spPr>
          <a:xfrm>
            <a:off x="850012" y="1741334"/>
            <a:ext cx="10491975" cy="378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패킷 사이의 순서를 보장하고 수신 여부를 확인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연결지향 프로토콜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신뢰성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흐름 제어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혼잡 제어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3-way handshake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과정을 통해 연결 성립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세션 연결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신뢰성 확보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4-way handshake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과정을 통해 연결 해제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세션 종료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가상회선 패킷 교환 방식 사용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연결지향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송신 호스트와 수신 호스트가 전용의 데이터 전송 경로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만드는 것을 의미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패킷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네트워크를 통해서 전송되는 데이터 조각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데이터는 전송 전에 분할되고 전송이 완료되면 조립된다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호스트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네트워크에 연결된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PC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39727-48C3-45CD-7877-81D4C5A569DE}"/>
              </a:ext>
            </a:extLst>
          </p:cNvPr>
          <p:cNvSpPr txBox="1"/>
          <p:nvPr/>
        </p:nvSpPr>
        <p:spPr>
          <a:xfrm>
            <a:off x="850012" y="6152765"/>
            <a:ext cx="787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패킷 설명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https://www.cloudflare.com/ko-kr/learning/network-layer/what-is-a-packet/</a:t>
            </a: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25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2A6D5-6065-4059-704C-7E12A25F7240}"/>
              </a:ext>
            </a:extLst>
          </p:cNvPr>
          <p:cNvSpPr txBox="1"/>
          <p:nvPr/>
        </p:nvSpPr>
        <p:spPr>
          <a:xfrm>
            <a:off x="497469" y="469160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전송 계층 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</a:t>
            </a:r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가상회선 패킷 교환 방식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6EE5B06-799E-5EB0-7EA6-8C29F8FA5F10}"/>
              </a:ext>
            </a:extLst>
          </p:cNvPr>
          <p:cNvSpPr/>
          <p:nvPr/>
        </p:nvSpPr>
        <p:spPr>
          <a:xfrm>
            <a:off x="1147864" y="3015571"/>
            <a:ext cx="612842" cy="612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5AA7530-C948-E63B-DD73-642D10B8A9A5}"/>
              </a:ext>
            </a:extLst>
          </p:cNvPr>
          <p:cNvSpPr/>
          <p:nvPr/>
        </p:nvSpPr>
        <p:spPr>
          <a:xfrm>
            <a:off x="9656323" y="3015571"/>
            <a:ext cx="612842" cy="612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D8611C-7733-C1E6-E2E8-AACDCA8FFD19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760706" y="3321992"/>
            <a:ext cx="78956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D7E7E4B0-1478-9560-A58B-685553DDC5A5}"/>
              </a:ext>
            </a:extLst>
          </p:cNvPr>
          <p:cNvSpPr/>
          <p:nvPr/>
        </p:nvSpPr>
        <p:spPr>
          <a:xfrm>
            <a:off x="1993429" y="2354086"/>
            <a:ext cx="7452128" cy="972770"/>
          </a:xfrm>
          <a:custGeom>
            <a:avLst/>
            <a:gdLst>
              <a:gd name="connsiteX0" fmla="*/ 0 w 7869677"/>
              <a:gd name="connsiteY0" fmla="*/ 972770 h 972770"/>
              <a:gd name="connsiteX1" fmla="*/ 3424136 w 7869677"/>
              <a:gd name="connsiteY1" fmla="*/ 4 h 972770"/>
              <a:gd name="connsiteX2" fmla="*/ 7869677 w 7869677"/>
              <a:gd name="connsiteY2" fmla="*/ 963042 h 97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9677" h="972770">
                <a:moveTo>
                  <a:pt x="0" y="972770"/>
                </a:moveTo>
                <a:cubicBezTo>
                  <a:pt x="1056261" y="487197"/>
                  <a:pt x="2112523" y="1625"/>
                  <a:pt x="3424136" y="4"/>
                </a:cubicBezTo>
                <a:cubicBezTo>
                  <a:pt x="4735749" y="-1617"/>
                  <a:pt x="6302713" y="480712"/>
                  <a:pt x="7869677" y="96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5985801-1670-9AA3-9DB5-FB54ED4463FD}"/>
              </a:ext>
            </a:extLst>
          </p:cNvPr>
          <p:cNvSpPr/>
          <p:nvPr/>
        </p:nvSpPr>
        <p:spPr>
          <a:xfrm>
            <a:off x="1997039" y="3317128"/>
            <a:ext cx="7448518" cy="1108967"/>
          </a:xfrm>
          <a:custGeom>
            <a:avLst/>
            <a:gdLst>
              <a:gd name="connsiteX0" fmla="*/ 0 w 7869676"/>
              <a:gd name="connsiteY0" fmla="*/ 19455 h 1108967"/>
              <a:gd name="connsiteX1" fmla="*/ 6031149 w 7869676"/>
              <a:gd name="connsiteY1" fmla="*/ 1108953 h 1108967"/>
              <a:gd name="connsiteX2" fmla="*/ 7869676 w 7869676"/>
              <a:gd name="connsiteY2" fmla="*/ 0 h 110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9676" h="1108967">
                <a:moveTo>
                  <a:pt x="0" y="19455"/>
                </a:moveTo>
                <a:cubicBezTo>
                  <a:pt x="2359768" y="565825"/>
                  <a:pt x="4719536" y="1112196"/>
                  <a:pt x="6031149" y="1108953"/>
                </a:cubicBezTo>
                <a:cubicBezTo>
                  <a:pt x="7342762" y="1105711"/>
                  <a:pt x="7606219" y="552855"/>
                  <a:pt x="7869676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3992B1-1612-CB60-5034-5C3C5ACE45AC}"/>
              </a:ext>
            </a:extLst>
          </p:cNvPr>
          <p:cNvSpPr txBox="1"/>
          <p:nvPr/>
        </p:nvSpPr>
        <p:spPr>
          <a:xfrm>
            <a:off x="897828" y="3760693"/>
            <a:ext cx="1103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송신 호스트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A96FE-0EA3-7A7A-2F57-FB320530F9F6}"/>
              </a:ext>
            </a:extLst>
          </p:cNvPr>
          <p:cNvSpPr txBox="1"/>
          <p:nvPr/>
        </p:nvSpPr>
        <p:spPr>
          <a:xfrm>
            <a:off x="9411150" y="3760693"/>
            <a:ext cx="1103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수신 호스트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769B4B-8815-01F0-3C24-7342BD394CB9}"/>
              </a:ext>
            </a:extLst>
          </p:cNvPr>
          <p:cNvSpPr txBox="1"/>
          <p:nvPr/>
        </p:nvSpPr>
        <p:spPr>
          <a:xfrm>
            <a:off x="1537618" y="5360274"/>
            <a:ext cx="85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패킷에는 가상회선 식별자가 포함되며 가상회선을 통해 전송된 순서대로 도착한다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97B847-88E8-F30F-DB1A-D3A1A5B909E1}"/>
              </a:ext>
            </a:extLst>
          </p:cNvPr>
          <p:cNvSpPr/>
          <p:nvPr/>
        </p:nvSpPr>
        <p:spPr>
          <a:xfrm>
            <a:off x="1264229" y="2467342"/>
            <a:ext cx="359923" cy="35992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6E853D-86F8-59DB-EF60-81AF741DFCB0}"/>
              </a:ext>
            </a:extLst>
          </p:cNvPr>
          <p:cNvSpPr/>
          <p:nvPr/>
        </p:nvSpPr>
        <p:spPr>
          <a:xfrm>
            <a:off x="1637116" y="2471282"/>
            <a:ext cx="359923" cy="359923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63F2C4-80D9-887B-D029-C263EBF28FDA}"/>
              </a:ext>
            </a:extLst>
          </p:cNvPr>
          <p:cNvSpPr/>
          <p:nvPr/>
        </p:nvSpPr>
        <p:spPr>
          <a:xfrm>
            <a:off x="896199" y="2467342"/>
            <a:ext cx="359923" cy="35992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1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0.0632 L 0.01458 0.06343 C 0.01823 0.05695 0.02174 0.05047 0.02565 0.04468 C 0.02656 0.04329 0.02786 0.04283 0.0289 0.0419 C 0.03164 0.03866 0.03411 0.03496 0.03685 0.03195 C 0.03971 0.02848 0.04297 0.02593 0.04557 0.02199 C 0.04726 0.01945 0.04857 0.01644 0.05039 0.01482 C 0.0681 -0.00138 0.06276 0.00579 0.0776 -0.0037 C 0.08086 -0.00578 0.08385 -0.00879 0.08711 -0.01064 C 0.09101 -0.01296 0.09518 -0.01435 0.09909 -0.01643 C 0.10234 -0.01805 0.10547 -0.02037 0.10872 -0.02199 C 0.11159 -0.02361 0.11458 -0.02476 0.11745 -0.02638 C 0.12148 -0.02847 0.12539 -0.03148 0.12943 -0.03356 C 0.13125 -0.03449 0.13307 -0.03541 0.13502 -0.03634 C 0.13633 -0.0368 0.13776 -0.03703 0.13893 -0.03773 C 0.14922 -0.04328 0.14232 -0.04236 0.15573 -0.04629 C 0.16549 -0.04907 0.18528 -0.05324 0.18528 -0.05301 C 0.19049 -0.05601 0.19323 -0.05763 0.19883 -0.05902 C 0.20195 -0.05972 0.20521 -0.05995 0.20846 -0.06041 C 0.21081 -0.06134 0.21315 -0.0625 0.21562 -0.06319 C 0.21719 -0.06388 0.21875 -0.06412 0.22044 -0.06458 C 0.22383 -0.06597 0.22721 -0.06828 0.23073 -0.06898 C 0.23867 -0.0706 0.24674 -0.07083 0.25469 -0.07176 C 0.2582 -0.07268 0.26159 -0.07384 0.2651 -0.07453 C 0.26771 -0.07523 0.27031 -0.07615 0.27305 -0.07592 L 0.41432 -0.07314 C 0.41927 -0.06713 0.41419 -0.07268 0.42383 -0.06759 C 0.42604 -0.06643 0.42812 -0.06504 0.43021 -0.06319 C 0.43112 -0.0625 0.43177 -0.06134 0.43268 -0.06041 C 0.43476 -0.05833 0.43685 -0.05625 0.43906 -0.05486 C 0.44101 -0.05347 0.44323 -0.05301 0.44544 -0.05185 C 0.44805 -0.05069 0.45065 -0.04907 0.45338 -0.04768 C 0.46081 -0.04398 0.45846 -0.04583 0.46536 -0.04189 C 0.47135 -0.03865 0.47526 -0.03541 0.48125 -0.03356 C 0.48346 -0.03263 0.48555 -0.0324 0.48763 -0.03194 C 0.48984 -0.03101 0.49206 -0.03078 0.49401 -0.02916 C 0.49583 -0.02777 0.497 -0.02453 0.49883 -0.02361 C 0.50221 -0.02152 0.50573 -0.02152 0.50924 -0.0206 C 0.51015 -0.02013 0.51836 -0.01412 0.522 -0.01226 C 0.52383 -0.01111 0.52578 -0.01018 0.5276 -0.00926 C 0.53203 -0.00393 0.52825 -0.0081 0.53555 -0.00231 C 0.53854 0.00024 0.53997 0.00232 0.54349 0.00348 C 0.54518 0.00394 0.54674 0.00417 0.54831 0.00487 C 0.55026 0.00556 0.55208 0.00695 0.5539 0.00764 C 0.55547 0.00834 0.55716 0.00857 0.55859 0.00903 C 0.5681 0.0125 0.55325 0.00834 0.56745 0.01204 C 0.56823 0.01297 0.56901 0.01412 0.56992 0.01482 C 0.57083 0.01551 0.572 0.01574 0.57305 0.01621 C 0.57474 0.01713 0.5763 0.01783 0.57786 0.01899 C 0.58008 0.02084 0.58203 0.02338 0.58411 0.02477 C 0.58502 0.02524 0.58581 0.0257 0.58659 0.02616 C 0.58802 0.02709 0.58919 0.02824 0.59062 0.02894 C 0.59193 0.02963 0.59336 0.02987 0.59453 0.03033 C 0.59726 0.03172 0.59987 0.03357 0.6026 0.03473 C 0.6043 0.03542 0.60625 0.03565 0.60807 0.03612 C 0.63646 0.04167 0.65677 0.03612 0.69114 0.03473 L 0.69362 0.03334 " pathEditMode="relative" rAng="0" ptsTypes="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45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62 0.06366 L 0.04362 0.06389 L 0.05872 0.04375 C 0.06003 0.0419 0.06146 0.04005 0.06276 0.03796 C 0.0638 0.03611 0.06484 0.03426 0.06588 0.03241 C 0.0668 0.03056 0.06732 0.02824 0.06823 0.02662 C 0.06914 0.02523 0.07044 0.02477 0.07148 0.02384 C 0.07227 0.02153 0.07292 0.01875 0.07383 0.01667 C 0.07656 0.01065 0.07982 0.00671 0.08346 0.00255 C 0.09401 -0.00995 0.09661 -0.01296 0.11133 -0.01875 L 0.13685 -0.0287 C 0.14167 -0.03056 0.14648 -0.0331 0.1513 -0.03449 L 0.16641 -0.03866 C 0.18503 -0.04421 0.17409 -0.0419 0.1888 -0.04444 C 0.19088 -0.04537 0.19297 -0.04676 0.19518 -0.04722 C 0.19883 -0.04815 0.2026 -0.04815 0.20625 -0.04861 C 0.21185 -0.04954 0.21745 -0.05023 0.22305 -0.05139 C 0.25859 -0.06019 0.2276 -0.05532 0.25182 -0.05857 C 0.25443 -0.05949 0.25716 -0.06065 0.25977 -0.06134 C 0.26328 -0.0625 0.26667 -0.06319 0.27018 -0.06435 C 0.27357 -0.06551 0.27708 -0.06736 0.28047 -0.06852 C 0.31016 -0.07801 0.28607 -0.06968 0.30365 -0.07431 L 0.32917 -0.08125 L 0.3388 -0.08403 L 0.42409 -0.08264 C 0.42956 -0.08241 0.43477 -0.0787 0.4401 -0.07708 C 0.44805 -0.07454 0.45612 -0.07315 0.46406 -0.06991 C 0.47721 -0.06458 0.47083 -0.0662 0.4832 -0.06435 C 0.4845 -0.06273 0.48568 -0.06111 0.48711 -0.05995 C 0.49023 -0.05764 0.49349 -0.05579 0.49674 -0.0544 C 0.49961 -0.05301 0.5026 -0.05185 0.50547 -0.05 C 0.50924 -0.04792 0.51302 -0.0456 0.51667 -0.04306 C 0.52096 -0.03982 0.52122 -0.03796 0.52539 -0.03588 C 0.52786 -0.03472 0.53021 -0.03426 0.53268 -0.0331 C 0.53607 -0.03125 0.53945 -0.02894 0.54297 -0.02732 C 0.54648 -0.02569 0.55 -0.02454 0.55338 -0.02315 C 0.55521 -0.02222 0.55703 -0.02107 0.55898 -0.02014 C 0.56276 -0.01875 0.5681 -0.01806 0.57174 -0.01736 C 0.57383 -0.01597 0.57591 -0.01412 0.57812 -0.01319 C 0.57995 -0.01227 0.5819 -0.01296 0.58372 -0.01181 C 0.58477 -0.01088 0.58503 -0.0081 0.58607 -0.00741 C 0.58945 -0.00556 0.59297 -0.00556 0.59648 -0.00463 L 0.60286 -0.00046 C 0.60443 0.00069 0.60599 0.00139 0.60768 0.00255 C 0.60898 0.00324 0.61029 0.00463 0.61159 0.00532 C 0.61276 0.00579 0.62292 0.0081 0.62357 0.0081 C 0.63073 0.01134 0.622 0.00764 0.6332 0.01111 C 0.63424 0.01134 0.63529 0.01204 0.63633 0.0125 C 0.63763 0.01296 0.63906 0.01343 0.64036 0.01389 C 0.64271 0.01481 0.64505 0.01597 0.64753 0.01667 C 0.65586 0.01944 0.65651 0.01944 0.66432 0.02083 C 0.67943 0.02778 0.6638 0.02014 0.67461 0.02662 C 0.67565 0.02731 0.67682 0.02731 0.67786 0.02801 C 0.67956 0.02917 0.68086 0.03194 0.68268 0.03241 C 0.68659 0.03333 0.69062 0.03241 0.69466 0.03241 L 0.69466 0.03264 " pathEditMode="relative" rAng="0" ptsTypes="AAAAAAAAAAAAAAAAAAAAAAAAAAAAAAAAAAAAAAAAAAAAAAAAAAAAAAAA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2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48 0.0662 L 0.07448 0.06643 C 0.07735 0.06181 0.08021 0.05741 0.0832 0.05324 C 0.08477 0.05116 0.08646 0.04977 0.08802 0.04768 C 0.09401 0.03889 0.08971 0.04259 0.09518 0.03634 C 0.09714 0.03403 0.1099 0.0206 0.11185 0.01921 C 0.11432 0.01782 0.1168 0.01667 0.11914 0.01505 C 0.12826 0.00856 0.11927 0.0125 0.13021 0.00648 C 0.14675 -0.00232 0.1444 -0.00139 0.15417 -0.00486 C 0.15899 -0.01019 0.16224 -0.01458 0.16771 -0.01759 C 0.17982 -0.02431 0.18646 -0.02616 0.19805 -0.03032 C 0.2013 -0.03264 0.2043 -0.03634 0.20768 -0.0375 C 0.21654 -0.04051 0.22578 -0.04051 0.23477 -0.04306 C 0.24167 -0.04491 0.2487 -0.0463 0.25547 -0.04884 C 0.25912 -0.05 0.26237 -0.05324 0.26589 -0.0544 C 0.29492 -0.06435 0.2944 -0.06065 0.32578 -0.06435 C 0.33529 -0.06551 0.34479 -0.06852 0.35443 -0.06852 L 0.48607 -0.06991 C 0.50521 -0.06852 0.52435 -0.06806 0.54349 -0.06574 C 0.54623 -0.06551 0.55091 -0.06042 0.55313 -0.05857 C 0.55846 -0.0544 0.5638 -0.05023 0.56901 -0.04583 C 0.57123 -0.04421 0.57357 -0.04282 0.57539 -0.04028 C 0.57669 -0.03843 0.58594 -0.02546 0.58815 -0.02315 C 0.59154 -0.01991 0.59518 -0.01782 0.59857 -0.01482 C 0.60274 -0.01088 0.60625 -0.00509 0.61055 -0.00185 C 0.61615 0.00208 0.61849 0.00393 0.62565 0.00648 C 0.6293 0.00787 0.63164 0.00856 0.63529 0.01088 C 0.63646 0.01157 0.63737 0.01273 0.63841 0.01366 C 0.64271 0.01667 0.64662 0.01806 0.6513 0.01921 C 0.65794 0.02106 0.68047 0.02361 0.68073 0.02361 C 0.68177 0.025 0.68294 0.02639 0.68399 0.02778 C 0.68568 0.03032 0.68529 0.03171 0.68789 0.03218 C 0.69037 0.03241 0.69271 0.03218 0.69518 0.03218 L 0.69518 0.03241 " pathEditMode="relative" rAng="0" ptsTypes="AAAAAAAAAAAAAAAAAAAAAAAAAAAAAAAA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29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D97BD-5113-1EDF-FD82-F7E6D1A7FA80}"/>
              </a:ext>
            </a:extLst>
          </p:cNvPr>
          <p:cNvSpPr txBox="1"/>
          <p:nvPr/>
        </p:nvSpPr>
        <p:spPr>
          <a:xfrm>
            <a:off x="497469" y="469160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전송 계층 </a:t>
            </a:r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UDP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D7A47-C02D-1D80-A391-A2061F345CF6}"/>
              </a:ext>
            </a:extLst>
          </p:cNvPr>
          <p:cNvSpPr txBox="1"/>
          <p:nvPr/>
        </p:nvSpPr>
        <p:spPr>
          <a:xfrm>
            <a:off x="850012" y="1644058"/>
            <a:ext cx="6542176" cy="2227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패킷 사이의 순서를 보장하지 않고 수신 여부를 확인하지 않음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비연결형 프로토콜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안정성은 떨어지지만 속도는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TCP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보다 빠름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데이터그램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패킷 교환 방식 사용</a:t>
            </a:r>
          </a:p>
        </p:txBody>
      </p:sp>
    </p:spTree>
    <p:extLst>
      <p:ext uri="{BB962C8B-B14F-4D97-AF65-F5344CB8AC3E}">
        <p14:creationId xmlns:p14="http://schemas.microsoft.com/office/powerpoint/2010/main" val="334723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2A6D5-6065-4059-704C-7E12A25F7240}"/>
              </a:ext>
            </a:extLst>
          </p:cNvPr>
          <p:cNvSpPr txBox="1"/>
          <p:nvPr/>
        </p:nvSpPr>
        <p:spPr>
          <a:xfrm>
            <a:off x="497469" y="469160"/>
            <a:ext cx="784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전송 계층 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</a:t>
            </a:r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dirty="0" err="1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데이터그램</a:t>
            </a:r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패킷 교환 방식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6EE5B06-799E-5EB0-7EA6-8C29F8FA5F10}"/>
              </a:ext>
            </a:extLst>
          </p:cNvPr>
          <p:cNvSpPr/>
          <p:nvPr/>
        </p:nvSpPr>
        <p:spPr>
          <a:xfrm>
            <a:off x="1147864" y="3015571"/>
            <a:ext cx="612842" cy="612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5AA7530-C948-E63B-DD73-642D10B8A9A5}"/>
              </a:ext>
            </a:extLst>
          </p:cNvPr>
          <p:cNvSpPr/>
          <p:nvPr/>
        </p:nvSpPr>
        <p:spPr>
          <a:xfrm>
            <a:off x="9656323" y="3015571"/>
            <a:ext cx="612842" cy="612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D8611C-7733-C1E6-E2E8-AACDCA8FFD19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760706" y="3321992"/>
            <a:ext cx="78956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3992B1-1612-CB60-5034-5C3C5ACE45AC}"/>
              </a:ext>
            </a:extLst>
          </p:cNvPr>
          <p:cNvSpPr txBox="1"/>
          <p:nvPr/>
        </p:nvSpPr>
        <p:spPr>
          <a:xfrm>
            <a:off x="833708" y="3760693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송신 호스트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A96FE-0EA3-7A7A-2F57-FB320530F9F6}"/>
              </a:ext>
            </a:extLst>
          </p:cNvPr>
          <p:cNvSpPr txBox="1"/>
          <p:nvPr/>
        </p:nvSpPr>
        <p:spPr>
          <a:xfrm>
            <a:off x="9347030" y="3760693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수신 호스트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97B847-88E8-F30F-DB1A-D3A1A5B909E1}"/>
              </a:ext>
            </a:extLst>
          </p:cNvPr>
          <p:cNvSpPr/>
          <p:nvPr/>
        </p:nvSpPr>
        <p:spPr>
          <a:xfrm>
            <a:off x="1264229" y="2467342"/>
            <a:ext cx="359923" cy="35992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6E853D-86F8-59DB-EF60-81AF741DFCB0}"/>
              </a:ext>
            </a:extLst>
          </p:cNvPr>
          <p:cNvSpPr/>
          <p:nvPr/>
        </p:nvSpPr>
        <p:spPr>
          <a:xfrm>
            <a:off x="1637116" y="2471282"/>
            <a:ext cx="359923" cy="359923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63F2C4-80D9-887B-D029-C263EBF28FDA}"/>
              </a:ext>
            </a:extLst>
          </p:cNvPr>
          <p:cNvSpPr/>
          <p:nvPr/>
        </p:nvSpPr>
        <p:spPr>
          <a:xfrm>
            <a:off x="896199" y="2467342"/>
            <a:ext cx="359923" cy="35992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86CB08F-1122-735D-CDE3-9EAA14144144}"/>
              </a:ext>
            </a:extLst>
          </p:cNvPr>
          <p:cNvSpPr/>
          <p:nvPr/>
        </p:nvSpPr>
        <p:spPr>
          <a:xfrm>
            <a:off x="1993429" y="2354086"/>
            <a:ext cx="7452128" cy="972770"/>
          </a:xfrm>
          <a:custGeom>
            <a:avLst/>
            <a:gdLst>
              <a:gd name="connsiteX0" fmla="*/ 0 w 7869677"/>
              <a:gd name="connsiteY0" fmla="*/ 972770 h 972770"/>
              <a:gd name="connsiteX1" fmla="*/ 3424136 w 7869677"/>
              <a:gd name="connsiteY1" fmla="*/ 4 h 972770"/>
              <a:gd name="connsiteX2" fmla="*/ 7869677 w 7869677"/>
              <a:gd name="connsiteY2" fmla="*/ 963042 h 97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9677" h="972770">
                <a:moveTo>
                  <a:pt x="0" y="972770"/>
                </a:moveTo>
                <a:cubicBezTo>
                  <a:pt x="1056261" y="487197"/>
                  <a:pt x="2112523" y="1625"/>
                  <a:pt x="3424136" y="4"/>
                </a:cubicBezTo>
                <a:cubicBezTo>
                  <a:pt x="4735749" y="-1617"/>
                  <a:pt x="6302713" y="480712"/>
                  <a:pt x="7869677" y="96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70B883A-11CB-02A8-4FF2-74F7F1924E00}"/>
              </a:ext>
            </a:extLst>
          </p:cNvPr>
          <p:cNvSpPr/>
          <p:nvPr/>
        </p:nvSpPr>
        <p:spPr>
          <a:xfrm>
            <a:off x="1997039" y="3317128"/>
            <a:ext cx="7448518" cy="1108967"/>
          </a:xfrm>
          <a:custGeom>
            <a:avLst/>
            <a:gdLst>
              <a:gd name="connsiteX0" fmla="*/ 0 w 7869676"/>
              <a:gd name="connsiteY0" fmla="*/ 19455 h 1108967"/>
              <a:gd name="connsiteX1" fmla="*/ 6031149 w 7869676"/>
              <a:gd name="connsiteY1" fmla="*/ 1108953 h 1108967"/>
              <a:gd name="connsiteX2" fmla="*/ 7869676 w 7869676"/>
              <a:gd name="connsiteY2" fmla="*/ 0 h 110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9676" h="1108967">
                <a:moveTo>
                  <a:pt x="0" y="19455"/>
                </a:moveTo>
                <a:cubicBezTo>
                  <a:pt x="2359768" y="565825"/>
                  <a:pt x="4719536" y="1112196"/>
                  <a:pt x="6031149" y="1108953"/>
                </a:cubicBezTo>
                <a:cubicBezTo>
                  <a:pt x="7342762" y="1105711"/>
                  <a:pt x="7606219" y="552855"/>
                  <a:pt x="7869676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779B1-7CED-F426-C21B-B49F34CF1536}"/>
              </a:ext>
            </a:extLst>
          </p:cNvPr>
          <p:cNvSpPr txBox="1"/>
          <p:nvPr/>
        </p:nvSpPr>
        <p:spPr>
          <a:xfrm>
            <a:off x="2692303" y="5399187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패킷이 독립적으로 이동하며 도착한 순서가 다를 수 있다</a:t>
            </a:r>
          </a:p>
        </p:txBody>
      </p:sp>
    </p:spTree>
    <p:extLst>
      <p:ext uri="{BB962C8B-B14F-4D97-AF65-F5344CB8AC3E}">
        <p14:creationId xmlns:p14="http://schemas.microsoft.com/office/powerpoint/2010/main" val="40841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05324 L 0.01068 0.05324 C 0.03502 0.02987 0.01159 0.05394 0.02578 0.03612 C 0.03203 0.02824 0.02591 0.03889 0.03216 0.02894 C 0.03359 0.02686 0.03463 0.02385 0.03607 0.02199 C 0.03763 0.02014 0.03932 0.01922 0.04088 0.0176 C 0.0431 0.01551 0.04505 0.01274 0.04726 0.01065 C 0.04987 0.00811 0.0526 0.00602 0.05521 0.00348 C 0.06667 -0.0074 0.06862 -0.01273 0.0832 -0.0206 C 0.08659 -0.02245 0.0901 -0.02453 0.09349 -0.02638 C 0.09778 -0.02847 0.10208 -0.02986 0.10625 -0.03194 C 0.12396 -0.04097 0.10768 -0.03518 0.12539 -0.04051 C 0.1375 -0.04838 0.14375 -0.05301 0.15898 -0.05601 C 0.16901 -0.0581 0.1638 -0.05671 0.17487 -0.06041 C 0.18607 -0.06828 0.17096 -0.0581 0.18372 -0.06458 C 0.20703 -0.07638 0.17604 -0.06203 0.19479 -0.07314 C 0.19896 -0.07546 0.20338 -0.07615 0.20755 -0.07731 C 0.20924 -0.07777 0.21081 -0.0787 0.21237 -0.0787 C 0.22617 -0.07963 0.2539 -0.08009 0.2539 -0.08009 L 0.2539 -0.08009 " pathEditMode="relative" ptsTypes="AAAAAAAAAAAAAAAAAAAA">
                                      <p:cBhvr>
                                        <p:cTn id="6" dur="2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753 0.05949 L 0.04753 0.05972 L 0.19818 0.05648 C 0.21667 0.05532 0.2349 0.04722 0.25325 0.04514 L 0.2668 0.04375 C 0.27266 0.04306 0.27852 0.04167 0.28437 0.04097 C 0.29206 0.04028 0.29987 0.03958 0.30755 0.03958 L 0.61302 0.03681 C 0.61628 0.03634 0.61927 0.03565 0.62266 0.03542 C 0.62904 0.03472 0.63542 0.03495 0.6418 0.03403 C 0.6474 0.0331 0.65299 0.03102 0.65859 0.02963 C 0.66367 0.02847 0.6651 0.02801 0.67057 0.02685 C 0.67526 0.02593 0.68008 0.02454 0.6849 0.02407 C 0.70977 0.02083 0.70807 0.0213 0.72643 0.0213 L 0.72643 0.02153 " pathEditMode="relative" rAng="0" ptsTypes="AAAAAAAAAAAAA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45" y="-192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6576 0.1375 L 0.06576 0.1375 C 0.07956 0.14398 0.09388 0.14768 0.10716 0.15718 C 0.11706 0.16435 0.1319 0.17546 0.14154 0.17847 C 0.1444 0.1794 0.1474 0.17986 0.15026 0.18125 C 0.17461 0.19329 0.14115 0.18079 0.17018 0.19259 C 0.17682 0.19537 0.1836 0.19699 0.19011 0.19977 C 0.19557 0.20208 0.20065 0.20602 0.20612 0.20833 C 0.21003 0.20995 0.21406 0.20972 0.2181 0.21111 C 0.22643 0.21435 0.23438 0.22037 0.24284 0.22245 C 0.25716 0.22616 0.25026 0.22431 0.26354 0.22824 C 0.26563 0.23009 0.26771 0.23241 0.26992 0.2338 C 0.27227 0.23518 0.27474 0.23565 0.27708 0.23657 C 0.28529 0.24028 0.29362 0.24352 0.30182 0.24792 C 0.30794 0.25139 0.3138 0.25602 0.32018 0.25787 C 0.36081 0.26991 0.30651 0.2544 0.35052 0.26505 C 0.35508 0.2662 0.35951 0.26806 0.36406 0.26921 C 0.37409 0.27176 0.37982 0.27222 0.38958 0.27361 C 0.4 0.27755 0.40807 0.28079 0.41914 0.28356 L 0.43099 0.28634 C 0.43451 0.28727 0.43789 0.28889 0.44141 0.28912 C 0.45287 0.28981 0.46432 0.28912 0.47578 0.28912 L 0.47578 0.28912 " pathEditMode="relative" ptsTypes="AAAAAAAAAAAAAAAAAAAAAAA">
                                      <p:cBhvr>
                                        <p:cTn id="1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82 -0.08449 L 0.25482 -0.08426 L 0.35443 -0.07893 C 0.36393 -0.07801 0.36901 -0.0743 0.3776 -0.07176 C 0.37995 -0.07106 0.38242 -0.07083 0.38476 -0.07037 C 0.39258 -0.06689 0.39453 -0.06574 0.4039 -0.06319 C 0.40846 -0.06203 0.41302 -0.06134 0.41745 -0.06041 C 0.42018 -0.05902 0.42292 -0.05787 0.42552 -0.05625 C 0.42825 -0.05439 0.43073 -0.05185 0.43346 -0.05046 C 0.43945 -0.04768 0.44739 -0.04699 0.45338 -0.04629 C 0.45612 -0.04537 0.45872 -0.04398 0.46146 -0.04351 C 0.46432 -0.04259 0.46719 -0.04259 0.47018 -0.04189 C 0.47226 -0.04166 0.47448 -0.04097 0.47656 -0.04051 C 0.47812 -0.03958 0.47969 -0.03842 0.48138 -0.03773 C 0.48945 -0.03379 0.49661 -0.03287 0.50534 -0.03055 C 0.51562 -0.02801 0.50898 -0.02963 0.52526 -0.02638 C 0.52838 -0.025 0.53151 -0.02314 0.53476 -0.02199 C 0.53763 -0.02129 0.54062 -0.02152 0.54362 -0.0206 C 0.54492 -0.02013 0.54609 -0.01828 0.54752 -0.01782 C 0.5513 -0.01689 0.55495 -0.01689 0.55872 -0.01643 C 0.56588 -0.01388 0.56146 -0.01551 0.57226 -0.01064 C 0.57552 -0.00926 0.57864 -0.0074 0.5819 -0.00648 L 0.59062 -0.0037 C 0.59948 0.00278 0.58932 -0.0037 0.60495 0.0007 C 0.60664 0.00116 0.60807 0.00301 0.60976 0.00348 C 0.61432 0.00487 0.61888 0.00533 0.62331 0.00625 C 0.62474 0.00672 0.62604 0.00718 0.62734 0.00764 C 0.63086 0.00903 0.63424 0.01112 0.63776 0.01204 C 0.64088 0.01297 0.64414 0.01297 0.64726 0.01343 L 0.65052 0.01482 C 0.65286 0.01574 0.65534 0.01667 0.65768 0.0176 C 0.6595 0.01852 0.66133 0.01991 0.66328 0.02061 C 0.66484 0.02107 0.6664 0.02061 0.6681 0.02061 L 0.6681 0.02084 " pathEditMode="relative" rAng="0" ptsTypes="AAAAAAAAAAAAAAAAAAAAAAAAAAAAAAAAAA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4" y="525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78 0.29213 L 0.47578 0.29236 C 0.51914 0.29583 0.5013 0.29491 0.58177 0.28912 C 0.58477 0.28889 0.5875 0.28704 0.5905 0.28634 C 0.59284 0.28565 0.59505 0.28542 0.59753 0.28495 C 0.60248 0.28264 0.60755 0.28102 0.61237 0.27778 C 0.61432 0.27639 0.61641 0.27477 0.61849 0.27361 C 0.62057 0.27245 0.62279 0.27199 0.62474 0.27083 C 0.63021 0.26782 0.63386 0.26435 0.63893 0.25949 C 0.64414 0.2544 0.64206 0.25556 0.64753 0.24815 C 0.64922 0.2456 0.6513 0.24375 0.65287 0.24097 C 0.65378 0.23935 0.6543 0.23704 0.65534 0.23542 C 0.65677 0.23264 0.65846 0.23056 0.6599 0.22824 C 0.66237 0.22431 0.66406 0.22014 0.66628 0.21551 C 0.67175 0.17986 0.66302 0.23287 0.67083 0.1956 C 0.67136 0.19282 0.67123 0.18981 0.67162 0.18704 C 0.67227 0.18241 0.67331 0.17755 0.67396 0.17292 C 0.67422 0.14398 0.6737 0.11528 0.67474 0.08634 C 0.67487 0.08333 0.67721 0.08218 0.67787 0.0794 C 0.6793 0.07361 0.67917 0.06574 0.6819 0.06088 C 0.68307 0.0588 0.68451 0.05718 0.68568 0.05532 C 0.68633 0.0544 0.68672 0.05324 0.68737 0.05231 C 0.68828 0.04861 0.68906 0.04468 0.6905 0.04097 C 0.69115 0.03935 0.69219 0.03843 0.69271 0.03681 C 0.69349 0.03472 0.69388 0.03218 0.6944 0.02963 C 0.69466 0.02824 0.69479 0.02662 0.69518 0.02546 C 0.69544 0.02431 0.69596 0.02338 0.69662 0.02268 C 0.6974 0.02176 0.69922 0.0213 0.69922 0.02153 L 0.69922 0.0213 " pathEditMode="relative" rAng="0" ptsTypes="AAAAAAAAAAAAAAAAAAAAAAAAAAAAA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72" y="-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7" grpId="1" animBg="1"/>
      <p:bldP spid="28" grpId="0" animBg="1"/>
      <p:bldP spid="2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2A6D5-6065-4059-704C-7E12A25F7240}"/>
              </a:ext>
            </a:extLst>
          </p:cNvPr>
          <p:cNvSpPr txBox="1"/>
          <p:nvPr/>
        </p:nvSpPr>
        <p:spPr>
          <a:xfrm>
            <a:off x="497469" y="469160"/>
            <a:ext cx="6504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전송 계층 </a:t>
            </a:r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- 3 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way</a:t>
            </a:r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handshake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8DC421-D109-1DEB-49AC-19E08187905E}"/>
              </a:ext>
            </a:extLst>
          </p:cNvPr>
          <p:cNvSpPr txBox="1"/>
          <p:nvPr/>
        </p:nvSpPr>
        <p:spPr>
          <a:xfrm>
            <a:off x="5811129" y="1914092"/>
            <a:ext cx="61624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CLOSED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포트가 닫혀 있는 상태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LISTEN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포트가 열린 상태로 연결 요청 대기중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SYN-SENT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연결 요청을 위해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SYN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전송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SYN-RECEIVED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연결 요청을 받고 클라이언트의 응답을 기다림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SYN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수신했다는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ACK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클라이언트 포트를 열어달라는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SYN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전송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ESTABLISHED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포트 연결 상태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SYN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연결 요청 플래그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ACK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응답 플래그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플래그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특정 동작을 수행할지 말지 결정하는 변수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CC9EFB-0CEA-197A-ACB6-C8BD4D6D2A21}"/>
              </a:ext>
            </a:extLst>
          </p:cNvPr>
          <p:cNvGrpSpPr/>
          <p:nvPr/>
        </p:nvGrpSpPr>
        <p:grpSpPr>
          <a:xfrm>
            <a:off x="467342" y="1959582"/>
            <a:ext cx="5074263" cy="3440972"/>
            <a:chOff x="467342" y="1959582"/>
            <a:chExt cx="5074263" cy="3440972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7AA5CE7-25A9-024E-218F-BECCB563E2CB}"/>
                </a:ext>
              </a:extLst>
            </p:cNvPr>
            <p:cNvSpPr/>
            <p:nvPr/>
          </p:nvSpPr>
          <p:spPr>
            <a:xfrm>
              <a:off x="3453749" y="1961322"/>
              <a:ext cx="1260000" cy="43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서버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4102340-A2EE-2835-D35A-05C7DA09DC52}"/>
                </a:ext>
              </a:extLst>
            </p:cNvPr>
            <p:cNvCxnSpPr>
              <a:cxnSpLocks/>
            </p:cNvCxnSpPr>
            <p:nvPr/>
          </p:nvCxnSpPr>
          <p:spPr>
            <a:xfrm>
              <a:off x="1810100" y="3482506"/>
              <a:ext cx="2273029" cy="364786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2F01AC-6AE2-C81F-2F4D-E1BDC401EA8E}"/>
                </a:ext>
              </a:extLst>
            </p:cNvPr>
            <p:cNvSpPr txBox="1"/>
            <p:nvPr/>
          </p:nvSpPr>
          <p:spPr>
            <a:xfrm>
              <a:off x="930867" y="2686041"/>
              <a:ext cx="87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CLOSED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FD9F9E-DFF9-A7B7-6A48-3D987AD445C0}"/>
                </a:ext>
              </a:extLst>
            </p:cNvPr>
            <p:cNvSpPr txBox="1"/>
            <p:nvPr/>
          </p:nvSpPr>
          <p:spPr>
            <a:xfrm>
              <a:off x="4083129" y="2686041"/>
              <a:ext cx="870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CLOSED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CE8154-939F-3ED0-4779-C8D7F69BD0F3}"/>
                </a:ext>
              </a:extLst>
            </p:cNvPr>
            <p:cNvSpPr txBox="1"/>
            <p:nvPr/>
          </p:nvSpPr>
          <p:spPr>
            <a:xfrm>
              <a:off x="743316" y="3305372"/>
              <a:ext cx="1057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SYN-SENT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0123D-742E-64F5-5B34-85E1BE23648E}"/>
                </a:ext>
              </a:extLst>
            </p:cNvPr>
            <p:cNvSpPr txBox="1"/>
            <p:nvPr/>
          </p:nvSpPr>
          <p:spPr>
            <a:xfrm>
              <a:off x="4083129" y="3772295"/>
              <a:ext cx="145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SYN-RECEIVED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FA8AC5-FE9D-4CCB-17D4-209C140D680F}"/>
                </a:ext>
              </a:extLst>
            </p:cNvPr>
            <p:cNvSpPr txBox="1"/>
            <p:nvPr/>
          </p:nvSpPr>
          <p:spPr>
            <a:xfrm>
              <a:off x="467342" y="4221259"/>
              <a:ext cx="1333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ESTABLISHED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B0ECA6-450C-4BD9-5B5A-240F2553D98A}"/>
                </a:ext>
              </a:extLst>
            </p:cNvPr>
            <p:cNvSpPr txBox="1"/>
            <p:nvPr/>
          </p:nvSpPr>
          <p:spPr>
            <a:xfrm>
              <a:off x="4083129" y="4645304"/>
              <a:ext cx="1333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ESTABLISHED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AE32F8F-A405-68C8-2DCA-936D165A6C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7130" y="3955922"/>
              <a:ext cx="2273029" cy="364786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5364DDF-CE63-091B-88D3-EEB0DF9B718C}"/>
                </a:ext>
              </a:extLst>
            </p:cNvPr>
            <p:cNvCxnSpPr>
              <a:cxnSpLocks/>
            </p:cNvCxnSpPr>
            <p:nvPr/>
          </p:nvCxnSpPr>
          <p:spPr>
            <a:xfrm>
              <a:off x="1810099" y="4432730"/>
              <a:ext cx="2273029" cy="364786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6F1DF4-F2C9-44F0-2A8F-23FE6B88ADF2}"/>
                </a:ext>
              </a:extLst>
            </p:cNvPr>
            <p:cNvSpPr txBox="1"/>
            <p:nvPr/>
          </p:nvSpPr>
          <p:spPr>
            <a:xfrm rot="600000">
              <a:off x="2647510" y="3352309"/>
              <a:ext cx="541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SYN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43DCE8-7E2C-2F30-9F10-77BA4392AFA6}"/>
                </a:ext>
              </a:extLst>
            </p:cNvPr>
            <p:cNvSpPr txBox="1"/>
            <p:nvPr/>
          </p:nvSpPr>
          <p:spPr>
            <a:xfrm rot="21000000">
              <a:off x="2356309" y="3833709"/>
              <a:ext cx="11235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SYN + ACK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1A0638-F48D-3D4C-B8F3-631A726C8AEC}"/>
                </a:ext>
              </a:extLst>
            </p:cNvPr>
            <p:cNvSpPr txBox="1"/>
            <p:nvPr/>
          </p:nvSpPr>
          <p:spPr>
            <a:xfrm rot="600000">
              <a:off x="2634814" y="4319819"/>
              <a:ext cx="553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50B292-85EA-3C12-5110-403B8149F39D}"/>
                </a:ext>
              </a:extLst>
            </p:cNvPr>
            <p:cNvSpPr txBox="1"/>
            <p:nvPr/>
          </p:nvSpPr>
          <p:spPr>
            <a:xfrm>
              <a:off x="4083129" y="3191365"/>
              <a:ext cx="765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LISTEN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367798D-7B00-C9C6-515A-19239182FD91}"/>
                </a:ext>
              </a:extLst>
            </p:cNvPr>
            <p:cNvCxnSpPr>
              <a:cxnSpLocks/>
            </p:cNvCxnSpPr>
            <p:nvPr/>
          </p:nvCxnSpPr>
          <p:spPr>
            <a:xfrm>
              <a:off x="4083749" y="2391582"/>
              <a:ext cx="0" cy="30089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3FC1E1A-71DB-45D6-ADEF-C473B80DC032}"/>
                </a:ext>
              </a:extLst>
            </p:cNvPr>
            <p:cNvSpPr/>
            <p:nvPr/>
          </p:nvSpPr>
          <p:spPr>
            <a:xfrm>
              <a:off x="1170967" y="1959582"/>
              <a:ext cx="1260000" cy="43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클라이언트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C6024D1-980D-1C4F-7B7F-9C908D249D97}"/>
                </a:ext>
              </a:extLst>
            </p:cNvPr>
            <p:cNvCxnSpPr>
              <a:cxnSpLocks/>
            </p:cNvCxnSpPr>
            <p:nvPr/>
          </p:nvCxnSpPr>
          <p:spPr>
            <a:xfrm>
              <a:off x="1800967" y="2389842"/>
              <a:ext cx="0" cy="30089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53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1393</Words>
  <Application>Microsoft Office PowerPoint</Application>
  <PresentationFormat>와이드스크린</PresentationFormat>
  <Paragraphs>285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에스코어 드림 4 Regular</vt:lpstr>
      <vt:lpstr>에스코어 드림 6 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최영우(2013172042)</dc:creator>
  <cp:lastModifiedBy>최영우(2013172042)</cp:lastModifiedBy>
  <cp:revision>57</cp:revision>
  <dcterms:created xsi:type="dcterms:W3CDTF">2024-08-03T06:40:02Z</dcterms:created>
  <dcterms:modified xsi:type="dcterms:W3CDTF">2024-08-12T06:14:22Z</dcterms:modified>
</cp:coreProperties>
</file>