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4" r:id="rId18"/>
    <p:sldId id="275" r:id="rId19"/>
    <p:sldId id="276" r:id="rId20"/>
    <p:sldId id="272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5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4726"/>
  </p:normalViewPr>
  <p:slideViewPr>
    <p:cSldViewPr snapToGrid="0">
      <p:cViewPr varScale="1">
        <p:scale>
          <a:sx n="123" d="100"/>
          <a:sy n="123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ABD03-E9A4-8948-8FDE-C78CD29DA0DB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93B29-A319-8C43-AF21-2342040E8B2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728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93B29-A319-8C43-AF21-2342040E8B2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945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93B29-A319-8C43-AF21-2342040E8B2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36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ADBD1-C6C2-3E54-5F56-6A3763E88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1A502-98CD-401A-CBAA-027B74F51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5FA6C-F25C-A99A-24C2-D3093B8D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DA1DC-5CC7-F5BF-E5B8-D0E6F90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CCF38-8A1A-8498-382F-2AE33A9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23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BC760-185B-0F03-9F7A-134B3FE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95356-7104-E92D-A3A0-D96AA9811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93569-5BE9-98D3-B977-6CDD14C6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B2E97-1FB4-1991-A250-03701865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E536B-41A6-021F-620B-B166A289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08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1F0DE1-B36A-FBF7-EA72-F02F62FE1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6EB32-8A45-E599-4B83-DC9271E0B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9C5B1-A398-DC66-AB4D-E2878AEC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81FBA-06B3-2CD4-2110-A209FC9F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2980A-B215-3FF9-A605-BF8F4738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B8C41-E7B0-A527-1FE6-DC7146BF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95B7A-6534-01D3-4DB8-1FB08933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2F52C-231F-BCA7-A8E5-FD95AB65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2C4E2-8693-F8D0-F038-9E7C0A8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A6959-F90E-0F84-B989-6495709C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15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122FE-2177-F378-2DEF-2FA9CA1B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A7051-A417-C21C-5979-66FAC6E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9AC05-FE7C-8D47-C7F2-AC8C4C88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108A8-72A3-F8C0-B83B-567789E3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DF1E9-F44D-2096-187A-A8D0D58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669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A808C-D1FE-F6EF-8BC2-275B25A1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14F3C-B093-AA57-6ADA-CCF986794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034A-8CC7-D729-3E1B-C9AFEBF6E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D8C65-5BE9-2DAA-3403-679C51D4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14D1A-7680-C804-E50C-F25400ED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A0759-AB07-0A85-15B0-CCBB9784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5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73FF0-2300-3DD4-3E6D-5A2ACD2C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671F9-9EF3-6A2E-FBE8-F4C226B09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7AA59-933C-3224-8E2E-1319BDF6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8669C9-AEB1-9F56-CC84-AF885B4A7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02E5D-DD36-AD6C-5021-CF989F8DD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BBD31A-ADAE-4F82-BA90-364F63C4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E9CF20-E973-3C5F-89A4-1BEBDCFA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DB9C9B-78B0-0A8E-958F-DB4F93AF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102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79212-A2D2-23EA-9AD3-3385D915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2DC24-270D-04D5-5E8E-C8F9A7FA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2150D8-B5C1-1EA8-3A5F-BE4AE25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978AA-0138-7551-E689-9E764BC5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1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CDE23-977C-9DAC-86D8-9420F3C8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0FA62F-6611-4F37-DB2B-8D854232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D0CE8-205C-8CC9-923E-DBFD92A5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77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C293-992D-96FF-F5C6-333B9521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52072-AE18-6B14-32EE-450F703E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78FE8-6CA0-E70C-4447-FBD31945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569AD-8D14-5C42-AFAC-9F5B0A36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F16E6-A34F-B717-46D1-8E9E3B67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3753-E8BC-1DD3-2D36-061161F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172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C085-366E-64D7-7011-5C76CFE9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0D8141-CC88-E030-4A76-24E2A1C67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6212E-0F02-1331-32EF-BC088E928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4EDEE-CE2C-8DE1-EC1C-62CAA4A0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7FEE7-A79B-2E08-34E1-42E5F8E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D1656-5A58-C426-45BB-594F923C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59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7410CF-0B44-B01D-EB21-2ADF3E27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B230A-9365-C8DF-4E30-7B2D7D23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46BFC-B194-2ED0-CDC8-6829ECB28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EB2E3-3693-DB4A-A763-4F513F3319A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620BE-48CB-49E0-09DE-63E28F52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8142A-3347-D512-25D6-DE0F96280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F3094-0A11-AC4D-A2A8-94CA569BEC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04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752FA-B4B8-7AF1-B701-EA9737C08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데이터베이스의 기본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7FEE3C-3391-DD3B-CD86-7EAA214FE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박주희</a:t>
            </a:r>
          </a:p>
        </p:txBody>
      </p:sp>
    </p:spTree>
    <p:extLst>
      <p:ext uri="{BB962C8B-B14F-4D97-AF65-F5344CB8AC3E}">
        <p14:creationId xmlns:p14="http://schemas.microsoft.com/office/powerpoint/2010/main" val="16459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89465-EF5D-CCAF-3077-63A1C27E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CD4F0-3165-FB83-0B7D-9C2128B3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947" y="452072"/>
            <a:ext cx="7898105" cy="1200361"/>
          </a:xfrm>
        </p:spPr>
        <p:txBody>
          <a:bodyPr anchor="b">
            <a:normAutofit/>
          </a:bodyPr>
          <a:lstStyle/>
          <a:p>
            <a:pPr algn="ctr"/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테이블과 컬렉션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 SQL</a:t>
            </a:r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과 </a:t>
            </a: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NoSQL</a:t>
            </a:r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구조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211A893-1F0F-4848-B0CC-7316E655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24" y="2209787"/>
            <a:ext cx="5451475" cy="3075696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0C91C09-8049-5E27-7249-35D49DC24E5B}"/>
              </a:ext>
            </a:extLst>
          </p:cNvPr>
          <p:cNvSpPr txBox="1">
            <a:spLocks/>
          </p:cNvSpPr>
          <p:nvPr/>
        </p:nvSpPr>
        <p:spPr>
          <a:xfrm>
            <a:off x="6597090" y="2548903"/>
            <a:ext cx="5451475" cy="2397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MySQL(SQL)</a:t>
            </a:r>
          </a:p>
          <a:p>
            <a:pPr marL="0" indent="0">
              <a:buNone/>
            </a:pP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레코드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데이터베이스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MongoDB(NoSQL)</a:t>
            </a:r>
          </a:p>
          <a:p>
            <a:pPr marL="0" indent="0">
              <a:buNone/>
            </a:pP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도큐먼트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컬렉션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데이터베이스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작은 단위부터 쌓여 최종적으로 데이터베이스가 됨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075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17B64-1F25-C02B-06C8-5C752325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1813E-5B06-D06E-F8DC-3527DE44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ko-KR" altLang="en-US" sz="3600" dirty="0"/>
              <a:t>테이블과 컬렉션</a:t>
            </a:r>
            <a:br>
              <a:rPr kumimoji="1" lang="en-US" altLang="ko-KR" sz="3600" dirty="0"/>
            </a:br>
            <a:r>
              <a:rPr kumimoji="1" lang="en-US" altLang="ko-KR" sz="3600" dirty="0"/>
              <a:t>- SQL</a:t>
            </a:r>
            <a:r>
              <a:rPr kumimoji="1" lang="ko-KR" altLang="en-US" sz="3600" dirty="0"/>
              <a:t>과 </a:t>
            </a:r>
            <a:r>
              <a:rPr kumimoji="1" lang="en-US" altLang="ko-KR" sz="3600" dirty="0"/>
              <a:t>NoSQL</a:t>
            </a:r>
            <a:r>
              <a:rPr kumimoji="1" lang="ko-KR" altLang="en-US" sz="3600" dirty="0"/>
              <a:t>의 구조</a:t>
            </a:r>
          </a:p>
        </p:txBody>
      </p:sp>
      <p:pic>
        <p:nvPicPr>
          <p:cNvPr id="7" name="내용 개체 틀 6" descr="텍스트, 스크린샷, 직사각형, 평행이(가) 표시된 사진&#10;&#10;자동 생성된 설명">
            <a:extLst>
              <a:ext uri="{FF2B5EF4-FFF2-40B4-BE49-F238E27FC236}">
                <a16:creationId xmlns:a16="http://schemas.microsoft.com/office/drawing/2014/main" id="{CECB3ECF-B737-7D3C-A6E2-51B74B077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65" y="1991535"/>
            <a:ext cx="5828261" cy="3234683"/>
          </a:xfrm>
          <a:prstGeom prst="rect">
            <a:avLst/>
          </a:prstGeom>
        </p:spPr>
      </p:pic>
      <p:pic>
        <p:nvPicPr>
          <p:cNvPr id="10" name="그림 9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ED25572C-68C1-D308-3236-B7FC7B6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36" y="2246521"/>
            <a:ext cx="5828261" cy="2724711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61759AB-CA43-09E2-A611-8B89D845E745}"/>
              </a:ext>
            </a:extLst>
          </p:cNvPr>
          <p:cNvCxnSpPr/>
          <p:nvPr/>
        </p:nvCxnSpPr>
        <p:spPr>
          <a:xfrm>
            <a:off x="6161436" y="1758458"/>
            <a:ext cx="0" cy="4247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5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9C8DC-095A-BAB3-20AD-552AC8401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F2AE-A2D5-F9B8-E2DD-68D34F7E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ko-KR" altLang="en-US" sz="3600" dirty="0"/>
              <a:t>테이블과 컬렉션</a:t>
            </a:r>
            <a:br>
              <a:rPr kumimoji="1" lang="en-US" altLang="ko-KR" sz="3600" dirty="0"/>
            </a:br>
            <a:r>
              <a:rPr kumimoji="1" lang="en-US" altLang="ko-KR" sz="3600" dirty="0"/>
              <a:t>- SQL</a:t>
            </a:r>
            <a:r>
              <a:rPr kumimoji="1" lang="ko-KR" altLang="en-US" sz="3600" dirty="0"/>
              <a:t>과 </a:t>
            </a:r>
            <a:r>
              <a:rPr kumimoji="1" lang="en-US" altLang="ko-KR" sz="3600" dirty="0"/>
              <a:t>NoSQL</a:t>
            </a:r>
            <a:r>
              <a:rPr kumimoji="1" lang="ko-KR" altLang="en-US" sz="3600" dirty="0"/>
              <a:t>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3C080-57E6-C7C9-D1C2-BA5E6190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75" y="1675261"/>
            <a:ext cx="7772400" cy="4507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4B812-9281-711F-A6DF-635FC5426539}"/>
              </a:ext>
            </a:extLst>
          </p:cNvPr>
          <p:cNvSpPr txBox="1"/>
          <p:nvPr/>
        </p:nvSpPr>
        <p:spPr>
          <a:xfrm>
            <a:off x="8822932" y="6581001"/>
            <a:ext cx="609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u="none" strike="noStrike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출처 </a:t>
            </a:r>
            <a:r>
              <a:rPr lang="en-US" altLang="ko-KR" sz="1200" u="none" strike="noStrike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  </a:t>
            </a:r>
            <a:r>
              <a:rPr lang="en" altLang="ko-KR" sz="1200" u="none" strike="noStrike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https://</a:t>
            </a:r>
            <a:r>
              <a:rPr lang="en" altLang="ko-KR" sz="1200" u="none" strike="noStrike" dirty="0" err="1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kciter.so</a:t>
            </a:r>
            <a:r>
              <a:rPr lang="en" altLang="ko-KR" sz="1200" u="none" strike="noStrike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/posts/about-</a:t>
            </a:r>
            <a:r>
              <a:rPr lang="en" altLang="ko-KR" sz="1200" u="none" strike="noStrike" dirty="0" err="1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mongodb</a:t>
            </a:r>
            <a:endParaRPr lang="ko-KR" altLang="en-US" sz="12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16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E5D17-9DDE-EFA9-CB0C-95989040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DA4DB97-59AD-B262-1DF2-8C966441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0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3.</a:t>
            </a:r>
            <a:r>
              <a:rPr kumimoji="1" lang="ko-KR" altLang="en-US" sz="60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데이터베이스의 구조</a:t>
            </a:r>
          </a:p>
        </p:txBody>
      </p:sp>
    </p:spTree>
    <p:extLst>
      <p:ext uri="{BB962C8B-B14F-4D97-AF65-F5344CB8AC3E}">
        <p14:creationId xmlns:p14="http://schemas.microsoft.com/office/powerpoint/2010/main" val="272545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BE99F-4ED3-08FF-0694-2BE979F92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C3A5B-CEA7-AD55-70F2-C79D5675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5863312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속성</a:t>
            </a: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(attribute)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Entity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가지는 항목</a:t>
            </a:r>
            <a:endParaRPr kumimoji="1" lang="ko-KR" altLang="en-US" sz="36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6FFFA-14BE-5B8B-37A1-9D3D19ED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480522"/>
            <a:ext cx="5450935" cy="1657320"/>
          </a:xfrm>
        </p:spPr>
        <p:txBody>
          <a:bodyPr anchor="ctr">
            <a:normAutofit/>
          </a:bodyPr>
          <a:lstStyle/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인스턴스의 구성 요소로 최소 데이터 단위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구체적이며 고유한 이름을 가진다</a:t>
            </a: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테이블의 열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(column)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과 유사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3C6DC9B-8ACE-4F7F-5607-45CB99D5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88" y="1367060"/>
            <a:ext cx="6274156" cy="36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312B9B-61EC-70CC-A7F8-85A16B3A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FDD8D-33AC-5243-0432-6929FE7B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5863312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도메인</a:t>
            </a: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(Domain)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속성이 가질 수 있는 데이터 집합</a:t>
            </a:r>
            <a:endParaRPr kumimoji="1" lang="ko-KR" altLang="en-US" sz="36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78F8D-0061-8B43-1760-C8516C78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480522"/>
            <a:ext cx="5863312" cy="1657320"/>
          </a:xfrm>
        </p:spPr>
        <p:txBody>
          <a:bodyPr anchor="ctr">
            <a:normAutofit/>
          </a:bodyPr>
          <a:lstStyle/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속성이 가지는 데이터 타입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범위 등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값을 지정하는 것에 따라 해당하지 않는 것이 데이터로 들어오지 않게 방지 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제약 사항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</p:txBody>
      </p:sp>
      <p:pic>
        <p:nvPicPr>
          <p:cNvPr id="6" name="그림 5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A07B6DF3-60B0-ADEC-C92C-7A7C6166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75" y="830548"/>
            <a:ext cx="3937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1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00AE0-A956-A9E9-5DD9-FC0B6D87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531C-B3F8-DAFB-B880-C2604A0D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필드</a:t>
            </a: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(Field)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열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(column)</a:t>
            </a:r>
            <a:r>
              <a:rPr kumimoji="1" lang="ko-KR" altLang="en-US" sz="31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해당하는 가장 작은 단위의 데이터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CE094-58ED-AAB1-B3E9-57446D93C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00" y="2391091"/>
            <a:ext cx="6616377" cy="282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1FEA4C5-2001-8D25-442A-621658A93C5C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450935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필드는 특정 속성에 해당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하나의 필드에 같은 타입 데이터 저장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0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5ABE1-8BE7-2559-5BB3-0BF7AAFB5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270C-CE87-25EE-3AF6-074B4A4B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타입</a:t>
            </a: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(Type)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 </a:t>
            </a:r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필드에 저장될 데이터 형식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99D0D5-E1EE-4BBE-1D40-41B1C45C1D44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450935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DBMS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마다 다르다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다양한 데이터 타입을 지원한다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 타입으로 입력되는 데이터 유효성 체크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필드에 저장되는 데이터 형식 일관되게 유지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35819-8BA7-6C9C-C933-89EE15652111}"/>
              </a:ext>
            </a:extLst>
          </p:cNvPr>
          <p:cNvSpPr txBox="1"/>
          <p:nvPr/>
        </p:nvSpPr>
        <p:spPr>
          <a:xfrm>
            <a:off x="6483444" y="2391091"/>
            <a:ext cx="50634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R" sz="24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MySQL</a:t>
            </a:r>
            <a:r>
              <a:rPr lang="ko-KR" altLang="en-US" sz="24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지원하는 데이터 형식</a:t>
            </a:r>
            <a:endParaRPr lang="en-US" altLang="ko-KR" sz="2400" u="none" strike="noStrike" dirty="0">
              <a:solidFill>
                <a:srgbClr val="212529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l"/>
            <a:endParaRPr lang="ko-KR" altLang="en-US" u="none" strike="noStrike" dirty="0">
              <a:solidFill>
                <a:srgbClr val="212529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숫자</a:t>
            </a:r>
            <a:r>
              <a:rPr lang="en-US" altLang="ko-KR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문자</a:t>
            </a:r>
            <a:r>
              <a:rPr lang="en-US" altLang="ko-KR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날짜 등 타입이 다양하다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ko-KR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MySQL</a:t>
            </a:r>
            <a:r>
              <a:rPr lang="ko-KR" altLang="en-US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데이터 형식의 종류 </a:t>
            </a:r>
            <a:r>
              <a:rPr lang="en-US" altLang="ko-KR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30</a:t>
            </a:r>
            <a:r>
              <a:rPr lang="ko-KR" altLang="en-US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 존재</a:t>
            </a:r>
            <a:br>
              <a:rPr lang="ko-KR" altLang="en-US" sz="2000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endParaRPr lang="ko-KR" altLang="en-US" u="none" strike="noStrike" dirty="0">
              <a:solidFill>
                <a:srgbClr val="212529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ko-KR" altLang="en-US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87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D7877-6D23-8366-7121-1F8C30EAC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3F3C9-2CDE-BBF7-3D6D-C0A03DA4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u="none" strike="noStrike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MySQL</a:t>
            </a:r>
            <a:r>
              <a:rPr lang="ko-KR" altLang="en-US" u="none" strike="noStrike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지원하는 데이터 형식</a:t>
            </a:r>
            <a:endParaRPr lang="en-US" altLang="ko-KR" u="none" strike="noStrike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6148" name="Picture 4" descr="char">
            <a:extLst>
              <a:ext uri="{FF2B5EF4-FFF2-40B4-BE49-F238E27FC236}">
                <a16:creationId xmlns:a16="http://schemas.microsoft.com/office/drawing/2014/main" id="{38958B31-9962-C5B2-55E2-27F9B5A9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312" y="2358497"/>
            <a:ext cx="4535578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umeric">
            <a:extLst>
              <a:ext uri="{FF2B5EF4-FFF2-40B4-BE49-F238E27FC236}">
                <a16:creationId xmlns:a16="http://schemas.microsoft.com/office/drawing/2014/main" id="{BC414F2C-7D16-5987-0D8F-4A3A15AB3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1441" y="2358497"/>
            <a:ext cx="5422232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6E5F0-D20B-1EF3-DD2E-C1CDF894C4B2}"/>
              </a:ext>
            </a:extLst>
          </p:cNvPr>
          <p:cNvSpPr txBox="1"/>
          <p:nvPr/>
        </p:nvSpPr>
        <p:spPr>
          <a:xfrm>
            <a:off x="1538790" y="1757589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문자형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0F997-8E29-6AC3-6DF9-6DF82A6535D2}"/>
              </a:ext>
            </a:extLst>
          </p:cNvPr>
          <p:cNvSpPr txBox="1"/>
          <p:nvPr/>
        </p:nvSpPr>
        <p:spPr>
          <a:xfrm>
            <a:off x="7473246" y="1757589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숫자형</a:t>
            </a:r>
          </a:p>
        </p:txBody>
      </p:sp>
    </p:spTree>
    <p:extLst>
      <p:ext uri="{BB962C8B-B14F-4D97-AF65-F5344CB8AC3E}">
        <p14:creationId xmlns:p14="http://schemas.microsoft.com/office/powerpoint/2010/main" val="148560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233B6B-ADDB-2F31-6C43-A78D0A166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ABD53-04B4-BC65-1828-B3EABADC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u="none" strike="noStrike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MySQL</a:t>
            </a:r>
            <a:r>
              <a:rPr lang="ko-KR" altLang="en-US" u="none" strike="noStrike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지원하는 데이터 형식</a:t>
            </a:r>
            <a:endParaRPr lang="en-US" altLang="ko-KR" u="none" strike="noStrike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8C245-C64A-35E3-3BAF-C0C7111256CF}"/>
              </a:ext>
            </a:extLst>
          </p:cNvPr>
          <p:cNvSpPr txBox="1"/>
          <p:nvPr/>
        </p:nvSpPr>
        <p:spPr>
          <a:xfrm>
            <a:off x="4584388" y="5265196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기타 데이터 형식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D03AD-EE35-40B8-81C1-5B756D74B7F5}"/>
              </a:ext>
            </a:extLst>
          </p:cNvPr>
          <p:cNvSpPr txBox="1"/>
          <p:nvPr/>
        </p:nvSpPr>
        <p:spPr>
          <a:xfrm>
            <a:off x="4584388" y="1645734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날짜와 시간 데이터 형식</a:t>
            </a:r>
          </a:p>
        </p:txBody>
      </p:sp>
      <p:pic>
        <p:nvPicPr>
          <p:cNvPr id="8194" name="Picture 2" descr="time">
            <a:extLst>
              <a:ext uri="{FF2B5EF4-FFF2-40B4-BE49-F238E27FC236}">
                <a16:creationId xmlns:a16="http://schemas.microsoft.com/office/drawing/2014/main" id="{C4BAC20E-DB07-AC5C-85E8-FC23C9C5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03" y="2089978"/>
            <a:ext cx="6374193" cy="28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tc">
            <a:extLst>
              <a:ext uri="{FF2B5EF4-FFF2-40B4-BE49-F238E27FC236}">
                <a16:creationId xmlns:a16="http://schemas.microsoft.com/office/drawing/2014/main" id="{399B78D7-D4DE-9C11-E877-C24E78BC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49" y="5668138"/>
            <a:ext cx="6225300" cy="9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B4E4D-7B13-678F-8226-9A54D0AB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DCC6A-34A4-15E9-8E30-D9F40D7D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1.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데이터베이스의 개요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2.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데이터베이스의 모델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3.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데이터의 구성 요소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49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BE3DE-3BFA-FB87-1835-C41AA5D76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48685-F171-89CA-9185-11E5EBCB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레코드</a:t>
            </a: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(Record)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행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(Row)</a:t>
            </a:r>
            <a:r>
              <a:rPr kumimoji="1" lang="ko-KR" altLang="en-US" sz="31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해당하는 속성들의 집합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9C37A7-4E56-22BB-A0EC-0929F3C92E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00" y="2391091"/>
            <a:ext cx="6616377" cy="282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AABD72-FD99-F45F-B6F1-C5E6453EFF23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450935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튜플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(Tuple)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이라고도 함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엔터티의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한 인스턴스를 나타낸다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여러 필드로 구성돼 있다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NULL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값을 가질 수 있다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22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59D53-D011-E644-E74E-3DBE2ADCD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6E914-E3FC-A47E-7864-E7882052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605" y="517604"/>
            <a:ext cx="7346790" cy="1200361"/>
          </a:xfrm>
        </p:spPr>
        <p:txBody>
          <a:bodyPr anchor="b">
            <a:normAutofit/>
          </a:bodyPr>
          <a:lstStyle/>
          <a:p>
            <a:pPr algn="ctr"/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중간 정리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내용 개체 틀 4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2A3DE7B7-39AF-927D-4138-10E4B0CD0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885" y="1919824"/>
            <a:ext cx="8698230" cy="3802220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EEF72-D3F7-75B4-671A-7261C1801FD8}"/>
              </a:ext>
            </a:extLst>
          </p:cNvPr>
          <p:cNvSpPr/>
          <p:nvPr/>
        </p:nvSpPr>
        <p:spPr>
          <a:xfrm>
            <a:off x="9426615" y="3518287"/>
            <a:ext cx="1585134" cy="316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C75D7E-7F97-8F06-B4B7-92DB852E7AE3}"/>
              </a:ext>
            </a:extLst>
          </p:cNvPr>
          <p:cNvSpPr/>
          <p:nvPr/>
        </p:nvSpPr>
        <p:spPr>
          <a:xfrm>
            <a:off x="9135635" y="2486026"/>
            <a:ext cx="1585134" cy="316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990193-9AD8-7C8D-5C5E-7DADDF5745F1}"/>
              </a:ext>
            </a:extLst>
          </p:cNvPr>
          <p:cNvSpPr/>
          <p:nvPr/>
        </p:nvSpPr>
        <p:spPr>
          <a:xfrm>
            <a:off x="1871298" y="1988830"/>
            <a:ext cx="1585134" cy="316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980E6B-6583-A72F-FC23-B18E81ABB37D}"/>
              </a:ext>
            </a:extLst>
          </p:cNvPr>
          <p:cNvSpPr/>
          <p:nvPr/>
        </p:nvSpPr>
        <p:spPr>
          <a:xfrm>
            <a:off x="2069211" y="1895982"/>
            <a:ext cx="1554480" cy="385200"/>
          </a:xfrm>
          <a:prstGeom prst="rect">
            <a:avLst/>
          </a:prstGeom>
          <a:solidFill>
            <a:srgbClr val="D2AA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D24285-F29C-E244-B146-33080CE313B7}"/>
              </a:ext>
            </a:extLst>
          </p:cNvPr>
          <p:cNvSpPr/>
          <p:nvPr/>
        </p:nvSpPr>
        <p:spPr>
          <a:xfrm>
            <a:off x="9166289" y="2399449"/>
            <a:ext cx="1554480" cy="385200"/>
          </a:xfrm>
          <a:prstGeom prst="rect">
            <a:avLst/>
          </a:prstGeom>
          <a:solidFill>
            <a:srgbClr val="D2AA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필드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9A91C5-6284-D104-FE99-648679EDCC5E}"/>
              </a:ext>
            </a:extLst>
          </p:cNvPr>
          <p:cNvSpPr/>
          <p:nvPr/>
        </p:nvSpPr>
        <p:spPr>
          <a:xfrm>
            <a:off x="9533382" y="3483864"/>
            <a:ext cx="1554480" cy="385200"/>
          </a:xfrm>
          <a:prstGeom prst="rect">
            <a:avLst/>
          </a:prstGeom>
          <a:solidFill>
            <a:srgbClr val="D2AA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튜플</a:t>
            </a:r>
            <a:endParaRPr kumimoji="1" lang="ko-KR" altLang="en-US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3971EC-42A6-16FD-EC9E-AC5BCCE3DF8D}"/>
              </a:ext>
            </a:extLst>
          </p:cNvPr>
          <p:cNvSpPr/>
          <p:nvPr/>
        </p:nvSpPr>
        <p:spPr>
          <a:xfrm>
            <a:off x="9161526" y="4211811"/>
            <a:ext cx="2184463" cy="655422"/>
          </a:xfrm>
          <a:prstGeom prst="rect">
            <a:avLst/>
          </a:prstGeom>
          <a:solidFill>
            <a:srgbClr val="D2AA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도메인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ctr"/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 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숫자만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FFD93D-CA49-C4F8-FEA1-071FC3DFE416}"/>
              </a:ext>
            </a:extLst>
          </p:cNvPr>
          <p:cNvCxnSpPr/>
          <p:nvPr/>
        </p:nvCxnSpPr>
        <p:spPr>
          <a:xfrm>
            <a:off x="7937944" y="4539522"/>
            <a:ext cx="1097280" cy="0"/>
          </a:xfrm>
          <a:prstGeom prst="straightConnector1">
            <a:avLst/>
          </a:prstGeom>
          <a:ln w="127000">
            <a:solidFill>
              <a:srgbClr val="D2AA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14379B-ACF3-C61B-4E7B-78AFF7E76D0B}"/>
              </a:ext>
            </a:extLst>
          </p:cNvPr>
          <p:cNvSpPr/>
          <p:nvPr/>
        </p:nvSpPr>
        <p:spPr>
          <a:xfrm>
            <a:off x="2069211" y="2571051"/>
            <a:ext cx="6541008" cy="385200"/>
          </a:xfrm>
          <a:prstGeom prst="rect">
            <a:avLst/>
          </a:prstGeom>
          <a:solidFill>
            <a:srgbClr val="D2AACD">
              <a:alpha val="5455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420845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44296-CF69-699C-409C-735E4B39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893ED-9492-D1B7-38BA-FED09EB1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 간 관계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en-US" altLang="ko-KR" sz="3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RDBMS</a:t>
            </a:r>
            <a:r>
              <a:rPr kumimoji="1" lang="ko-KR" altLang="en-US" sz="3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테이블끼리 관계라는 개념이 존재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9AA85E0-ADB9-5A5F-DC1F-C2506E06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452" y="2083725"/>
            <a:ext cx="10359095" cy="4108256"/>
          </a:xfrm>
        </p:spPr>
      </p:pic>
    </p:spTree>
    <p:extLst>
      <p:ext uri="{BB962C8B-B14F-4D97-AF65-F5344CB8AC3E}">
        <p14:creationId xmlns:p14="http://schemas.microsoft.com/office/powerpoint/2010/main" val="58345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95339-CDD9-AEA6-E92F-D05B369B6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9725D-1D18-150B-85A5-1CB830F7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62" y="366471"/>
            <a:ext cx="7346790" cy="1200361"/>
          </a:xfrm>
        </p:spPr>
        <p:txBody>
          <a:bodyPr anchor="b">
            <a:normAutofit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표기법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BD372EE-A752-0770-866F-8B060F15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99" y="2709773"/>
            <a:ext cx="1676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269FEC2-E2CB-5328-9011-4A62EE18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465" y="3381435"/>
            <a:ext cx="46736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DC692752-D84B-5667-8AEA-FE4E35B47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590" y="3590985"/>
            <a:ext cx="22606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5E4D67-83B3-BD04-568E-25D73B09A280}"/>
              </a:ext>
            </a:extLst>
          </p:cNvPr>
          <p:cNvSpPr txBox="1"/>
          <p:nvPr/>
        </p:nvSpPr>
        <p:spPr>
          <a:xfrm>
            <a:off x="307988" y="2289467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개수 표현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27893-4E8C-B028-78BD-85395FC394D4}"/>
              </a:ext>
            </a:extLst>
          </p:cNvPr>
          <p:cNvSpPr txBox="1"/>
          <p:nvPr/>
        </p:nvSpPr>
        <p:spPr>
          <a:xfrm>
            <a:off x="4586689" y="2289467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표현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47B10-9F1E-B6F9-3DE9-61A5F91C299D}"/>
              </a:ext>
            </a:extLst>
          </p:cNvPr>
          <p:cNvSpPr txBox="1"/>
          <p:nvPr/>
        </p:nvSpPr>
        <p:spPr>
          <a:xfrm>
            <a:off x="8797579" y="2289467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개수와 관계 표현</a:t>
            </a:r>
          </a:p>
        </p:txBody>
      </p:sp>
    </p:spTree>
    <p:extLst>
      <p:ext uri="{BB962C8B-B14F-4D97-AF65-F5344CB8AC3E}">
        <p14:creationId xmlns:p14="http://schemas.microsoft.com/office/powerpoint/2010/main" val="307491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127C9-B8DB-B1BE-4FAE-0A0674973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AF60B-5734-B6D8-23D7-04F74A52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- 1:1</a:t>
            </a:r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관계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8BB82B8-DD1B-B7EB-E882-42B932639778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838378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하나의 레코드가 다른 테이블의 레코드 하나와 연결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개체들은 서로 일대일 대응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C799AC-3D4B-4145-80BB-97C1916D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254250"/>
            <a:ext cx="4076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3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C9290-3F74-8171-D5E0-872B229B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695A1-9D43-2D8C-79AE-3B9409C4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- 1:N</a:t>
            </a:r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관계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0E14B1-F519-60D8-0326-F12D893189DD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838378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테이블의 레코드 하나 당 여러 개의 레코드가 연결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역이 성립되지 않는다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RDBMS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가장 흔한 관계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그림 4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1F413196-C6B2-57CB-C80C-9DE66504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34" y="2083725"/>
            <a:ext cx="4508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DB69D-1B9F-1CC1-49BC-26E90CA76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2FBC8-3FB5-3339-9962-E8AC1778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 N:M</a:t>
            </a:r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관계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9354545-32AC-7A50-717E-4C8E00886B11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838378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테이블이 서로의 행에 대해 여러 개의 레코드가 연결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역이 성립함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관계가 </a:t>
            </a:r>
            <a:r>
              <a:rPr kumimoji="1" lang="ko-KR" altLang="en-US" sz="20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복잡해지므로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1:N, 1:M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관계로 표기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그림 3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258D87AB-3957-D5E8-2CF5-254C62B1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809" y="1483544"/>
            <a:ext cx="4216400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6F36B7-2D0D-92D7-E37D-E6D69DEB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6" y="4373299"/>
            <a:ext cx="5308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7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B2F2FB-1F76-A8A0-0286-4EB3EA898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9668A-5788-00F7-659D-65873BF7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 속성</a:t>
            </a: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(Key</a:t>
            </a:r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Attribute)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 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각 행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(Record)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구분하는 유일한 식별자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3EDB12-B5D1-CC79-451F-FBCCB6DD6CC4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450935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키는 데이터 정합성 유지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검색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수정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삭제 등의 작업 시 중요한 역할을 함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키는 유일하고 불변해야 함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586C0-9B00-357A-F4A9-7BDE5A27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856" y="1517951"/>
            <a:ext cx="33147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35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2DA1C-0A17-0A8F-48F5-C40AF201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BBCE-893F-30BB-8659-059696A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605" y="730595"/>
            <a:ext cx="7346790" cy="1200361"/>
          </a:xfrm>
        </p:spPr>
        <p:txBody>
          <a:bodyPr anchor="b">
            <a:normAutofit/>
          </a:bodyPr>
          <a:lstStyle/>
          <a:p>
            <a:pPr algn="ctr"/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524273-CD39-75B1-487D-2BCDE4C4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52970"/>
              </p:ext>
            </p:extLst>
          </p:nvPr>
        </p:nvGraphicFramePr>
        <p:xfrm>
          <a:off x="1880177" y="1970485"/>
          <a:ext cx="8431645" cy="2956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21122">
                  <a:extLst>
                    <a:ext uri="{9D8B030D-6E8A-4147-A177-3AD203B41FA5}">
                      <a16:colId xmlns:a16="http://schemas.microsoft.com/office/drawing/2014/main" val="2117714198"/>
                    </a:ext>
                  </a:extLst>
                </a:gridCol>
                <a:gridCol w="5710523">
                  <a:extLst>
                    <a:ext uri="{9D8B030D-6E8A-4147-A177-3AD203B41FA5}">
                      <a16:colId xmlns:a16="http://schemas.microsoft.com/office/drawing/2014/main" val="3869755889"/>
                    </a:ext>
                  </a:extLst>
                </a:gridCol>
              </a:tblGrid>
              <a:tr h="314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 종류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6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키</a:t>
                      </a:r>
                      <a:r>
                        <a:rPr lang="en-US" altLang="ko-KR" dirty="0"/>
                        <a:t>(Primary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테이블에서 각 행을 유일하게 식별하는 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8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후보 키</a:t>
                      </a:r>
                      <a:r>
                        <a:rPr lang="en-US" altLang="ko-KR" dirty="0"/>
                        <a:t>(Candidate Key)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키가 될 수 있는 후보로 선정된 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6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대체 키</a:t>
                      </a:r>
                      <a:r>
                        <a:rPr lang="en-US" altLang="ko-KR" dirty="0"/>
                        <a:t>(Alternate Key)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키 대신 사용할 수 있는 다른 유일한 식별자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슈퍼 키</a:t>
                      </a:r>
                      <a:r>
                        <a:rPr lang="en-US" altLang="ko-KR" dirty="0"/>
                        <a:t>(Super Key)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</a:t>
                      </a:r>
                      <a:r>
                        <a:rPr lang="en-US" altLang="ko-KR" dirty="0"/>
                        <a:t>(record)</a:t>
                      </a:r>
                      <a:r>
                        <a:rPr lang="ko-KR" altLang="en-US" dirty="0"/>
                        <a:t>을 유일하게 식별할 수 있는 하나 이상의 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외래 키</a:t>
                      </a:r>
                      <a:r>
                        <a:rPr lang="en-US" altLang="ko-KR" dirty="0"/>
                        <a:t>(Foreign Key)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다른 테이블의 기본 키로 사용되는 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10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복합 키</a:t>
                      </a:r>
                      <a:r>
                        <a:rPr lang="en-US" altLang="ko-KR" dirty="0"/>
                        <a:t>(Composite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개 이상의 열을 조합해 만든 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76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유니크 키</a:t>
                      </a:r>
                      <a:r>
                        <a:rPr lang="en-US" altLang="ko-KR" dirty="0"/>
                        <a:t>(Unique Key)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중복된 값을 가질 수 없는 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7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0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27767-00FC-F771-6E1C-63AFE4995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9D714-F91F-3606-BD09-7B6233E9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기본 키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(Primary Key)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1687C7-C0F4-5292-4FF5-B06E6C314E88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450935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유일성과 최소성을 만족하는 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테이블의 데이터 중 고유하게 존재하는 속성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중복되는 값이 없어야 함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Null 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값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빈 값을 가지지 않음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일반적으로 숫자 또는 문자열 형태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그림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245FE10-7875-7886-F8FA-324FACA1D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8311"/>
            <a:ext cx="4076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3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4809F3-E157-6396-8DB8-0D4188D1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0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1.</a:t>
            </a:r>
            <a:r>
              <a:rPr kumimoji="1" lang="ko-KR" altLang="en-US" sz="60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데이터베이스의 개요</a:t>
            </a:r>
          </a:p>
        </p:txBody>
      </p:sp>
    </p:spTree>
    <p:extLst>
      <p:ext uri="{BB962C8B-B14F-4D97-AF65-F5344CB8AC3E}">
        <p14:creationId xmlns:p14="http://schemas.microsoft.com/office/powerpoint/2010/main" val="403281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4EBE2-16BD-D371-8FDF-BD079BF4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6B848-4725-DD77-52EB-489A1E85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883364"/>
            <a:ext cx="8260395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후보 키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(Candidate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Key)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대체 키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(Alternate Key)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CE0C726-BD34-AF33-00C6-6893644C6D14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450935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28A83-652A-3B57-B7C1-040A74F55D04}"/>
              </a:ext>
            </a:extLst>
          </p:cNvPr>
          <p:cNvSpPr txBox="1">
            <a:spLocks/>
          </p:cNvSpPr>
          <p:nvPr/>
        </p:nvSpPr>
        <p:spPr>
          <a:xfrm>
            <a:off x="776685" y="2317763"/>
            <a:ext cx="4490330" cy="252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대체 키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유일성과 최소성을 만족하는 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기본 키가 겹칠 경우 대체 키를 사용함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Null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값을 가짐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후보 키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유일성과 최소성을 만족하며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</a:p>
          <a:p>
            <a:pPr marL="0" indent="0">
              <a:buNone/>
            </a:pP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	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  키로 사용되는 것들의 집합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Null 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값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빈 값을 가지지 않음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88E6268-9C77-4732-8983-D93F043E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15" y="2164079"/>
            <a:ext cx="6526089" cy="25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7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AA7AC-4D9F-AC90-2350-72E22AF89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80572-ED4A-B06A-B45B-CC6A2BCA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슈퍼 키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(Super Key)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4CE3D7-1A9D-E663-8A1C-3657E6736E9F}"/>
              </a:ext>
            </a:extLst>
          </p:cNvPr>
          <p:cNvSpPr txBox="1">
            <a:spLocks/>
          </p:cNvSpPr>
          <p:nvPr/>
        </p:nvSpPr>
        <p:spPr>
          <a:xfrm>
            <a:off x="645066" y="2391090"/>
            <a:ext cx="5450935" cy="2161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각 행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레코드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유일성만 만족하는 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기본 키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대체 키를 제외한 모든 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식별자 역할을 하는 경우 모두 슈퍼 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검색 기능이 불편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대체 키가 포함되므로 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Null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값 허용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최소성은 보장되지 않음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026" name="Picture 2" descr="정보처리기사 정처기 | 데이터베이스 키(KEY)의 종류 | 필기&amp;실기 개념">
            <a:extLst>
              <a:ext uri="{FF2B5EF4-FFF2-40B4-BE49-F238E27FC236}">
                <a16:creationId xmlns:a16="http://schemas.microsoft.com/office/drawing/2014/main" id="{75F62183-B8B5-7B24-C492-1607BAFAD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3"/>
          <a:stretch/>
        </p:blipFill>
        <p:spPr bwMode="auto">
          <a:xfrm>
            <a:off x="5704934" y="1485900"/>
            <a:ext cx="5842000" cy="32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0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5EED8-AACB-8316-2100-425972AF7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F7FA6-7C38-2147-509D-317146C8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외래 키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(Foreign Key)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C8BD46-0B91-2308-3D15-47906F96696C}"/>
              </a:ext>
            </a:extLst>
          </p:cNvPr>
          <p:cNvSpPr txBox="1">
            <a:spLocks/>
          </p:cNvSpPr>
          <p:nvPr/>
        </p:nvSpPr>
        <p:spPr>
          <a:xfrm>
            <a:off x="645066" y="2391090"/>
            <a:ext cx="5450935" cy="2161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여러 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Relation(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사용 시 참조하는 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외래 키는 중복돼도 상관없음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936EB0A-266B-2B37-AB5D-1B75A283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35" y="815836"/>
            <a:ext cx="4930085" cy="51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36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4550B-26D5-9041-73C1-7C610D62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AA5FB-331F-40BC-B8BC-12D8FEA2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복합 키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(Composite Key)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1585FA9-E4EA-714F-0C13-37CDD47C3B70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450935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두 개 이상의 열을 조합해 고유한 값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하나의 열만으로 유일성이 보장되지 않을 때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5ECE33-97C3-A62B-6F92-F36C7A48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24" y="1076611"/>
            <a:ext cx="3289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0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9E0C70-159C-1456-65BD-2DC33898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4019D-629C-EE02-0397-7E8AC236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7346790" cy="1200361"/>
          </a:xfrm>
        </p:spPr>
        <p:txBody>
          <a:bodyPr anchor="b">
            <a:normAutofit fontScale="90000"/>
          </a:bodyPr>
          <a:lstStyle/>
          <a:p>
            <a:r>
              <a:rPr kumimoji="1" lang="ko-KR" altLang="en-US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키 종류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유니크 키</a:t>
            </a: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(Unique Key)</a:t>
            </a:r>
            <a:endParaRPr kumimoji="1" lang="ko-KR" altLang="en-US" sz="3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43715F3-7C23-4A47-9C6F-2C562D10CD64}"/>
              </a:ext>
            </a:extLst>
          </p:cNvPr>
          <p:cNvSpPr txBox="1">
            <a:spLocks/>
          </p:cNvSpPr>
          <p:nvPr/>
        </p:nvSpPr>
        <p:spPr>
          <a:xfrm>
            <a:off x="645066" y="2391091"/>
            <a:ext cx="5450935" cy="165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한 테이블의 특정 컬럼 값이 모두 다르도록 제약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한 테이블 내 여러 유니크 키 존재 가능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중복된 데이터가 존재하지 않도록 하기 위해 사용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Not Null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제약 조건을 권장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38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69D66-9976-DE3C-4A4F-5EE3F556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D8FC-B15C-3CB1-8BAF-2717E2C9F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245356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430B-3C24-0EBA-AE84-2F94516D5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84F54-5A3D-80DF-B2C3-536EE613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6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데이터베이스의 개요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C6CFD9-2391-3B15-5712-282359866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00450"/>
              </p:ext>
            </p:extLst>
          </p:nvPr>
        </p:nvGraphicFramePr>
        <p:xfrm>
          <a:off x="991393" y="1576388"/>
          <a:ext cx="10209213" cy="480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88">
                  <a:extLst>
                    <a:ext uri="{9D8B030D-6E8A-4147-A177-3AD203B41FA5}">
                      <a16:colId xmlns:a16="http://schemas.microsoft.com/office/drawing/2014/main" val="3659996643"/>
                    </a:ext>
                  </a:extLst>
                </a:gridCol>
                <a:gridCol w="6080125">
                  <a:extLst>
                    <a:ext uri="{9D8B030D-6E8A-4147-A177-3AD203B41FA5}">
                      <a16:colId xmlns:a16="http://schemas.microsoft.com/office/drawing/2014/main" val="3075958711"/>
                    </a:ext>
                  </a:extLst>
                </a:gridCol>
              </a:tblGrid>
              <a:tr h="699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err="1">
                          <a:solidFill>
                            <a:schemeClr val="tx1"/>
                          </a:solidFill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DataBase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(DB)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구조화된 정보 또는 데이터의 조직화된 모음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68595"/>
                  </a:ext>
                </a:extLst>
              </a:tr>
              <a:tr h="1108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DBMS</a:t>
                      </a:r>
                      <a:endParaRPr lang="ko-KR" altLang="en-US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i="0" dirty="0" err="1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DataBase</a:t>
                      </a:r>
                      <a:r>
                        <a:rPr kumimoji="1"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 Management System:</a:t>
                      </a:r>
                      <a:r>
                        <a:rPr kumimoji="1" lang="ko-KR" altLang="en-US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 데이터를 접근할 수 있게 해 주는 소프트웨어</a:t>
                      </a:r>
                      <a:endParaRPr kumimoji="1" lang="en-US" altLang="ko-KR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  <a:p>
                      <a:pPr algn="ctr" latinLnBrk="1"/>
                      <a:endParaRPr lang="ko-KR" altLang="en-US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03592"/>
                  </a:ext>
                </a:extLst>
              </a:tr>
              <a:tr h="776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RDBMS</a:t>
                      </a:r>
                      <a:endParaRPr lang="ko-KR" altLang="en-US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관계형 데이터베이스로 </a:t>
                      </a:r>
                      <a:r>
                        <a:rPr kumimoji="1"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DBMS</a:t>
                      </a:r>
                      <a:r>
                        <a:rPr kumimoji="1" lang="ko-KR" altLang="en-US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의 종류</a:t>
                      </a:r>
                      <a:endParaRPr kumimoji="1" lang="en-US" altLang="ko-KR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  <a:p>
                      <a:pPr algn="ctr" latinLnBrk="1"/>
                      <a:endParaRPr lang="ko-KR" altLang="en-US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30220"/>
                  </a:ext>
                </a:extLst>
              </a:tr>
              <a:tr h="1108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SQL(</a:t>
                      </a:r>
                      <a:r>
                        <a:rPr kumimoji="1"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Structured Query Language)</a:t>
                      </a:r>
                      <a:endParaRPr lang="ko-KR" altLang="en-US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자료를 처리하는 용도로 사용되는 데이터 처리 언어</a:t>
                      </a:r>
                      <a:endParaRPr kumimoji="1" lang="en-US" altLang="ko-KR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  <a:p>
                      <a:pPr algn="ctr" latinLnBrk="1"/>
                      <a:endParaRPr lang="ko-KR" altLang="en-US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294916"/>
                  </a:ext>
                </a:extLst>
              </a:tr>
              <a:tr h="1108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NoSQL(</a:t>
                      </a:r>
                      <a:r>
                        <a:rPr kumimoji="1"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Not Only SQL)</a:t>
                      </a:r>
                      <a:endParaRPr lang="ko-KR" altLang="en-US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관계형 테이블과 다르게 비관계형으로 데이터를 저장하는 </a:t>
                      </a:r>
                      <a:r>
                        <a:rPr kumimoji="1" lang="en-US" altLang="ko-KR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DBMS</a:t>
                      </a:r>
                      <a:r>
                        <a:rPr kumimoji="1" lang="ko-KR" altLang="en-US" sz="2000" b="0" i="0" dirty="0">
                          <a:latin typeface="KoPubWorldDotum Light" pitchFamily="2" charset="-127"/>
                          <a:ea typeface="KoPubWorldDotum Light" pitchFamily="2" charset="-127"/>
                          <a:cs typeface="KoPubWorldDotum Light" pitchFamily="2" charset="-127"/>
                        </a:rPr>
                        <a:t>의 종류</a:t>
                      </a:r>
                      <a:endParaRPr kumimoji="1" lang="en-US" altLang="ko-KR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  <a:p>
                      <a:pPr algn="ctr" latinLnBrk="1"/>
                      <a:endParaRPr lang="ko-KR" altLang="en-US" sz="2000" b="0" i="0" dirty="0">
                        <a:latin typeface="KoPubWorldDotum Light" pitchFamily="2" charset="-127"/>
                        <a:ea typeface="KoPubWorldDotum Light" pitchFamily="2" charset="-127"/>
                        <a:cs typeface="KoPubWorldDotum Light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6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662F9-0BB8-C9BE-C54D-A20BB8C1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63" y="448134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en-US" altLang="ko-KR" sz="5400" kern="1200" dirty="0">
                <a:solidFill>
                  <a:schemeClr val="tx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DBMS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A3F21-39D8-5374-0DF0-11BE5A64CB24}"/>
              </a:ext>
            </a:extLst>
          </p:cNvPr>
          <p:cNvSpPr txBox="1"/>
          <p:nvPr/>
        </p:nvSpPr>
        <p:spPr>
          <a:xfrm>
            <a:off x="248163" y="2460479"/>
            <a:ext cx="5195706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삽입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삭제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수정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조회 등을 수행 가능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실시간 접근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, 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동시 공유가 가능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  <a:sym typeface="Wingdings" pitchFamily="2" charset="2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  <a:sym typeface="Wingdings" pitchFamily="2" charset="2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  <a:sym typeface="Wingdings" pitchFamily="2" charset="2"/>
            </a:endParaRPr>
          </a:p>
        </p:txBody>
      </p:sp>
      <p:pic>
        <p:nvPicPr>
          <p:cNvPr id="1026" name="Picture 2" descr="데이터베이스 이해하기] Database(DB), DBMS, SQL의 개념">
            <a:extLst>
              <a:ext uri="{FF2B5EF4-FFF2-40B4-BE49-F238E27FC236}">
                <a16:creationId xmlns:a16="http://schemas.microsoft.com/office/drawing/2014/main" id="{8D633675-4510-45C0-50C9-3D21108C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9690" y="1307670"/>
            <a:ext cx="6114147" cy="43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222DF-18B2-75D1-67D5-BD642A8A2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BC041-5F2C-E437-D466-7165D144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635807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kumimoji="1" lang="en-US" altLang="ko-KR" sz="4800" kern="1200" dirty="0">
                <a:solidFill>
                  <a:schemeClr val="tx1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RDBMS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E67C6-7328-AEE2-92DE-5B51043CE671}"/>
              </a:ext>
            </a:extLst>
          </p:cNvPr>
          <p:cNvSpPr txBox="1"/>
          <p:nvPr/>
        </p:nvSpPr>
        <p:spPr>
          <a:xfrm>
            <a:off x="6335178" y="855991"/>
            <a:ext cx="521979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RDB</a:t>
            </a:r>
            <a:r>
              <a:rPr kumimoji="1" lang="ko-KR" altLang="en-US" sz="20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생성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수정하는 소프트웨어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관계형 모델 기반의 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DBMS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의 유형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  <a:sym typeface="Wingdings" pitchFamily="2" charset="2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서로 연관돼 있는 테이블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  <a:sym typeface="Wingdings" pitchFamily="2" charset="2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  <a:sym typeface="Wingdings" pitchFamily="2" charset="2"/>
            </a:endParaRPr>
          </a:p>
        </p:txBody>
      </p:sp>
      <p:pic>
        <p:nvPicPr>
          <p:cNvPr id="5" name="그림 4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41671591-9E81-EBF8-ED20-67690D815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" y="2319031"/>
            <a:ext cx="10917936" cy="390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D7532-5C9A-F2CF-26CE-04AE97013050}"/>
              </a:ext>
            </a:extLst>
          </p:cNvPr>
          <p:cNvSpPr txBox="1"/>
          <p:nvPr/>
        </p:nvSpPr>
        <p:spPr>
          <a:xfrm>
            <a:off x="7404842" y="279698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 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FFC33-3C44-36AE-658A-A74DBA101558}"/>
              </a:ext>
            </a:extLst>
          </p:cNvPr>
          <p:cNvSpPr txBox="1"/>
          <p:nvPr/>
        </p:nvSpPr>
        <p:spPr>
          <a:xfrm>
            <a:off x="11152098" y="428854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 body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11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CF09-FD91-F4B2-C8C9-332A78834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72E75D6-96C8-336F-0AD2-515B8B17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0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2.</a:t>
            </a:r>
            <a:r>
              <a:rPr kumimoji="1" lang="ko-KR" altLang="en-US" sz="60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데이터베이스의 모델</a:t>
            </a:r>
          </a:p>
        </p:txBody>
      </p:sp>
    </p:spTree>
    <p:extLst>
      <p:ext uri="{BB962C8B-B14F-4D97-AF65-F5344CB8AC3E}">
        <p14:creationId xmlns:p14="http://schemas.microsoft.com/office/powerpoint/2010/main" val="241651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4EFC-C329-A788-4AF5-CC8B3C37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5863312" cy="1200361"/>
          </a:xfrm>
        </p:spPr>
        <p:txBody>
          <a:bodyPr anchor="b">
            <a:normAutofit fontScale="90000"/>
          </a:bodyPr>
          <a:lstStyle/>
          <a:p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Entity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데이터베이스의 구조를 정의 </a:t>
            </a:r>
            <a:endParaRPr kumimoji="1" lang="ko-KR" altLang="en-US" sz="36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C5470-D4F4-FD76-6E28-80F66B50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031102"/>
            <a:ext cx="4841335" cy="2397464"/>
          </a:xfrm>
        </p:spPr>
        <p:txBody>
          <a:bodyPr anchor="ctr">
            <a:normAutofit/>
          </a:bodyPr>
          <a:lstStyle/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유일한 식별자가 존재해 식별 가능해야 한다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반드시 속성을 가져야 한다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다른 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Entity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관계가 있어야 한다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그림 4" descr="텍스트, 폰트, 도표, 만화 영화이(가) 표시된 사진&#10;&#10;자동 생성된 설명">
            <a:extLst>
              <a:ext uri="{FF2B5EF4-FFF2-40B4-BE49-F238E27FC236}">
                <a16:creationId xmlns:a16="http://schemas.microsoft.com/office/drawing/2014/main" id="{30DFDFD8-0BA0-51E0-3B33-00007693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0494"/>
            <a:ext cx="5604361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0A128-903A-1ED9-9B30-D2CD095E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0E4B-7DEA-1391-D267-7630270A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6" y="883364"/>
            <a:ext cx="5863312" cy="1200361"/>
          </a:xfrm>
        </p:spPr>
        <p:txBody>
          <a:bodyPr anchor="b">
            <a:normAutofit fontScale="90000"/>
          </a:bodyPr>
          <a:lstStyle/>
          <a:p>
            <a: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Relation</a:t>
            </a: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36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en-US" altLang="ko-KR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3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정보를 구분해 저장하는 기본 단위</a:t>
            </a:r>
            <a:endParaRPr kumimoji="1" lang="ko-KR" altLang="en-US" sz="36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CD1E7-7B4A-4331-AD42-495A904E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031102"/>
            <a:ext cx="5450935" cy="2397464"/>
          </a:xfrm>
        </p:spPr>
        <p:txBody>
          <a:bodyPr anchor="ctr">
            <a:normAutofit/>
          </a:bodyPr>
          <a:lstStyle/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한 릴레이션 안에 같은 </a:t>
            </a:r>
            <a:r>
              <a:rPr kumimoji="1" lang="ko-KR" altLang="en-US" sz="20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튜플</a:t>
            </a:r>
            <a:r>
              <a:rPr kumimoji="1" lang="en-US" altLang="ko-KR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X</a:t>
            </a: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릴레이션 스키마 구성 시 순서가 없음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한 릴레이션 </a:t>
            </a:r>
            <a:r>
              <a:rPr kumimoji="1" lang="ko-KR" altLang="en-US" sz="20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튜플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사이에도 순서가 없음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2000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튜플</a:t>
            </a:r>
            <a:r>
              <a:rPr kumimoji="1" lang="ko-KR" altLang="en-US" sz="20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식별을 위하여 속성의 부분 집합 키로 설정</a:t>
            </a:r>
            <a:endParaRPr kumimoji="1" lang="en-US" altLang="ko-KR" sz="20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6" name="그림 5" descr="텍스트, 도표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ABC13B31-B705-C4FC-3944-5DF426DE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78" y="1237131"/>
            <a:ext cx="5219700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5CDB6-2817-BD33-A6ED-5C37881C9A8C}"/>
              </a:ext>
            </a:extLst>
          </p:cNvPr>
          <p:cNvSpPr txBox="1"/>
          <p:nvPr/>
        </p:nvSpPr>
        <p:spPr>
          <a:xfrm>
            <a:off x="4316408" y="5185903"/>
            <a:ext cx="355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관계형 데이터베이스의 </a:t>
            </a:r>
            <a:r>
              <a:rPr kumimoji="1" lang="ko-KR" altLang="en-US" sz="2200" dirty="0">
                <a:highlight>
                  <a:srgbClr val="C0C0C0"/>
                </a:highlight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테이블</a:t>
            </a:r>
            <a:r>
              <a:rPr kumimoji="1" lang="en-US" altLang="ko-KR" sz="2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</a:p>
          <a:p>
            <a:r>
              <a:rPr kumimoji="1" lang="en-US" altLang="ko-KR" sz="2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NoSQL</a:t>
            </a:r>
            <a:r>
              <a:rPr kumimoji="1" lang="ko-KR" altLang="en-US" sz="2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</a:t>
            </a:r>
            <a:r>
              <a:rPr kumimoji="1" lang="en-US" altLang="ko-KR" sz="2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ko-KR" altLang="en-US" sz="2200" dirty="0">
                <a:highlight>
                  <a:srgbClr val="C0C0C0"/>
                </a:highlight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컬렉션</a:t>
            </a:r>
            <a:r>
              <a:rPr kumimoji="1" lang="ko-KR" altLang="en-US" sz="22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해당</a:t>
            </a:r>
            <a:endParaRPr kumimoji="1" lang="en-US" altLang="ko-KR" sz="22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05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</TotalTime>
  <Words>920</Words>
  <Application>Microsoft Macintosh PowerPoint</Application>
  <PresentationFormat>와이드스크린</PresentationFormat>
  <Paragraphs>162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KoPubWorldDotum Light</vt:lpstr>
      <vt:lpstr>KoPubWorldDotum Medium</vt:lpstr>
      <vt:lpstr>Arial</vt:lpstr>
      <vt:lpstr>Office 테마</vt:lpstr>
      <vt:lpstr>데이터베이스의 기본</vt:lpstr>
      <vt:lpstr>목차</vt:lpstr>
      <vt:lpstr>1. 데이터베이스의 개요</vt:lpstr>
      <vt:lpstr>데이터베이스의 개요</vt:lpstr>
      <vt:lpstr>DBMS</vt:lpstr>
      <vt:lpstr>RDBMS</vt:lpstr>
      <vt:lpstr>2. 데이터베이스의 모델</vt:lpstr>
      <vt:lpstr>Entity  - 데이터베이스의 구조를 정의 </vt:lpstr>
      <vt:lpstr>Relation  - 정보를 구분해 저장하는 기본 단위</vt:lpstr>
      <vt:lpstr>테이블과 컬렉션 - SQL과 NoSQL의 구조</vt:lpstr>
      <vt:lpstr>테이블과 컬렉션 - SQL과 NoSQL의 구조</vt:lpstr>
      <vt:lpstr>테이블과 컬렉션 - SQL과 NoSQL 비교</vt:lpstr>
      <vt:lpstr>3. 데이터베이스의 구조</vt:lpstr>
      <vt:lpstr>속성(attribute)  - Entity가 가지는 항목</vt:lpstr>
      <vt:lpstr>도메인(Domain)  - 속성이 가질 수 있는 데이터 집합</vt:lpstr>
      <vt:lpstr>필드(Field)  - 열(column)에 해당하는 가장 작은 단위의 데이터</vt:lpstr>
      <vt:lpstr>타입(Type)  - 필드에 저장될 데이터 형식</vt:lpstr>
      <vt:lpstr>MySQL에서 지원하는 데이터 형식</vt:lpstr>
      <vt:lpstr>MySQL에서 지원하는 데이터 형식</vt:lpstr>
      <vt:lpstr>레코드(Record)  - 행(Row)에 해당하는 속성들의 집합</vt:lpstr>
      <vt:lpstr>중간 정리</vt:lpstr>
      <vt:lpstr>테이블 간 관계 - RDBMS는 테이블끼리 관계라는 개념이 존재</vt:lpstr>
      <vt:lpstr>관계 표기법</vt:lpstr>
      <vt:lpstr>관계 종류  - 1:1 관계</vt:lpstr>
      <vt:lpstr>관계 종류  - 1:N 관계</vt:lpstr>
      <vt:lpstr>관계 종류  - N:M 관계</vt:lpstr>
      <vt:lpstr>키 속성(Key Attribute)  - 각 행(Record)을 구분하는 유일한 식별자</vt:lpstr>
      <vt:lpstr>키 종류 </vt:lpstr>
      <vt:lpstr>키 종류  - 기본 키(Primary Key)</vt:lpstr>
      <vt:lpstr>키 종류  - 후보 키(Candidate Key)와 대체 키(Alternate Key)</vt:lpstr>
      <vt:lpstr>키 종류  - 슈퍼 키(Super Key)</vt:lpstr>
      <vt:lpstr>키 종류  - 외래 키(Foreign Key)</vt:lpstr>
      <vt:lpstr>키 종류  - 복합 키(Composite Key)</vt:lpstr>
      <vt:lpstr>키 종류  - 유니크 키(Unique Key)</vt:lpstr>
      <vt:lpstr>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Carla Hawkins</dc:creator>
  <cp:lastModifiedBy>Carla Hawkins</cp:lastModifiedBy>
  <cp:revision>5</cp:revision>
  <dcterms:created xsi:type="dcterms:W3CDTF">2024-09-25T17:43:10Z</dcterms:created>
  <dcterms:modified xsi:type="dcterms:W3CDTF">2024-09-27T01:54:08Z</dcterms:modified>
</cp:coreProperties>
</file>