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74" r:id="rId3"/>
    <p:sldId id="264" r:id="rId4"/>
    <p:sldId id="293" r:id="rId5"/>
    <p:sldId id="294" r:id="rId6"/>
    <p:sldId id="295" r:id="rId7"/>
    <p:sldId id="296" r:id="rId8"/>
    <p:sldId id="298" r:id="rId9"/>
    <p:sldId id="299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에스코어 드림 4 Regular" panose="020B0503030302020204" pitchFamily="34" charset="-127"/>
      <p:regular r:id="rId14"/>
    </p:embeddedFont>
    <p:embeddedFont>
      <p:font typeface="에스코어 드림 6 Bold" panose="020B0703030302020204" pitchFamily="34" charset="-127"/>
      <p:bold r:id="rId15"/>
    </p:embeddedFont>
    <p:embeddedFont>
      <p:font typeface="에스코어 드림 8 Heavy" panose="020B0903030302020204" pitchFamily="34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0663-2BA2-4980-848D-BFDDCA9A87AC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5DCE-168E-44A9-ABA2-A4C784083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4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5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5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381-A01E-AB57-BDD4-B18FD46C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ED845-DBA7-99A6-55FE-7CEE9DAE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24051-0778-FCDD-929A-D2E6A14A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646A-F297-387B-5D46-F25C1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6A258-71BC-BBFB-F608-249337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C4FD-7D41-CCFD-D89E-6E194E1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90793-A538-EB3C-5D8E-0221BAF2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AFE6-5129-9663-3A0E-0674EDA0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B43F-39F4-DAA5-0795-FBB8FD98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FB53-358D-2255-91A7-EB3AAF8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6AA30-1094-F1E3-1393-1B4CA658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37535-2D69-7D6B-B7A4-09E652F7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CBC-7422-BDCA-A226-E139A1F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0CBA-F74D-B021-E8D7-915B4DB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B3A5-5471-CED1-9EFD-55FA157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CF68-82A4-223B-29CD-5725CA9D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E8BC-E34E-EB83-5841-B46AF276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C946-BBAC-A903-FF04-D10CD14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E5E0-FBDA-D4BC-3799-A462E6A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FF4-3195-6ED5-3512-6A9D648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A88C-33E5-1690-D8CC-4F90B89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A3A1A-6C20-EB5D-2207-BF63833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6289B-8F44-9357-5B87-3F1AB9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AB2E7-A5D0-DAFE-259A-B7C74F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AEDF-E705-DC53-950B-F654465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C3BA-8490-E4D3-F7A6-10C73C0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390B-035B-DC8E-C489-E6CA06D6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49850-8A7E-B3C0-AC23-881E382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DE9C9-CD5D-558D-91C8-DB8F5F9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EFB0-B6D8-4C49-78DD-1823C68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0710-91E7-B1AB-494F-2A00B85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99D-B629-E520-6FC2-385AB6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6130-4A0B-5E03-21DB-C095497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8D670-22F7-D6D1-4E1D-823A3E5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B0DE9-E713-845D-EAD9-1DF6FBE63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D57DF-42D0-AA71-8F32-623A1926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E3FE-D930-6B6E-50C2-B7737C1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9390-8371-F8C8-1454-5C98EF5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CE7D0-3A61-A2A3-3F3A-1B8694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0087-7E67-B4D9-32FF-C6FAFCE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6295D-967D-2EBC-F13E-6818E43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0E4E1-0F91-6D5E-F53F-E63CA7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C3616-CA4A-AFF9-07E2-DF06F7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66784-7735-AE84-C6CC-18593A0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1E0D1-909D-7A92-24E3-74607D9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D22D7-82E1-71BD-1E6B-0DD1F8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21EB-AFB9-22EA-CCC8-A961AA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3956-9E7D-3AE9-FE93-E6DB8D5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63A8C-4209-9645-29DC-5889F2AD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CBB5-2D5D-A6C1-787E-35A117E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93811-40FD-5BCA-8C3A-D0F0A96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C0853-5D46-E84C-B801-FA12CA1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2A1F-87D2-B014-7247-15B7E0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3FD00-C7DE-84BF-303C-CFFA1846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EF368-827D-0E27-7E28-DF67CD8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052C8-5B02-36A3-40CA-F2CD4E2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ED2-97A1-D70B-E1F7-147CF9E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F8306-AA1E-3468-DA75-E440421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5BE38-A03D-3E0D-E43B-2C5A789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45BF-02FA-DB87-12EE-C0D9F94A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6D285-43C6-3054-87C1-50DABB57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44A5-8CA3-4DA1-9781-5D3311B28E06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D72F6-34CA-9728-3FB9-4488A2E6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222A-149C-943A-F3FD-D115DC8C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geniee1220/OS-%EC%9A%B4%EC%98%81%EC%B2%B4%EC%A0%9COperating-System%EC%99%80-%EC%BB%A4%EB%84%90Kern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elog.io/@hysong/%EC%9E%90%EB%A3%8C%EA%B5%AC%EC%A1%B0-%ED%95%B4%EC%8B%9C-%ED%85%8C%EC%9D%B4%EB%B8%94Hash-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1810060"/>
            <a:ext cx="8300670" cy="21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데이터베이스의 종류 </a:t>
            </a:r>
            <a:r>
              <a:rPr lang="en-US" altLang="ko-KR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&amp; </a:t>
            </a: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인덱스</a:t>
            </a:r>
            <a:endParaRPr lang="en-US" altLang="ko-KR" sz="48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조인의 종류와 원리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422565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29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A4A2AE-609F-8774-252C-5DD7C2E2B39E}"/>
              </a:ext>
            </a:extLst>
          </p:cNvPr>
          <p:cNvGrpSpPr/>
          <p:nvPr/>
        </p:nvGrpSpPr>
        <p:grpSpPr>
          <a:xfrm>
            <a:off x="2539466" y="1273993"/>
            <a:ext cx="4177747" cy="4310014"/>
            <a:chOff x="2510283" y="1783909"/>
            <a:chExt cx="4177747" cy="43100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DC9AC-00FF-4BAE-1C90-C0A320A1F0A0}"/>
                </a:ext>
              </a:extLst>
            </p:cNvPr>
            <p:cNvSpPr txBox="1"/>
            <p:nvPr/>
          </p:nvSpPr>
          <p:spPr>
            <a:xfrm>
              <a:off x="2510283" y="1783909"/>
              <a:ext cx="4052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01  </a:t>
              </a:r>
              <a:r>
                <a:rPr lang="ko-KR" altLang="en-US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관계형 데이터베이스</a:t>
              </a:r>
              <a:endPara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5605A-D1A2-31B5-C755-09CDF5D3FCB0}"/>
                </a:ext>
              </a:extLst>
            </p:cNvPr>
            <p:cNvSpPr txBox="1"/>
            <p:nvPr/>
          </p:nvSpPr>
          <p:spPr>
            <a:xfrm>
              <a:off x="2510283" y="2415041"/>
              <a:ext cx="4177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02  NoSQL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데이터베이스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622C34-CF77-2C75-633B-B52D0E083538}"/>
                </a:ext>
              </a:extLst>
            </p:cNvPr>
            <p:cNvSpPr txBox="1"/>
            <p:nvPr/>
          </p:nvSpPr>
          <p:spPr>
            <a:xfrm>
              <a:off x="2510283" y="3046173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03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인덱스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595B3F-B624-2EC2-97C2-962B98A71F7A}"/>
                </a:ext>
              </a:extLst>
            </p:cNvPr>
            <p:cNvSpPr txBox="1"/>
            <p:nvPr/>
          </p:nvSpPr>
          <p:spPr>
            <a:xfrm>
              <a:off x="2510283" y="3677305"/>
              <a:ext cx="3813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04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인덱스 만드는 방법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16AB36-8988-7ADA-0DB8-169AFB3A99C8}"/>
                </a:ext>
              </a:extLst>
            </p:cNvPr>
            <p:cNvSpPr txBox="1"/>
            <p:nvPr/>
          </p:nvSpPr>
          <p:spPr>
            <a:xfrm>
              <a:off x="2510283" y="4308437"/>
              <a:ext cx="3813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05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인덱스 최적화 기법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FABFD8-9BAC-F261-5334-3F5815F1F158}"/>
                </a:ext>
              </a:extLst>
            </p:cNvPr>
            <p:cNvSpPr txBox="1"/>
            <p:nvPr/>
          </p:nvSpPr>
          <p:spPr>
            <a:xfrm>
              <a:off x="2510283" y="4939569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</a:t>
              </a:r>
              <a:r>
                <a: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  </a:t>
              </a:r>
              <a:r>
                <a:rPr lang="ko-KR" altLang="en-US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조인의 종류</a:t>
              </a:r>
              <a:endPara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BF6F3-C816-CCA1-BB71-9EC36A897BB3}"/>
                </a:ext>
              </a:extLst>
            </p:cNvPr>
            <p:cNvSpPr txBox="1"/>
            <p:nvPr/>
          </p:nvSpPr>
          <p:spPr>
            <a:xfrm>
              <a:off x="2510283" y="5570703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07</a:t>
              </a:r>
              <a:r>
                <a: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 </a:t>
              </a:r>
              <a:r>
                <a:rPr lang="ko-KR" altLang="en-US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조인의 원리</a:t>
              </a:r>
              <a:endPara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430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관계형 데이터베이스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7997702" cy="4616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행과 열을 가지는 표 형식 데이터를 저장하는 형태로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이라는 언어를 사용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쿼리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데이터베이스에 정보를 요청하는 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(=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질의문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MySQL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대부분의 운영체제와 호환되며 가장 많이 사용하는 데이터베이스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대용량 데이터베이스를 위해 설계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PostgreSQL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MySQL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다음으로 개발자들이 선호하는 데이터베이스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VACUUM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디스크 조각이 차지하는 영역을 회수할 수 있는 장치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JSON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이용해서 데이터에 접근</a:t>
            </a:r>
          </a:p>
        </p:txBody>
      </p:sp>
    </p:spTree>
    <p:extLst>
      <p:ext uri="{BB962C8B-B14F-4D97-AF65-F5344CB8AC3E}">
        <p14:creationId xmlns:p14="http://schemas.microsoft.com/office/powerpoint/2010/main" val="13160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NoSQL 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데이터베이스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7010894" cy="4616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NoSQL(Not only SQL)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사용하지 않는 데이터베이스이다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MongoDB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JSON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통해 데이터에 접근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Binary JSON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(BSON)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데이터가 저장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확장성이 뛰어나며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빅테이터를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저장할 때 성능이 좋다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Collection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 Table, Field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 Column, Row = Document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Redis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데이터 모델 기반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기본적인 데이터 타입은 문자열이고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set, hash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등을 지원</a:t>
            </a:r>
          </a:p>
        </p:txBody>
      </p:sp>
    </p:spTree>
    <p:extLst>
      <p:ext uri="{BB962C8B-B14F-4D97-AF65-F5344CB8AC3E}">
        <p14:creationId xmlns:p14="http://schemas.microsoft.com/office/powerpoint/2010/main" val="121685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인덱스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5878532" cy="388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데이터를 빠르게 찾기 위해서 사용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테이블 안에 찾고자 하는 데이터를 빠르게 찾을 수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인덱스는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B-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트리 라는 자료구조로 이루어짐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노드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트리를 구성하는 기본 원소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간선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노드와 노드를 연결하는 선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루트 노드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부모 노드가 없는 노드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리프 노드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자식 노드가 없는 노드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C983B1-1DDD-31F2-4EE5-BCDA37281809}"/>
              </a:ext>
            </a:extLst>
          </p:cNvPr>
          <p:cNvGrpSpPr/>
          <p:nvPr/>
        </p:nvGrpSpPr>
        <p:grpSpPr>
          <a:xfrm>
            <a:off x="7630095" y="1945615"/>
            <a:ext cx="3381152" cy="2804730"/>
            <a:chOff x="7994762" y="2433614"/>
            <a:chExt cx="3381152" cy="280473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E85F4CB-E915-2707-8673-8786A31A9A97}"/>
                </a:ext>
              </a:extLst>
            </p:cNvPr>
            <p:cNvSpPr/>
            <p:nvPr/>
          </p:nvSpPr>
          <p:spPr>
            <a:xfrm>
              <a:off x="9420202" y="2433614"/>
              <a:ext cx="540000" cy="54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F75A262-F894-7397-3B5A-ABEE19065246}"/>
                </a:ext>
              </a:extLst>
            </p:cNvPr>
            <p:cNvGrpSpPr/>
            <p:nvPr/>
          </p:nvGrpSpPr>
          <p:grpSpPr>
            <a:xfrm>
              <a:off x="7994762" y="3550678"/>
              <a:ext cx="1620000" cy="1687666"/>
              <a:chOff x="7669915" y="3550678"/>
              <a:chExt cx="1620000" cy="1687666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2E67EB7-64C4-F565-0B01-E3C5B6AA4BC6}"/>
                  </a:ext>
                </a:extLst>
              </p:cNvPr>
              <p:cNvSpPr/>
              <p:nvPr/>
            </p:nvSpPr>
            <p:spPr>
              <a:xfrm>
                <a:off x="8209915" y="3550678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E8DD782-1FCB-3245-C2B2-E94C75079CB0}"/>
                  </a:ext>
                </a:extLst>
              </p:cNvPr>
              <p:cNvSpPr/>
              <p:nvPr/>
            </p:nvSpPr>
            <p:spPr>
              <a:xfrm>
                <a:off x="7669915" y="4698344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5ED2B3B-DFAB-AEA0-A753-0150E9AB44B7}"/>
                  </a:ext>
                </a:extLst>
              </p:cNvPr>
              <p:cNvSpPr/>
              <p:nvPr/>
            </p:nvSpPr>
            <p:spPr>
              <a:xfrm>
                <a:off x="8749915" y="4698344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1D765D1-6A3F-8A9F-FB27-2436996AAD02}"/>
                  </a:ext>
                </a:extLst>
              </p:cNvPr>
              <p:cNvCxnSpPr>
                <a:cxnSpLocks/>
                <a:stCxn id="2" idx="4"/>
                <a:endCxn id="3" idx="0"/>
              </p:cNvCxnSpPr>
              <p:nvPr/>
            </p:nvCxnSpPr>
            <p:spPr>
              <a:xfrm flipH="1">
                <a:off x="7939915" y="4090678"/>
                <a:ext cx="540000" cy="6076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AF97F2-0AAB-DABC-6F95-F0E5564CF332}"/>
                  </a:ext>
                </a:extLst>
              </p:cNvPr>
              <p:cNvCxnSpPr>
                <a:cxnSpLocks/>
                <a:stCxn id="2" idx="4"/>
                <a:endCxn id="4" idx="0"/>
              </p:cNvCxnSpPr>
              <p:nvPr/>
            </p:nvCxnSpPr>
            <p:spPr>
              <a:xfrm>
                <a:off x="8479915" y="4090678"/>
                <a:ext cx="540000" cy="6076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A9FD1E6-2B51-3384-9D23-62AB3566A8E8}"/>
                </a:ext>
              </a:extLst>
            </p:cNvPr>
            <p:cNvGrpSpPr/>
            <p:nvPr/>
          </p:nvGrpSpPr>
          <p:grpSpPr>
            <a:xfrm>
              <a:off x="9755914" y="3550678"/>
              <a:ext cx="1620000" cy="1687666"/>
              <a:chOff x="9697554" y="3550678"/>
              <a:chExt cx="1620000" cy="1687666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9CE85C5-C207-4927-45E2-2A6E9467B1A5}"/>
                  </a:ext>
                </a:extLst>
              </p:cNvPr>
              <p:cNvSpPr/>
              <p:nvPr/>
            </p:nvSpPr>
            <p:spPr>
              <a:xfrm>
                <a:off x="10237554" y="3550678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A1D8198-7C60-2CB7-29F7-6D962927D087}"/>
                  </a:ext>
                </a:extLst>
              </p:cNvPr>
              <p:cNvSpPr/>
              <p:nvPr/>
            </p:nvSpPr>
            <p:spPr>
              <a:xfrm>
                <a:off x="9697554" y="4698344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D6C82E-C143-1694-4855-C6383B884F8B}"/>
                  </a:ext>
                </a:extLst>
              </p:cNvPr>
              <p:cNvSpPr/>
              <p:nvPr/>
            </p:nvSpPr>
            <p:spPr>
              <a:xfrm>
                <a:off x="10777554" y="4698344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988464B-9521-9899-014C-9579EFEBE754}"/>
                  </a:ext>
                </a:extLst>
              </p:cNvPr>
              <p:cNvCxnSpPr>
                <a:cxnSpLocks/>
                <a:stCxn id="13" idx="4"/>
                <a:endCxn id="15" idx="0"/>
              </p:cNvCxnSpPr>
              <p:nvPr/>
            </p:nvCxnSpPr>
            <p:spPr>
              <a:xfrm flipH="1">
                <a:off x="9967554" y="4090678"/>
                <a:ext cx="540000" cy="6076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221A10F-EC35-0B7E-AA8C-2B37FEFDAE31}"/>
                  </a:ext>
                </a:extLst>
              </p:cNvPr>
              <p:cNvCxnSpPr>
                <a:cxnSpLocks/>
                <a:stCxn id="13" idx="4"/>
                <a:endCxn id="16" idx="0"/>
              </p:cNvCxnSpPr>
              <p:nvPr/>
            </p:nvCxnSpPr>
            <p:spPr>
              <a:xfrm>
                <a:off x="10507554" y="4090678"/>
                <a:ext cx="540000" cy="6076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224AD75-9D07-5792-9FB4-9B9520DD86FD}"/>
                </a:ext>
              </a:extLst>
            </p:cNvPr>
            <p:cNvCxnSpPr>
              <a:cxnSpLocks/>
              <a:stCxn id="5" idx="4"/>
              <a:endCxn id="2" idx="0"/>
            </p:cNvCxnSpPr>
            <p:nvPr/>
          </p:nvCxnSpPr>
          <p:spPr>
            <a:xfrm flipH="1">
              <a:off x="8804762" y="2973614"/>
              <a:ext cx="885440" cy="57706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0D23F6-9D08-4270-C7D2-93565D1837C4}"/>
                </a:ext>
              </a:extLst>
            </p:cNvPr>
            <p:cNvCxnSpPr>
              <a:cxnSpLocks/>
              <a:stCxn id="5" idx="4"/>
              <a:endCxn id="13" idx="0"/>
            </p:cNvCxnSpPr>
            <p:nvPr/>
          </p:nvCxnSpPr>
          <p:spPr>
            <a:xfrm>
              <a:off x="9690202" y="2973614"/>
              <a:ext cx="875712" cy="57706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5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인덱스 만드는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348346" cy="2954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MySQL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클러스터형 인덱스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테이블 당 하나를 설정할 수 있는데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PK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unique not null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 필드로 만든다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세컨더리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인덱스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create index ...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기반으로 만든다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MongoDB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도큐먼트를 만들면 자동으로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ObjectID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일종의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PK)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형성되어 기본키로 설정된다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세컨더리키를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설정해서 복합 인덱스를 설정할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67741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인덱스 최적화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1222944" cy="378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인덱스는 비용이다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인덱스는 두 번 탐색하도록 강요한다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그러므로 인덱스를 무작정 설정하는 것은 비효율적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항상 테스트 한다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서비스 특징에 따라 달라지므로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explain( 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함수를 통해 쿼리 응답 시간을 최소화한다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복합 인덱스를 설정할 때 순서는 같음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 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카디널리티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순이다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같음을 비교하는 쿼리가 있다면 해당 필드를 제일 먼저 인덱스로 설정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정렬에 사용하는 필드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다중 값을 출력해야 하는 필드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값 이상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미만 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카디널리티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유니크한 정도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높은 필드</a:t>
            </a:r>
          </a:p>
        </p:txBody>
      </p:sp>
    </p:spTree>
    <p:extLst>
      <p:ext uri="{BB962C8B-B14F-4D97-AF65-F5344CB8AC3E}">
        <p14:creationId xmlns:p14="http://schemas.microsoft.com/office/powerpoint/2010/main" val="9912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조인의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248318" cy="378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하나의 테이블이 아닌 두 개 이상의 테이블을 묶어서 하나의 결과물을 만드는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MySQL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join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이라는 쿼리로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MongoDB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lookup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이라는 쿼리로 처리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MongoDB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조인 연산에 대해 성능이 떨어지므로 되도록 사용하지 말아야 한다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내부 조인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(inner join)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왼쪽 테이블과 오른쪽 테이블의 두 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조인 조건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모두 일치하는 행만 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왼쪽 조인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(left outer join)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왼쪽 테이블의 모든 행이 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오른쪽 조인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(right outer join)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오른쪽 테이블의 모든 행이 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합집합 조인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(full outer join)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조인 조건을 만족하지 않는 행도 모두 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테이블에 일치하는 항목이 없으면 해당 값은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값이 됨</a:t>
            </a:r>
          </a:p>
        </p:txBody>
      </p:sp>
    </p:spTree>
    <p:extLst>
      <p:ext uri="{BB962C8B-B14F-4D97-AF65-F5344CB8AC3E}">
        <p14:creationId xmlns:p14="http://schemas.microsoft.com/office/powerpoint/2010/main" val="310924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조인의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85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중첩 루프 조인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for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문과 같은 원리로 조건에 맞는 행을 찾는다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 접근에 대한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시간복잡도가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많이 증가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정렬 병합 조인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테이블에 대해 동시에 독립적으로 데이터를 읽음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조인을 위한 연결 컬럼에 대하여 정렬을 수행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정렬이 끝난 후에 조인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800100" lvl="1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해시 조인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해시 테이블을 기반으로 조인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빌드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테이블 중 하나를 기반으로 메모리 내 해시 테이블을 빌드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조인에 사용되는 컬럼을 해시 테이블의 키로 사용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레코드에서 해시 테이블의 키와 일치하는 레코드를 찾아서 결과로 반환</a:t>
            </a: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1A8E817A-C78C-A1F8-EA6B-06A9339C607F}"/>
              </a:ext>
            </a:extLst>
          </p:cNvPr>
          <p:cNvSpPr txBox="1"/>
          <p:nvPr/>
        </p:nvSpPr>
        <p:spPr>
          <a:xfrm>
            <a:off x="497469" y="6188070"/>
            <a:ext cx="437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해시테이블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1400" u="sng" dirty="0">
                <a:solidFill>
                  <a:srgbClr val="00B0F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https://velog.io/@hysong/Hash-Table</a:t>
            </a:r>
            <a:endParaRPr lang="en-US" altLang="ko-KR" sz="1400" u="sng" dirty="0">
              <a:solidFill>
                <a:srgbClr val="00B0F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52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543</Words>
  <Application>Microsoft Office PowerPoint</Application>
  <PresentationFormat>와이드스크린</PresentationFormat>
  <Paragraphs>90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에스코어 드림 4 Regular</vt:lpstr>
      <vt:lpstr>에스코어 드림 6 Bold</vt:lpstr>
      <vt:lpstr>맑은 고딕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최영우(2013172042)</dc:creator>
  <cp:lastModifiedBy>최영우(2013172042)</cp:lastModifiedBy>
  <cp:revision>97</cp:revision>
  <dcterms:created xsi:type="dcterms:W3CDTF">2024-08-03T06:40:02Z</dcterms:created>
  <dcterms:modified xsi:type="dcterms:W3CDTF">2024-08-29T11:35:47Z</dcterms:modified>
</cp:coreProperties>
</file>