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74" r:id="rId3"/>
    <p:sldId id="264" r:id="rId4"/>
    <p:sldId id="288" r:id="rId5"/>
    <p:sldId id="292" r:id="rId6"/>
    <p:sldId id="289" r:id="rId7"/>
    <p:sldId id="290" r:id="rId8"/>
    <p:sldId id="291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에스코어 드림 4 Regular" panose="020B0503030302020204" pitchFamily="34" charset="-127"/>
      <p:regular r:id="rId13"/>
    </p:embeddedFont>
    <p:embeddedFont>
      <p:font typeface="에스코어 드림 6 Bold" panose="020B0703030302020204" pitchFamily="34" charset="-127"/>
      <p:bold r:id="rId14"/>
    </p:embeddedFont>
    <p:embeddedFont>
      <p:font typeface="에스코어 드림 8 Heavy" panose="020B0903030302020204" pitchFamily="34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B0663-2BA2-4980-848D-BFDDCA9A87A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5DCE-168E-44A9-ABA2-A4C784083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0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5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1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8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1381-A01E-AB57-BDD4-B18FD46C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3ED845-DBA7-99A6-55FE-7CEE9DAE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24051-0778-FCDD-929A-D2E6A14A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1646A-F297-387B-5D46-F25C1967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6A258-71BC-BBFB-F608-249337CA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9C4FD-7D41-CCFD-D89E-6E194E1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90793-A538-EB3C-5D8E-0221BAF2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8AFE6-5129-9663-3A0E-0674EDA0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B43F-39F4-DAA5-0795-FBB8FD98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6FB53-358D-2255-91A7-EB3AAF84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5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66AA30-1094-F1E3-1393-1B4CA6580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37535-2D69-7D6B-B7A4-09E652F7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7BCBC-7422-BDCA-A226-E139A1FA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50CBA-F74D-B021-E8D7-915B4DBD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B3A5-5471-CED1-9EFD-55FA1577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CF68-82A4-223B-29CD-5725CA9D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8E8BC-E34E-EB83-5841-B46AF276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BC946-BBAC-A903-FF04-D10CD14D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7E5E0-FBDA-D4BC-3799-A462E6A7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BFF4-3195-6ED5-3512-6A9D648B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A88C-33E5-1690-D8CC-4F90B89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A3A1A-6C20-EB5D-2207-BF63833DD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6289B-8F44-9357-5B87-3F1AB9A5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AB2E7-A5D0-DAFE-259A-B7C74F02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DAEDF-E705-DC53-950B-F654465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8C3BA-8490-E4D3-F7A6-10C73C06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2390B-035B-DC8E-C489-E6CA06D6D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49850-8A7E-B3C0-AC23-881E382C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DE9C9-CD5D-558D-91C8-DB8F5F9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6EFB0-B6D8-4C49-78DD-1823C689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B0710-91E7-B1AB-494F-2A00B85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7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D99D-B629-E520-6FC2-385AB6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36130-4A0B-5E03-21DB-C095497C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8D670-22F7-D6D1-4E1D-823A3E5A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B0DE9-E713-845D-EAD9-1DF6FBE63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D57DF-42D0-AA71-8F32-623A1926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5E3FE-D930-6B6E-50C2-B7737C1C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B9390-8371-F8C8-1454-5C98EF5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BCE7D0-3A61-A2A3-3F3A-1B86947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0087-7E67-B4D9-32FF-C6FAFCE8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6295D-967D-2EBC-F13E-6818E43E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0E4E1-0F91-6D5E-F53F-E63CA73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EC3616-CA4A-AFF9-07E2-DF06F7A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266784-7735-AE84-C6CC-18593A04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1E0D1-909D-7A92-24E3-74607D9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D22D7-82E1-71BD-1E6B-0DD1F80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921EB-AFB9-22EA-CCC8-A961AA2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B3956-9E7D-3AE9-FE93-E6DB8D51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63A8C-4209-9645-29DC-5889F2AD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ECBB5-2D5D-A6C1-787E-35A117EB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93811-40FD-5BCA-8C3A-D0F0A96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C0853-5D46-E84C-B801-FA12CA12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E2A1F-87D2-B014-7247-15B7E035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3FD00-C7DE-84BF-303C-CFFA18460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EF368-827D-0E27-7E28-DF67CD8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052C8-5B02-36A3-40CA-F2CD4E2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65ED2-97A1-D70B-E1F7-147CF9E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F8306-AA1E-3468-DA75-E4404211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B5BE38-A03D-3E0D-E43B-2C5A7892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45BF-02FA-DB87-12EE-C0D9F94A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6D285-43C6-3054-87C1-50DABB579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D72F6-34CA-9728-3FB9-4488A2E6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222A-149C-943A-F3FD-D115DC8C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geniee1220/OS-%EC%9A%B4%EC%98%81%EC%B2%B4%EC%A0%9COperating-System%EC%99%80-%EC%BB%A4%EB%84%90Kern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FE4C9-59CD-0AC6-155B-63F10755BE38}"/>
              </a:ext>
            </a:extLst>
          </p:cNvPr>
          <p:cNvSpPr txBox="1"/>
          <p:nvPr/>
        </p:nvSpPr>
        <p:spPr>
          <a:xfrm>
            <a:off x="1548788" y="2598003"/>
            <a:ext cx="5099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운영체제와 컴퓨터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96D8-F3A2-681A-2EBD-E02744CFA731}"/>
              </a:ext>
            </a:extLst>
          </p:cNvPr>
          <p:cNvSpPr txBox="1"/>
          <p:nvPr/>
        </p:nvSpPr>
        <p:spPr>
          <a:xfrm>
            <a:off x="1548788" y="3603088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영우</a:t>
            </a:r>
          </a:p>
        </p:txBody>
      </p:sp>
    </p:spTree>
    <p:extLst>
      <p:ext uri="{BB962C8B-B14F-4D97-AF65-F5344CB8AC3E}">
        <p14:creationId xmlns:p14="http://schemas.microsoft.com/office/powerpoint/2010/main" val="29361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36E5F-70F9-FA33-6514-66E0F13F6392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DC9AC-00FF-4BAE-1C90-C0A320A1F0A0}"/>
              </a:ext>
            </a:extLst>
          </p:cNvPr>
          <p:cNvSpPr txBox="1"/>
          <p:nvPr/>
        </p:nvSpPr>
        <p:spPr>
          <a:xfrm>
            <a:off x="2510283" y="1783909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  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운영체제의 역할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5605A-D1A2-31B5-C755-09CDF5D3FCB0}"/>
              </a:ext>
            </a:extLst>
          </p:cNvPr>
          <p:cNvSpPr txBox="1"/>
          <p:nvPr/>
        </p:nvSpPr>
        <p:spPr>
          <a:xfrm>
            <a:off x="2510283" y="2486648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운영체제의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22C34-CF77-2C75-633B-B52D0E083538}"/>
              </a:ext>
            </a:extLst>
          </p:cNvPr>
          <p:cNvSpPr txBox="1"/>
          <p:nvPr/>
        </p:nvSpPr>
        <p:spPr>
          <a:xfrm>
            <a:off x="2510283" y="3189387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컴퓨터의 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95B3F-B624-2EC2-97C2-962B98A71F7A}"/>
              </a:ext>
            </a:extLst>
          </p:cNvPr>
          <p:cNvSpPr txBox="1"/>
          <p:nvPr/>
        </p:nvSpPr>
        <p:spPr>
          <a:xfrm>
            <a:off x="2510283" y="3892126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  CPU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1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운영체제의 역할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10323852" cy="388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운영체제는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컴퓨터를 쉽게 다루게 해주는 인터페이스를 말한다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CPU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스케줄링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운영체제가 프로세스에 합리적으로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자원을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할당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프로세스 관리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프로세스의 생성과 삭제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메모리 관리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메모리를 프로세스에 할당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디스크 파일 관리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디스크 파일을 보관하는 것을 관리  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 생성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삭제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폴더 생성 및 삭제 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I/O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디바이스 관리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입출력 장치와 컴퓨터 간에 데이터를 주고받는 것을 관리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프로세스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운영체제의 커널이 프로그램을 메모리에 올린 것</a:t>
            </a:r>
          </a:p>
        </p:txBody>
      </p:sp>
    </p:spTree>
    <p:extLst>
      <p:ext uri="{BB962C8B-B14F-4D97-AF65-F5344CB8AC3E}">
        <p14:creationId xmlns:p14="http://schemas.microsoft.com/office/powerpoint/2010/main" val="13160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운영체제의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DD40-0C99-C808-6CB9-29BEA99AD6A2}"/>
              </a:ext>
            </a:extLst>
          </p:cNvPr>
          <p:cNvSpPr txBox="1"/>
          <p:nvPr/>
        </p:nvSpPr>
        <p:spPr>
          <a:xfrm>
            <a:off x="850012" y="1741334"/>
            <a:ext cx="7528023" cy="4201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인터페이스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GUI, CUI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운영체제가 커널에 접근하기 위한 인터페이스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커널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운영체제의 핵심이 되는 소프트웨어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드라이버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하드웨어를 제어하기 위한 소프트웨어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유저모드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유저가 접근할 수 있는 제한된 영역을 제공하는 모드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커널모드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모든 컴퓨터 자원에 접근할 수 있는 모드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I/O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요청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입출력 함수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데이터베이스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 접근에 관한 요청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modebit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유저모드와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커널모드를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1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값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*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시스템콜이 작동될 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modebit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참고한다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F9D42A-8A47-561C-68DE-48754EA3F75A}"/>
              </a:ext>
            </a:extLst>
          </p:cNvPr>
          <p:cNvGrpSpPr/>
          <p:nvPr/>
        </p:nvGrpSpPr>
        <p:grpSpPr>
          <a:xfrm>
            <a:off x="8447838" y="1773116"/>
            <a:ext cx="3131600" cy="3306526"/>
            <a:chOff x="8019819" y="2030993"/>
            <a:chExt cx="3131600" cy="330652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97FE425-0BC0-FE3E-56EF-529BB6D2375F}"/>
                </a:ext>
              </a:extLst>
            </p:cNvPr>
            <p:cNvSpPr/>
            <p:nvPr/>
          </p:nvSpPr>
          <p:spPr>
            <a:xfrm>
              <a:off x="8019819" y="4869519"/>
              <a:ext cx="1728000" cy="46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하드웨어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B7E95E-B2D4-8204-B93C-63EE5B0AC204}"/>
                </a:ext>
              </a:extLst>
            </p:cNvPr>
            <p:cNvSpPr/>
            <p:nvPr/>
          </p:nvSpPr>
          <p:spPr>
            <a:xfrm>
              <a:off x="8019819" y="3773072"/>
              <a:ext cx="1728000" cy="983754"/>
            </a:xfrm>
            <a:prstGeom prst="roundRect">
              <a:avLst>
                <a:gd name="adj" fmla="val 875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커널</a:t>
              </a:r>
              <a:endParaRPr lang="en-US" altLang="ko-KR" sz="16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드라이버</a:t>
              </a:r>
              <a:endParaRPr lang="ko-KR" altLang="en-US" sz="16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25A9FD5-61F5-3EF0-5DF3-D17848286720}"/>
                </a:ext>
              </a:extLst>
            </p:cNvPr>
            <p:cNvSpPr/>
            <p:nvPr/>
          </p:nvSpPr>
          <p:spPr>
            <a:xfrm>
              <a:off x="8019819" y="3192379"/>
              <a:ext cx="1728000" cy="46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시스템콜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60212F-D4BF-8A83-B099-E4FFC08BB507}"/>
                </a:ext>
              </a:extLst>
            </p:cNvPr>
            <p:cNvSpPr/>
            <p:nvPr/>
          </p:nvSpPr>
          <p:spPr>
            <a:xfrm>
              <a:off x="8019819" y="2611686"/>
              <a:ext cx="1728000" cy="46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인터페이스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014749C-C8BD-4795-16EF-51EE46F6F768}"/>
                </a:ext>
              </a:extLst>
            </p:cNvPr>
            <p:cNvSpPr/>
            <p:nvPr/>
          </p:nvSpPr>
          <p:spPr>
            <a:xfrm>
              <a:off x="8019819" y="2030993"/>
              <a:ext cx="1728000" cy="46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유저 프로그램</a:t>
              </a: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C265A28-AA05-D71B-2983-28B2C69F9007}"/>
                </a:ext>
              </a:extLst>
            </p:cNvPr>
            <p:cNvCxnSpPr>
              <a:cxnSpLocks/>
            </p:cNvCxnSpPr>
            <p:nvPr/>
          </p:nvCxnSpPr>
          <p:spPr>
            <a:xfrm>
              <a:off x="9879775" y="2631107"/>
              <a:ext cx="12700" cy="2124000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02C26C-EF40-B62C-0DCB-7420EFABE55A}"/>
                </a:ext>
              </a:extLst>
            </p:cNvPr>
            <p:cNvSpPr txBox="1"/>
            <p:nvPr/>
          </p:nvSpPr>
          <p:spPr>
            <a:xfrm>
              <a:off x="10178076" y="3523830"/>
              <a:ext cx="973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운영체제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20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운영체제의 구조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커널과 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DD40-0C99-C808-6CB9-29BEA99AD6A2}"/>
              </a:ext>
            </a:extLst>
          </p:cNvPr>
          <p:cNvSpPr txBox="1"/>
          <p:nvPr/>
        </p:nvSpPr>
        <p:spPr>
          <a:xfrm>
            <a:off x="850012" y="1741334"/>
            <a:ext cx="10219464" cy="3335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커널은 항상 메모리에 상주하는 운영체제의 핵심이 되는 부분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하드웨어에 접근하고 사용할 수 있게 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메모리 관리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프로세스 관리 및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스케줄링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디바이스 관리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시스템콜 인터페이스 및 보안을 수행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(Shell)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통해 입력한 명령어를 해석하여 하드웨어에 전달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커널은 사용자가 볼 수 없는 곳에 위치하므로 쉘을 통해서 접근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쉘은 사용자와 하드웨어 간의 번역 역할</a:t>
            </a: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1BBDEE01-77E9-F124-1329-24BD2D3F6106}"/>
              </a:ext>
            </a:extLst>
          </p:cNvPr>
          <p:cNvSpPr txBox="1"/>
          <p:nvPr/>
        </p:nvSpPr>
        <p:spPr>
          <a:xfrm>
            <a:off x="497469" y="6081063"/>
            <a:ext cx="3311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커널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1400" u="sng" dirty="0">
                <a:solidFill>
                  <a:srgbClr val="00B0F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https://velog.io/@geniee1220</a:t>
            </a:r>
          </a:p>
        </p:txBody>
      </p:sp>
    </p:spTree>
    <p:extLst>
      <p:ext uri="{BB962C8B-B14F-4D97-AF65-F5344CB8AC3E}">
        <p14:creationId xmlns:p14="http://schemas.microsoft.com/office/powerpoint/2010/main" val="109852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컴퓨터의 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DD40-0C99-C808-6CB9-29BEA99AD6A2}"/>
              </a:ext>
            </a:extLst>
          </p:cNvPr>
          <p:cNvSpPr txBox="1"/>
          <p:nvPr/>
        </p:nvSpPr>
        <p:spPr>
          <a:xfrm>
            <a:off x="850012" y="1741334"/>
            <a:ext cx="10307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CPU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ALU(Arithmetic Logic Unit), CU(Control Unit),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레지스터로 구성된 장치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인터럽트에 의해 메모리에 존재하는 명령어를 해석 실행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DMA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컨트롤러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I/O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디바이스가 메모리에 직접 접근할 수 있도록 하는 하드웨어 장치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메모리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(RAM, Random Access Memory)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데이터나 상태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명령어 등을 기록하는 장치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타이머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작업이나 프로그램의 시간을 제한하는 역할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디바이스 컨트롤러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컴퓨터에 연결된 입출력장치에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존재하는 작은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로컬 버퍼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입출력장치에서 데이터를 임시로 저장하기 위한 작은 메모리</a:t>
            </a:r>
          </a:p>
        </p:txBody>
      </p:sp>
    </p:spTree>
    <p:extLst>
      <p:ext uri="{BB962C8B-B14F-4D97-AF65-F5344CB8AC3E}">
        <p14:creationId xmlns:p14="http://schemas.microsoft.com/office/powerpoint/2010/main" val="245047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CPU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DD40-0C99-C808-6CB9-29BEA99AD6A2}"/>
              </a:ext>
            </a:extLst>
          </p:cNvPr>
          <p:cNvSpPr txBox="1"/>
          <p:nvPr/>
        </p:nvSpPr>
        <p:spPr>
          <a:xfrm>
            <a:off x="850012" y="4260803"/>
            <a:ext cx="10350911" cy="1292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산술논리연산장치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(ALU)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덧셈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뺄셈 같은 산술연산과 논리연산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비트연산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계산하는 디지털 회로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제어장치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(CU)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프로세스 조작을 지시하는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한 부품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레지스터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안에 있는 매우 빠른 임시기억장치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CPU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데이터를 전달하려면 레지스터를 거친다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286D59-44DE-4CDC-1ABC-DE3C7B843977}"/>
              </a:ext>
            </a:extLst>
          </p:cNvPr>
          <p:cNvGrpSpPr/>
          <p:nvPr/>
        </p:nvGrpSpPr>
        <p:grpSpPr>
          <a:xfrm>
            <a:off x="892773" y="1652563"/>
            <a:ext cx="9200222" cy="1783006"/>
            <a:chOff x="724948" y="1759570"/>
            <a:chExt cx="9200222" cy="178300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0CA71FD-0F8D-D11F-D20D-7B98F437478A}"/>
                </a:ext>
              </a:extLst>
            </p:cNvPr>
            <p:cNvSpPr/>
            <p:nvPr/>
          </p:nvSpPr>
          <p:spPr>
            <a:xfrm>
              <a:off x="2348595" y="1843485"/>
              <a:ext cx="1728000" cy="46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제어장치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0CA2C69-5DFE-D2A8-237B-FA4FDC211413}"/>
                </a:ext>
              </a:extLst>
            </p:cNvPr>
            <p:cNvSpPr/>
            <p:nvPr/>
          </p:nvSpPr>
          <p:spPr>
            <a:xfrm>
              <a:off x="2348595" y="3074576"/>
              <a:ext cx="1728000" cy="46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산술논리연산장치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6C24C89-9DAF-8312-EE85-478800BD425B}"/>
                </a:ext>
              </a:extLst>
            </p:cNvPr>
            <p:cNvSpPr/>
            <p:nvPr/>
          </p:nvSpPr>
          <p:spPr>
            <a:xfrm>
              <a:off x="8197170" y="1843485"/>
              <a:ext cx="1728000" cy="46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메모리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0B2482-7E5F-8B35-B008-AA77C47C298E}"/>
                </a:ext>
              </a:extLst>
            </p:cNvPr>
            <p:cNvSpPr/>
            <p:nvPr/>
          </p:nvSpPr>
          <p:spPr>
            <a:xfrm>
              <a:off x="8197170" y="3074576"/>
              <a:ext cx="1728000" cy="468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레지스터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64C52AC-C42C-ECC2-D09F-4D3AD8FFF1B5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4076595" y="2077485"/>
              <a:ext cx="4120575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C36E40-CDDB-50F7-E1CA-C497B0DD7C12}"/>
                </a:ext>
              </a:extLst>
            </p:cNvPr>
            <p:cNvSpPr txBox="1"/>
            <p:nvPr/>
          </p:nvSpPr>
          <p:spPr>
            <a:xfrm>
              <a:off x="4176436" y="1759570"/>
              <a:ext cx="3940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1. </a:t>
              </a:r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메모리에 계산할 값을 로드 </a:t>
              </a:r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+ </a:t>
              </a:r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레지스터로 로드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D6845F3-AAB2-C338-8CF4-AFDB71446D5A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9061170" y="2311485"/>
              <a:ext cx="0" cy="76309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E68EC8-3B47-BA18-243D-5E5AA3F8390A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3212595" y="2311485"/>
              <a:ext cx="0" cy="76309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676B06-6D71-62FD-583B-689D9EFD3DF3}"/>
                </a:ext>
              </a:extLst>
            </p:cNvPr>
            <p:cNvSpPr txBox="1"/>
            <p:nvPr/>
          </p:nvSpPr>
          <p:spPr>
            <a:xfrm>
              <a:off x="724948" y="2535980"/>
              <a:ext cx="2465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2. </a:t>
              </a:r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레지스터에 있는 값을 계산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3BE38A6-A440-5EFD-69D1-CEE3C797D09E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4076595" y="2077485"/>
              <a:ext cx="4120575" cy="123109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04E6A0-4140-D8FA-4BCA-189E906A8399}"/>
                </a:ext>
              </a:extLst>
            </p:cNvPr>
            <p:cNvSpPr txBox="1"/>
            <p:nvPr/>
          </p:nvSpPr>
          <p:spPr>
            <a:xfrm rot="1020000">
              <a:off x="4314871" y="2695642"/>
              <a:ext cx="3557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3. </a:t>
              </a:r>
              <a:r>
                <a:rPr lang="ko-KR" altLang="en-US" sz="1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레지스터에서 메모리로 계산한 값을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60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CPU - 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인터럽트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DD40-0C99-C808-6CB9-29BEA99AD6A2}"/>
              </a:ext>
            </a:extLst>
          </p:cNvPr>
          <p:cNvSpPr txBox="1"/>
          <p:nvPr/>
        </p:nvSpPr>
        <p:spPr>
          <a:xfrm>
            <a:off x="850012" y="1741334"/>
            <a:ext cx="10713189" cy="388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외부에서 신호가 들어왔을 때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잠깐 정지시키는 것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인터럽트가 발생되면 인터럽트 벡터로 가서 인터럽트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핸들러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함수 실행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인터럽트 간에는 우선순위가 있고 우선순위에 따라 실행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인터럽트 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핸들러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함수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발생한 인터럽트를 핸들링 하기 위한 함수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하드웨어 인터럽트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키보드를 연결하는 일 등의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IO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디바이스에서 발생하는 인터럽트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소프트웨어 인터럽트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프로세스 오류 등으로 프로세스가 시스템콜을 호출할 때 발동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트랩이라고도 한다</a:t>
            </a:r>
          </a:p>
        </p:txBody>
      </p:sp>
    </p:spTree>
    <p:extLst>
      <p:ext uri="{BB962C8B-B14F-4D97-AF65-F5344CB8AC3E}">
        <p14:creationId xmlns:p14="http://schemas.microsoft.com/office/powerpoint/2010/main" val="98375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474</Words>
  <Application>Microsoft Office PowerPoint</Application>
  <PresentationFormat>와이드스크린</PresentationFormat>
  <Paragraphs>79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에스코어 드림 4 Regular</vt:lpstr>
      <vt:lpstr>Arial</vt:lpstr>
      <vt:lpstr>에스코어 드림 8 Heavy</vt:lpstr>
      <vt:lpstr>맑은 고딕</vt:lpstr>
      <vt:lpstr>에스코어 드림 6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최영우(2013172042)</dc:creator>
  <cp:lastModifiedBy>최영우(2013172042)</cp:lastModifiedBy>
  <cp:revision>79</cp:revision>
  <dcterms:created xsi:type="dcterms:W3CDTF">2024-08-03T06:40:02Z</dcterms:created>
  <dcterms:modified xsi:type="dcterms:W3CDTF">2024-08-22T02:42:08Z</dcterms:modified>
</cp:coreProperties>
</file>