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03"/>
    <p:restoredTop sz="78329"/>
  </p:normalViewPr>
  <p:slideViewPr>
    <p:cSldViewPr snapToGrid="0">
      <p:cViewPr varScale="1">
        <p:scale>
          <a:sx n="78" d="100"/>
          <a:sy n="78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C52D3-28F1-6643-97E2-9CC3C622753E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5F8AA-FCA4-D640-80C6-466B677B42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366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5F8AA-FCA4-D640-80C6-466B677B42EC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652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ERD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엔터티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릴레이션십</a:t>
            </a:r>
            <a:r>
              <a:rPr kumimoji="1" lang="ko-KR" altLang="en-US" dirty="0"/>
              <a:t> 다이아그램의 약자로 데이터베이스 구축 시 가장 기초적인 뼈대 역할을 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시스템이 필요한 요구 사항이나 프로세스를 기반으로 작성하게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hu-HU" altLang="ko-KR" dirty="0"/>
              <a:t>https://</a:t>
            </a:r>
            <a:r>
              <a:rPr kumimoji="1" lang="hu-HU" altLang="ko-KR" dirty="0" err="1"/>
              <a:t>www.erdcloud.com</a:t>
            </a:r>
            <a:r>
              <a:rPr kumimoji="1" lang="hu-HU" altLang="ko-KR" dirty="0"/>
              <a:t>/ </a:t>
            </a:r>
            <a:r>
              <a:rPr kumimoji="1" lang="ko-KR" altLang="en-US" dirty="0"/>
              <a:t>같은 사이트를 한 </a:t>
            </a:r>
            <a:r>
              <a:rPr kumimoji="1" lang="ko-KR" altLang="en-US" dirty="0" err="1"/>
              <a:t>번쯤은</a:t>
            </a:r>
            <a:r>
              <a:rPr kumimoji="1" lang="ko-KR" altLang="en-US" dirty="0"/>
              <a:t> 이용해 보셨을 겁니다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이러한 </a:t>
            </a:r>
            <a:r>
              <a:rPr kumimoji="1" lang="en-US" altLang="ko-KR" dirty="0"/>
              <a:t>ERD </a:t>
            </a:r>
            <a:r>
              <a:rPr kumimoji="1" lang="ko-KR" altLang="en-US" dirty="0"/>
              <a:t>설계 플랫폼을 통해 </a:t>
            </a:r>
            <a:r>
              <a:rPr kumimoji="1" lang="en-US" altLang="ko-KR" dirty="0"/>
              <a:t>ERD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만들고 나서 그것을 토대로 데이터베이스를 만들게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한 시스템 내에서 데이터들 간의 관계성이나 여러 부분을 고려해야 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머릿속에 담아 놓고 무작정 작성만 하면 비효율적이기 때문이에요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그렇다면 이 </a:t>
            </a:r>
            <a:r>
              <a:rPr kumimoji="1" lang="en-US" altLang="ko-KR" dirty="0" err="1"/>
              <a:t>erd</a:t>
            </a:r>
            <a:r>
              <a:rPr kumimoji="1" lang="ko-KR" altLang="en-US" dirty="0"/>
              <a:t>는 관계형 데이터만 참고해서 설계할까요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비정형 데이터까지 참고해서 설계할까요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정답은 관계형 데이터만 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비정형 데이터들 같은 경우는 형식이 정해지지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또 외부에서 가져오는 경우도 많기 때문에 건축물에 비유하면 외장재나 디자인 요소라고 생각할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5F8AA-FCA4-D640-80C6-466B677B42E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75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앞부분에서 관련 용어에 대해 설명했을 거기 때문에 용어 설명은 생략하겠습니다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정규화 </a:t>
            </a:r>
            <a:r>
              <a:rPr kumimoji="1" lang="ko-KR" altLang="en-US" dirty="0" err="1"/>
              <a:t>과정는</a:t>
            </a:r>
            <a:r>
              <a:rPr kumimoji="1" lang="ko-KR" altLang="en-US" dirty="0"/>
              <a:t> 공부하셨던 것처럼 릴레이션 간의 데이터베이스 이상 현상을 해결하거나 저장 공간을 효율적으로 사용하기 위해 정규화 원칙을 기반으로 릴레이션을 여러 개 분리화는 과정인데요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릴레이션 간의 구조성을 높이고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자료의 중복성을 낮추고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또 독립적인 릴레이션은 따로 분리해 표현해 주는 것이 정규화의 원칙입니다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다음으로는 정규화 종류에 대해 이야기해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책에서 보면 기본 정규형과 고급 정규형으로 나뉘고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안에서도 분류돼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기본 정규형에 대해서는 자세히 설명해 주었는데 왜 고급 정규형에 대해서는 설명하지 않았을까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우리를 </a:t>
            </a:r>
            <a:r>
              <a:rPr kumimoji="1" lang="ko-KR" altLang="en-US" dirty="0" err="1"/>
              <a:t>코린이로</a:t>
            </a:r>
            <a:r>
              <a:rPr kumimoji="1" lang="ko-KR" altLang="en-US" dirty="0"/>
              <a:t> 알고 그런 걸까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싶어 찾아보았는데</a:t>
            </a:r>
            <a:r>
              <a:rPr kumimoji="1" lang="en-US" altLang="ko-KR" dirty="0"/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오라클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데이터베이스들도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3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정규형까지를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디폴트로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삼기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실무에서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굳이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?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싶으며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점점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올라갈수록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테이블을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많이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분리해야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복잡해져서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투머치하다고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합니다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그래도 기본형은 책에 기재돼 있고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고급 정규형에 대해 궁금해할 수 있기 때문에 간단하게 설명해 보겠습니다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정규화는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무결성을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확보하여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안전하게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유지하는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목적이기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무조건적으로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정규화해야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좋은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정규화와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비정규화의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균형을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맞추어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적절한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중복을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허용하면서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베스트이다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5F8AA-FCA4-D640-80C6-466B677B42E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75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트랜잭션은 </a:t>
            </a:r>
            <a:r>
              <a:rPr lang="ko-KR" altLang="en-US" b="1" dirty="0"/>
              <a:t>하나의 논리적 기능을 수행하기 위한 작업 단위</a:t>
            </a:r>
            <a:r>
              <a:rPr lang="ko-KR" altLang="en-US" dirty="0"/>
              <a:t>로 여러 개의 쿼리를 묶어 처리하는 단위입니다</a:t>
            </a:r>
            <a:r>
              <a:rPr lang="en-US" altLang="ko-KR" dirty="0"/>
              <a:t>. </a:t>
            </a:r>
            <a:r>
              <a:rPr lang="ko-KR" altLang="en-US" dirty="0"/>
              <a:t>트랜잭션을 성공적으로 완료하기 위해서는 데이터베이스에서 보장해야 할 </a:t>
            </a:r>
            <a:r>
              <a:rPr lang="en-US" altLang="ko-KR" dirty="0"/>
              <a:t>4</a:t>
            </a:r>
            <a:r>
              <a:rPr lang="ko-KR" altLang="en-US" dirty="0"/>
              <a:t>가지 주요 원칙이 있습니다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hu-HU" altLang="ko-KR" b="1" dirty="0"/>
              <a:t>ACID</a:t>
            </a:r>
            <a:r>
              <a:rPr lang="ko-KR" altLang="en-US" dirty="0" err="1"/>
              <a:t>라고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b="1" dirty="0" err="1"/>
              <a:t>원자성</a:t>
            </a:r>
            <a:r>
              <a:rPr lang="en-US" altLang="ko-KR" b="1" dirty="0"/>
              <a:t>(</a:t>
            </a:r>
            <a:r>
              <a:rPr lang="hu-HU" altLang="ko-KR" b="1" dirty="0"/>
              <a:t>Atomicity)</a:t>
            </a:r>
            <a:r>
              <a:rPr lang="hu-HU" altLang="ko-KR" dirty="0"/>
              <a:t>, </a:t>
            </a:r>
            <a:r>
              <a:rPr lang="ko-KR" altLang="en-US" b="1" dirty="0"/>
              <a:t>일관성</a:t>
            </a:r>
            <a:r>
              <a:rPr lang="en-US" altLang="ko-KR" b="1" dirty="0"/>
              <a:t>(</a:t>
            </a:r>
            <a:r>
              <a:rPr lang="hu-HU" altLang="ko-KR" b="1" dirty="0" err="1"/>
              <a:t>Consistency</a:t>
            </a:r>
            <a:r>
              <a:rPr lang="hu-HU" altLang="ko-KR" b="1" dirty="0"/>
              <a:t>)</a:t>
            </a:r>
            <a:r>
              <a:rPr lang="hu-HU" altLang="ko-KR" dirty="0"/>
              <a:t>, </a:t>
            </a:r>
            <a:r>
              <a:rPr lang="ko-KR" altLang="en-US" b="1" dirty="0" err="1"/>
              <a:t>격리성</a:t>
            </a:r>
            <a:r>
              <a:rPr lang="en-US" altLang="ko-KR" b="1" dirty="0"/>
              <a:t>(</a:t>
            </a:r>
            <a:r>
              <a:rPr lang="hu-HU" altLang="ko-KR" b="1" dirty="0" err="1"/>
              <a:t>Isolation</a:t>
            </a:r>
            <a:r>
              <a:rPr lang="hu-HU" altLang="ko-KR" b="1" dirty="0"/>
              <a:t>)</a:t>
            </a:r>
            <a:r>
              <a:rPr lang="hu-HU" altLang="ko-KR" dirty="0"/>
              <a:t>, </a:t>
            </a:r>
            <a:r>
              <a:rPr lang="ko-KR" altLang="en-US" dirty="0"/>
              <a:t>지속성</a:t>
            </a:r>
            <a:r>
              <a:rPr lang="en-US" altLang="ko-KR" dirty="0"/>
              <a:t>(</a:t>
            </a:r>
            <a:r>
              <a:rPr lang="hu-HU" altLang="ko-KR" dirty="0" err="1"/>
              <a:t>Durability</a:t>
            </a:r>
            <a:r>
              <a:rPr lang="hu-HU" altLang="ko-KR" dirty="0"/>
              <a:t>)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  <a:r>
              <a:rPr lang="ko-KR" altLang="en-US" dirty="0"/>
              <a:t> 이러한 원칙들을 통해 데이터베이스의 안정성과 신뢰성을 유지할 수 있습니다</a:t>
            </a:r>
            <a:r>
              <a:rPr lang="en-US" altLang="ko-KR" dirty="0"/>
              <a:t>.</a:t>
            </a:r>
            <a:r>
              <a:rPr lang="ko-KR" altLang="en-US" dirty="0"/>
              <a:t> 먼저 </a:t>
            </a:r>
            <a:r>
              <a:rPr lang="ko-KR" altLang="en-US" dirty="0" err="1"/>
              <a:t>원자성이란</a:t>
            </a:r>
            <a:r>
              <a:rPr lang="ko-KR" altLang="en-US" dirty="0"/>
              <a:t> </a:t>
            </a:r>
            <a:r>
              <a:rPr lang="en-US" altLang="ko-KR" dirty="0"/>
              <a:t>All or nothing</a:t>
            </a:r>
            <a:r>
              <a:rPr lang="ko-KR" altLang="en-US" dirty="0"/>
              <a:t>이라고 적혀 있는 것 보셨나요</a:t>
            </a:r>
            <a:r>
              <a:rPr lang="en-US" altLang="ko-KR" dirty="0"/>
              <a:t>?</a:t>
            </a:r>
            <a:r>
              <a:rPr lang="ko-KR" altLang="en-US" dirty="0"/>
              <a:t> 정말 간단하고 제일 잘 표현한 문구입니다</a:t>
            </a:r>
            <a:r>
              <a:rPr lang="en-US" altLang="ko-KR" dirty="0"/>
              <a:t>.</a:t>
            </a:r>
            <a:r>
              <a:rPr lang="ko-KR" altLang="en-US" dirty="0"/>
              <a:t> 트랜잭션 내의 모든 작업이 모두 수행되거나</a:t>
            </a:r>
            <a:r>
              <a:rPr lang="en-US" altLang="ko-KR" dirty="0"/>
              <a:t>, </a:t>
            </a:r>
            <a:r>
              <a:rPr lang="ko-KR" altLang="en-US" dirty="0"/>
              <a:t>전혀 수행되지 않는다는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중간에 실패한다면</a:t>
            </a:r>
            <a:r>
              <a:rPr lang="en-US" altLang="ko-KR" dirty="0"/>
              <a:t>, </a:t>
            </a:r>
            <a:r>
              <a:rPr lang="ko-KR" altLang="en-US" dirty="0"/>
              <a:t>그때까지 수행된 모든 작업은 원래 상태로 되돌아가야 합니다</a:t>
            </a:r>
            <a:r>
              <a:rPr lang="en-US" altLang="ko-KR" dirty="0"/>
              <a:t>. </a:t>
            </a:r>
            <a:r>
              <a:rPr lang="ko-KR" altLang="en-US" dirty="0"/>
              <a:t>외부 </a:t>
            </a:r>
            <a:r>
              <a:rPr lang="hu-HU" altLang="ko-KR" dirty="0"/>
              <a:t>API </a:t>
            </a:r>
            <a:r>
              <a:rPr lang="ko-KR" altLang="en-US" dirty="0"/>
              <a:t>호출을 포함하는 트랜잭션에서는 상태 복구가 어려울 수 있어 특히 신경을 써야 합니다</a:t>
            </a:r>
            <a:r>
              <a:rPr lang="en-US" altLang="ko-KR" dirty="0"/>
              <a:t>.</a:t>
            </a:r>
            <a:r>
              <a:rPr lang="ko-KR" altLang="en-US" dirty="0"/>
              <a:t> 다음은 일관성입니다</a:t>
            </a:r>
            <a:r>
              <a:rPr lang="en-US" altLang="ko-KR" dirty="0"/>
              <a:t>.</a:t>
            </a:r>
            <a:r>
              <a:rPr lang="ko-KR" altLang="en-US" dirty="0"/>
              <a:t> 트랜잭션은 허용된 방식으로만 데이터를 변경해야 합니다</a:t>
            </a:r>
            <a:r>
              <a:rPr lang="en-US" altLang="ko-KR" dirty="0"/>
              <a:t>. </a:t>
            </a:r>
            <a:r>
              <a:rPr lang="ko-KR" altLang="en-US" dirty="0"/>
              <a:t>만약 규칙에 맞지 않는 변경이 이뤄지면</a:t>
            </a:r>
            <a:r>
              <a:rPr lang="en-US" altLang="ko-KR" dirty="0"/>
              <a:t>, </a:t>
            </a:r>
            <a:r>
              <a:rPr lang="ko-KR" altLang="en-US" dirty="0"/>
              <a:t>시스템 전체의 일관성이 깨지기 때문에</a:t>
            </a:r>
            <a:r>
              <a:rPr lang="en-US" altLang="ko-KR" dirty="0"/>
              <a:t>, </a:t>
            </a:r>
            <a:r>
              <a:rPr lang="ko-KR" altLang="en-US" dirty="0"/>
              <a:t>이를 보장하는 것이 중요합니다</a:t>
            </a:r>
            <a:r>
              <a:rPr lang="en-US" altLang="ko-KR" dirty="0"/>
              <a:t>.</a:t>
            </a:r>
            <a:r>
              <a:rPr lang="ko-KR" altLang="en-US" dirty="0"/>
              <a:t> 다음은 </a:t>
            </a:r>
            <a:r>
              <a:rPr lang="ko-KR" altLang="en-US" dirty="0" err="1"/>
              <a:t>격리성입니다</a:t>
            </a:r>
            <a:r>
              <a:rPr lang="en-US" altLang="ko-KR" dirty="0"/>
              <a:t>.</a:t>
            </a:r>
            <a:r>
              <a:rPr lang="ko-KR" altLang="en-US" dirty="0"/>
              <a:t> 여러 트랜잭션이 동시에 실행될 때</a:t>
            </a:r>
            <a:r>
              <a:rPr lang="en-US" altLang="ko-KR" dirty="0"/>
              <a:t>, </a:t>
            </a:r>
            <a:r>
              <a:rPr lang="ko-KR" altLang="en-US" dirty="0"/>
              <a:t>서로 간섭하지 않도록 격리 수준을 설정하는 것입니다</a:t>
            </a:r>
            <a:r>
              <a:rPr lang="en-US" altLang="ko-KR" dirty="0"/>
              <a:t>. </a:t>
            </a:r>
            <a:r>
              <a:rPr lang="ko-KR" altLang="en-US" b="1" dirty="0"/>
              <a:t>격리 수준</a:t>
            </a:r>
            <a:r>
              <a:rPr lang="ko-KR" altLang="en-US" dirty="0"/>
              <a:t>은 높을수록 데이터의 정확성을 보장하지만</a:t>
            </a:r>
            <a:r>
              <a:rPr lang="en-US" altLang="ko-KR" dirty="0"/>
              <a:t>, </a:t>
            </a:r>
            <a:r>
              <a:rPr lang="ko-KR" altLang="en-US" dirty="0"/>
              <a:t>그만큼 </a:t>
            </a:r>
            <a:r>
              <a:rPr lang="ko-KR" altLang="en-US" b="1" dirty="0"/>
              <a:t>동시성</a:t>
            </a:r>
            <a:r>
              <a:rPr lang="ko-KR" altLang="en-US" dirty="0"/>
              <a:t>이 떨어질 수 있습니다</a:t>
            </a:r>
            <a:r>
              <a:rPr lang="en-US" altLang="ko-KR" dirty="0"/>
              <a:t>. </a:t>
            </a:r>
            <a:r>
              <a:rPr lang="ko-KR" altLang="en-US" dirty="0"/>
              <a:t>격리 수준도 여러 분류로 나뉘는데요</a:t>
            </a:r>
            <a:r>
              <a:rPr lang="en-US" altLang="ko-KR" dirty="0"/>
              <a:t>.</a:t>
            </a:r>
            <a:r>
              <a:rPr lang="ko-KR" altLang="en-US" dirty="0"/>
              <a:t> 같이 살펴보겠습니다</a:t>
            </a:r>
            <a:r>
              <a:rPr lang="en-US" altLang="ko-KR" dirty="0"/>
              <a:t>.</a:t>
            </a:r>
            <a:r>
              <a:rPr lang="ko-KR" altLang="en-US" dirty="0"/>
              <a:t> 격리 수준에서 발생하는 일관성 문제 세 가지 중 어떤 것을 격리시키는지에 따라 달라지기 때문에</a:t>
            </a:r>
            <a:r>
              <a:rPr lang="en-US" altLang="ko-KR" dirty="0"/>
              <a:t>,</a:t>
            </a:r>
            <a:r>
              <a:rPr lang="ko-KR" altLang="en-US" dirty="0"/>
              <a:t> 일관성 문제에 대해 이야기해 보겠습니다</a:t>
            </a:r>
            <a:r>
              <a:rPr lang="en-US" altLang="ko-KR" dirty="0"/>
              <a:t>.</a:t>
            </a:r>
            <a:r>
              <a:rPr lang="ko-KR" altLang="en-US" dirty="0"/>
              <a:t> 먼저 </a:t>
            </a:r>
            <a:r>
              <a:rPr lang="ko-KR" altLang="en-US" b="1" dirty="0"/>
              <a:t>팬텀 리드</a:t>
            </a:r>
            <a:r>
              <a:rPr lang="ko-KR" altLang="en-US" dirty="0"/>
              <a:t>는 트랜잭션 도중 </a:t>
            </a:r>
            <a:r>
              <a:rPr lang="ko-KR" altLang="en-US" b="1" dirty="0"/>
              <a:t>새로운 데이터가 삽입되거나 삭제</a:t>
            </a:r>
            <a:r>
              <a:rPr lang="ko-KR" altLang="en-US" dirty="0"/>
              <a:t>될 때 발생합니다</a:t>
            </a:r>
            <a:r>
              <a:rPr lang="en-US" altLang="ko-KR" dirty="0"/>
              <a:t>. </a:t>
            </a:r>
            <a:r>
              <a:rPr lang="ko-KR" altLang="en-US" dirty="0"/>
              <a:t>동일한 쿼리를 보냈을 때 </a:t>
            </a:r>
            <a:r>
              <a:rPr lang="ko-KR" altLang="en-US" b="1" dirty="0"/>
              <a:t>처음 조회된 결과와 다른 데이터가 조회되는 현상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새로운 데이터가 유령처럼 나타나기 때문에 </a:t>
            </a:r>
            <a:r>
              <a:rPr lang="en-US" altLang="ko-KR" dirty="0"/>
              <a:t>'</a:t>
            </a:r>
            <a:r>
              <a:rPr lang="ko-KR" altLang="en-US" dirty="0"/>
              <a:t>팬텀 리드</a:t>
            </a:r>
            <a:r>
              <a:rPr lang="en-US" altLang="ko-KR" dirty="0"/>
              <a:t>'</a:t>
            </a:r>
            <a:r>
              <a:rPr lang="ko-KR" altLang="en-US" dirty="0" err="1"/>
              <a:t>라고</a:t>
            </a:r>
            <a:r>
              <a:rPr lang="ko-KR" altLang="en-US" dirty="0"/>
              <a:t> 부릅니다</a:t>
            </a:r>
            <a:r>
              <a:rPr lang="en-US" altLang="ko-KR" dirty="0"/>
              <a:t>. </a:t>
            </a:r>
            <a:r>
              <a:rPr lang="ko-KR" altLang="en-US" dirty="0"/>
              <a:t>주로 </a:t>
            </a:r>
            <a:r>
              <a:rPr lang="hu-HU" altLang="ko-KR" b="1" dirty="0" err="1"/>
              <a:t>insert</a:t>
            </a:r>
            <a:r>
              <a:rPr lang="ko-KR" altLang="en-US" dirty="0"/>
              <a:t>와 </a:t>
            </a:r>
            <a:r>
              <a:rPr lang="hu-HU" altLang="ko-KR" b="1" dirty="0" err="1"/>
              <a:t>delete</a:t>
            </a:r>
            <a:r>
              <a:rPr lang="ko-KR" altLang="en-US" dirty="0"/>
              <a:t>와 같은 명령어로 발생합니다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번째로 </a:t>
            </a:r>
            <a:r>
              <a:rPr lang="ko-KR" altLang="en-US" b="1" dirty="0"/>
              <a:t>반복 가능하지 않은 조회</a:t>
            </a:r>
            <a:r>
              <a:rPr lang="ko-KR" altLang="en-US" dirty="0"/>
              <a:t>는 트랜잭션 내에서 </a:t>
            </a:r>
            <a:r>
              <a:rPr lang="ko-KR" altLang="en-US" b="1" dirty="0"/>
              <a:t>같은 행을 두 번 이상 조회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한 번은 </a:t>
            </a:r>
            <a:r>
              <a:rPr lang="ko-KR" altLang="en-US" b="1" dirty="0"/>
              <a:t>원래 데이터를 보고</a:t>
            </a:r>
            <a:r>
              <a:rPr lang="en-US" altLang="ko-KR" dirty="0"/>
              <a:t>, </a:t>
            </a:r>
            <a:r>
              <a:rPr lang="ko-KR" altLang="en-US" dirty="0" err="1"/>
              <a:t>그다음엔</a:t>
            </a:r>
            <a:r>
              <a:rPr lang="ko-KR" altLang="en-US" dirty="0"/>
              <a:t> </a:t>
            </a:r>
            <a:r>
              <a:rPr lang="ko-KR" altLang="en-US" b="1" dirty="0"/>
              <a:t>업데이트된 데이터를 조회</a:t>
            </a:r>
            <a:r>
              <a:rPr lang="ko-KR" altLang="en-US" dirty="0"/>
              <a:t>하는 상황입니다</a:t>
            </a:r>
            <a:r>
              <a:rPr lang="en-US" altLang="ko-KR" dirty="0"/>
              <a:t>. </a:t>
            </a:r>
            <a:r>
              <a:rPr lang="ko-KR" altLang="en-US" dirty="0"/>
              <a:t>이렇게 일부 컬럼의 값이 달라질 때 발생하며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hu-HU" altLang="ko-KR" b="1" dirty="0"/>
              <a:t>update</a:t>
            </a:r>
            <a:r>
              <a:rPr lang="hu-HU" altLang="ko-KR" dirty="0"/>
              <a:t> </a:t>
            </a:r>
            <a:r>
              <a:rPr lang="ko-KR" altLang="en-US" dirty="0"/>
              <a:t>명령어와 관련이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ko-KR" altLang="en-US" b="1" dirty="0" err="1"/>
              <a:t>더티</a:t>
            </a:r>
            <a:r>
              <a:rPr lang="ko-KR" altLang="en-US" b="1" dirty="0"/>
              <a:t> 리드</a:t>
            </a:r>
            <a:r>
              <a:rPr lang="ko-KR" altLang="en-US" dirty="0"/>
              <a:t>는 아직 </a:t>
            </a:r>
            <a:r>
              <a:rPr lang="ko-KR" altLang="en-US" b="1" dirty="0" err="1"/>
              <a:t>커밋되지</a:t>
            </a:r>
            <a:r>
              <a:rPr lang="ko-KR" altLang="en-US" b="1" dirty="0"/>
              <a:t> 않은 데이터를 다른 트랜잭션이 읽는 상황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만약 이 트랜잭션이 나중에 </a:t>
            </a:r>
            <a:r>
              <a:rPr lang="ko-KR" altLang="en-US" dirty="0" err="1"/>
              <a:t>롤백되면</a:t>
            </a:r>
            <a:r>
              <a:rPr lang="en-US" altLang="ko-KR" dirty="0"/>
              <a:t>, </a:t>
            </a:r>
            <a:r>
              <a:rPr lang="ko-KR" altLang="en-US" dirty="0"/>
              <a:t>다른 트랜잭션이 읽은 데이터는 잘못된 데이터가 되는 셈입니다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커밋이</a:t>
            </a:r>
            <a:r>
              <a:rPr lang="ko-KR" altLang="en-US" dirty="0"/>
              <a:t> 되지 않은 상태에서 발생하며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hu-HU" altLang="ko-KR" b="1" dirty="0"/>
              <a:t>update</a:t>
            </a:r>
            <a:r>
              <a:rPr lang="hu-HU" altLang="ko-KR" dirty="0"/>
              <a:t> </a:t>
            </a:r>
            <a:r>
              <a:rPr lang="ko-KR" altLang="en-US" dirty="0"/>
              <a:t>명령어에서 일어납니다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정리하자면</a:t>
            </a:r>
            <a:r>
              <a:rPr lang="en-US" altLang="ko-KR" dirty="0"/>
              <a:t>, </a:t>
            </a:r>
            <a:r>
              <a:rPr lang="ko-KR" altLang="en-US" b="1" dirty="0"/>
              <a:t>팬텀 리드</a:t>
            </a:r>
            <a:r>
              <a:rPr lang="ko-KR" altLang="en-US" dirty="0"/>
              <a:t>와 </a:t>
            </a:r>
            <a:r>
              <a:rPr lang="ko-KR" altLang="en-US" b="1" dirty="0"/>
              <a:t>반복 가능하지 않은 조회</a:t>
            </a:r>
            <a:r>
              <a:rPr lang="ko-KR" altLang="en-US" dirty="0"/>
              <a:t>는 </a:t>
            </a:r>
            <a:r>
              <a:rPr lang="ko-KR" altLang="en-US" b="1" dirty="0" err="1"/>
              <a:t>커밋된</a:t>
            </a:r>
            <a:r>
              <a:rPr lang="ko-KR" altLang="en-US" b="1" dirty="0"/>
              <a:t> 데이터</a:t>
            </a:r>
            <a:r>
              <a:rPr lang="ko-KR" altLang="en-US" dirty="0"/>
              <a:t>에서 발생하는 문제지만</a:t>
            </a:r>
            <a:r>
              <a:rPr lang="en-US" altLang="ko-KR" dirty="0"/>
              <a:t>, </a:t>
            </a:r>
            <a:r>
              <a:rPr lang="ko-KR" altLang="en-US" b="1" dirty="0" err="1"/>
              <a:t>더티</a:t>
            </a:r>
            <a:r>
              <a:rPr lang="ko-KR" altLang="en-US" b="1" dirty="0"/>
              <a:t> 리드</a:t>
            </a:r>
            <a:r>
              <a:rPr lang="ko-KR" altLang="en-US" dirty="0"/>
              <a:t>는 </a:t>
            </a:r>
            <a:r>
              <a:rPr lang="ko-KR" altLang="en-US" dirty="0" err="1"/>
              <a:t>커밋되지</a:t>
            </a:r>
            <a:r>
              <a:rPr lang="ko-KR" altLang="en-US" dirty="0"/>
              <a:t> 않은 데이터를 읽음으로써 문제가 발생합니다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5F8AA-FCA4-D640-80C6-466B677B42E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51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dirty="0"/>
              <a:t>마지막으로 무결성입니다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데이터가 더 정확하고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더 일관적이며</a:t>
            </a:r>
            <a:r>
              <a:rPr kumimoji="1" lang="en-US" altLang="ko-KR" b="0" dirty="0"/>
              <a:t>,</a:t>
            </a:r>
            <a:r>
              <a:rPr kumimoji="1" lang="ko-KR" altLang="en-US" b="0" dirty="0"/>
              <a:t> 더 유효성을 유지할 수 있게 하는 것을 보장하는 게 무결성이라는 것인데요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무결성의 종류는 네 가지가 있습니다</a:t>
            </a:r>
            <a:r>
              <a:rPr kumimoji="1" lang="en-US" altLang="ko-KR" b="0" dirty="0"/>
              <a:t>.</a:t>
            </a:r>
            <a:r>
              <a:rPr kumimoji="1" lang="ko-KR" altLang="en-US" b="0" dirty="0"/>
              <a:t> </a:t>
            </a:r>
            <a:r>
              <a:rPr lang="ko-KR" altLang="en-US" b="0" dirty="0"/>
              <a:t>첫 번째는 개체 무결성입니다</a:t>
            </a:r>
            <a:r>
              <a:rPr lang="en-US" altLang="ko-KR" b="0" dirty="0"/>
              <a:t>. </a:t>
            </a:r>
            <a:r>
              <a:rPr lang="ko-KR" altLang="en-US" b="0" dirty="0"/>
              <a:t>이는 테이블의 기본키에 관한 규칙으로</a:t>
            </a:r>
            <a:r>
              <a:rPr lang="en-US" altLang="ko-KR" b="0" dirty="0"/>
              <a:t>, </a:t>
            </a:r>
            <a:r>
              <a:rPr lang="ko-KR" altLang="en-US" b="0" dirty="0"/>
              <a:t>기본키는 각 레코드를 고유하게 식별할 수 있어야 하며</a:t>
            </a:r>
            <a:r>
              <a:rPr lang="en-US" altLang="ko-KR" b="0" dirty="0"/>
              <a:t>, </a:t>
            </a:r>
            <a:r>
              <a:rPr lang="ko-KR" altLang="en-US" b="0" dirty="0"/>
              <a:t>절대로 </a:t>
            </a:r>
            <a:r>
              <a:rPr lang="hu-HU" altLang="ko-KR" b="0" dirty="0"/>
              <a:t>NULL </a:t>
            </a:r>
            <a:r>
              <a:rPr lang="ko-KR" altLang="en-US" b="0" dirty="0"/>
              <a:t>값을 가질 수 없습니다</a:t>
            </a:r>
            <a:r>
              <a:rPr lang="en-US" altLang="ko-KR" b="0" dirty="0"/>
              <a:t>. </a:t>
            </a:r>
            <a:r>
              <a:rPr lang="ko-KR" altLang="en-US" b="0" dirty="0"/>
              <a:t>기본키가 </a:t>
            </a:r>
            <a:r>
              <a:rPr lang="hu-HU" altLang="ko-KR" b="0" dirty="0"/>
              <a:t>NULL</a:t>
            </a:r>
            <a:r>
              <a:rPr lang="ko-KR" altLang="en-US" b="0" dirty="0"/>
              <a:t>이면 그 레코드를 고유하게 식별할 수 없기 때문에 개체 무결성이 위반됩니다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두 번째는 참조 무결성입니다</a:t>
            </a:r>
            <a:r>
              <a:rPr lang="en-US" altLang="ko-KR" b="0" dirty="0"/>
              <a:t>. </a:t>
            </a:r>
            <a:r>
              <a:rPr lang="ko-KR" altLang="en-US" b="0" dirty="0"/>
              <a:t>이는 외래키를 통해 서로 참조 관계에 있는 테이블 간의 데이터를 일관되게 유지하는 규칙입니다</a:t>
            </a:r>
            <a:r>
              <a:rPr lang="en-US" altLang="ko-KR" b="0" dirty="0"/>
              <a:t>. </a:t>
            </a:r>
            <a:r>
              <a:rPr lang="ko-KR" altLang="en-US" b="0" dirty="0"/>
              <a:t>예를 들어</a:t>
            </a:r>
            <a:r>
              <a:rPr lang="en-US" altLang="ko-KR" b="0" dirty="0"/>
              <a:t>, </a:t>
            </a:r>
            <a:r>
              <a:rPr lang="hu-HU" altLang="ko-KR" b="0" dirty="0"/>
              <a:t>A </a:t>
            </a:r>
            <a:r>
              <a:rPr lang="ko-KR" altLang="en-US" b="0" dirty="0"/>
              <a:t>테이블이 </a:t>
            </a:r>
            <a:r>
              <a:rPr lang="hu-HU" altLang="ko-KR" b="0" dirty="0" err="1"/>
              <a:t>B</a:t>
            </a:r>
            <a:r>
              <a:rPr lang="hu-HU" altLang="ko-KR" b="0" dirty="0"/>
              <a:t> </a:t>
            </a:r>
            <a:r>
              <a:rPr lang="ko-KR" altLang="en-US" b="0" dirty="0"/>
              <a:t>테이블을 참조할 때</a:t>
            </a:r>
            <a:r>
              <a:rPr lang="en-US" altLang="ko-KR" b="0" dirty="0"/>
              <a:t>, </a:t>
            </a:r>
            <a:r>
              <a:rPr lang="hu-HU" altLang="ko-KR" b="0" dirty="0" err="1"/>
              <a:t>B</a:t>
            </a:r>
            <a:r>
              <a:rPr lang="hu-HU" altLang="ko-KR" b="0" dirty="0"/>
              <a:t> </a:t>
            </a:r>
            <a:r>
              <a:rPr lang="ko-KR" altLang="en-US" b="0" dirty="0"/>
              <a:t>테이블에서 삭제된 값이 </a:t>
            </a:r>
            <a:r>
              <a:rPr lang="hu-HU" altLang="ko-KR" b="0" dirty="0"/>
              <a:t>A </a:t>
            </a:r>
            <a:r>
              <a:rPr lang="ko-KR" altLang="en-US" b="0" dirty="0"/>
              <a:t>테이블에 남아 있으면 안 됩니다</a:t>
            </a:r>
            <a:r>
              <a:rPr lang="en-US" altLang="ko-KR" b="0" dirty="0"/>
              <a:t>. </a:t>
            </a:r>
            <a:r>
              <a:rPr lang="ko-KR" altLang="en-US" b="0" dirty="0"/>
              <a:t>참조 무결성을 통해 이런 불일치를 방지합니다</a:t>
            </a:r>
            <a:r>
              <a:rPr lang="en-US" altLang="ko-KR" b="0" dirty="0"/>
              <a:t>.</a:t>
            </a:r>
            <a:r>
              <a:rPr lang="ko-KR" altLang="en-US" b="0" dirty="0"/>
              <a:t> 세 번째는 고유 무결성입니다</a:t>
            </a:r>
            <a:r>
              <a:rPr lang="en-US" altLang="ko-KR" b="0" dirty="0"/>
              <a:t>. </a:t>
            </a:r>
            <a:r>
              <a:rPr lang="ko-KR" altLang="en-US" b="0" dirty="0"/>
              <a:t>특정 컬럼에 고유한 값을 보장하는 규칙입니다</a:t>
            </a:r>
            <a:r>
              <a:rPr lang="en-US" altLang="ko-KR" b="0" dirty="0"/>
              <a:t>. </a:t>
            </a:r>
            <a:r>
              <a:rPr lang="ko-KR" altLang="en-US" b="0" dirty="0"/>
              <a:t>예를 들어</a:t>
            </a:r>
            <a:r>
              <a:rPr lang="en-US" altLang="ko-KR" b="0" dirty="0"/>
              <a:t>, </a:t>
            </a:r>
            <a:r>
              <a:rPr lang="ko-KR" altLang="en-US" b="0" dirty="0"/>
              <a:t>주민등록번호처럼 중복될 수 없는 값들이 이에 해당합니다</a:t>
            </a:r>
            <a:r>
              <a:rPr lang="en-US" altLang="ko-KR" b="0" dirty="0"/>
              <a:t>. </a:t>
            </a:r>
            <a:r>
              <a:rPr lang="ko-KR" altLang="en-US" b="0" dirty="0"/>
              <a:t>이 무결성은 데이터 중복을 방지하고</a:t>
            </a:r>
            <a:r>
              <a:rPr lang="en-US" altLang="ko-KR" b="0" dirty="0"/>
              <a:t>, </a:t>
            </a:r>
            <a:r>
              <a:rPr lang="ko-KR" altLang="en-US" b="0" dirty="0"/>
              <a:t>속성값이 고유하게 유지되도록 합니다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마지막으로 </a:t>
            </a:r>
            <a:r>
              <a:rPr lang="hu-HU" altLang="ko-KR" b="0" dirty="0"/>
              <a:t>NULL </a:t>
            </a:r>
            <a:r>
              <a:rPr lang="ko-KR" altLang="en-US" b="0" dirty="0"/>
              <a:t>무결성입니다</a:t>
            </a:r>
            <a:r>
              <a:rPr lang="en-US" altLang="ko-KR" b="0" dirty="0"/>
              <a:t>. </a:t>
            </a:r>
            <a:r>
              <a:rPr lang="ko-KR" altLang="en-US" b="0" dirty="0"/>
              <a:t>이는 특정 속성에 </a:t>
            </a:r>
            <a:r>
              <a:rPr lang="hu-HU" altLang="ko-KR" b="0" dirty="0"/>
              <a:t>NULL </a:t>
            </a:r>
            <a:r>
              <a:rPr lang="ko-KR" altLang="en-US" b="0" dirty="0"/>
              <a:t>값이 올 수 없도록 제약을 설정하는 것입니다</a:t>
            </a:r>
            <a:r>
              <a:rPr lang="en-US" altLang="ko-KR" b="0" dirty="0"/>
              <a:t>. </a:t>
            </a:r>
            <a:r>
              <a:rPr lang="ko-KR" altLang="en-US" b="0" dirty="0"/>
              <a:t>예를 들어</a:t>
            </a:r>
            <a:r>
              <a:rPr lang="en-US" altLang="ko-KR" b="0" dirty="0"/>
              <a:t>, </a:t>
            </a:r>
            <a:r>
              <a:rPr lang="ko-KR" altLang="en-US" b="0" dirty="0"/>
              <a:t>필수로 입력해야 하는 값이 있는 속성은 </a:t>
            </a:r>
            <a:r>
              <a:rPr lang="hu-HU" altLang="ko-KR" b="0" dirty="0"/>
              <a:t>NULL </a:t>
            </a:r>
            <a:r>
              <a:rPr lang="ko-KR" altLang="en-US" b="0" dirty="0"/>
              <a:t>값을 허용하지 않아야 합니다</a:t>
            </a:r>
            <a:r>
              <a:rPr lang="en-US" altLang="ko-KR" b="0" dirty="0"/>
              <a:t>. </a:t>
            </a:r>
            <a:r>
              <a:rPr lang="ko-KR" altLang="en-US" b="0" dirty="0"/>
              <a:t>이 무결성 규칙은 필수 데이터가 누락되지 않도록 합니다</a:t>
            </a:r>
            <a:r>
              <a:rPr lang="en-US" altLang="ko-KR" b="0" dirty="0"/>
              <a:t>.</a:t>
            </a:r>
            <a:r>
              <a:rPr lang="ko-KR" altLang="en-US" b="0" dirty="0"/>
              <a:t> 이러한 다양한 무결성 제약을 통해 데이터베이스는 정확하고 일관성 있게 관리될 수 있습니다</a:t>
            </a:r>
            <a:r>
              <a:rPr lang="en-US" altLang="ko-KR" b="0" dirty="0"/>
              <a:t>.</a:t>
            </a:r>
          </a:p>
          <a:p>
            <a:endParaRPr kumimoji="1"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5F8AA-FCA4-D640-80C6-466B677B42E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958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55331-DF83-FE6C-103C-4F4AAA830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8DDA39-4501-BD14-C3A3-2978B2CDC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38D48-D792-A420-7691-8CFCF7FA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7BEE8-29C5-9D72-A355-DBB64248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CC123-89FA-92C4-A366-098F7CEF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640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56510-D73B-925E-66A8-396B77F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5721B-9B4F-10B9-14ED-59000DEC5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C91A6-5FC1-6732-31BE-A55D2454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01CE3-9A23-A7F4-42FA-E45C6BFD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240B0-8133-A85D-2C2B-594862EB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642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4FF80-3C15-49AD-B0FB-14BBD805E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C2D1-9880-0907-8913-7A918455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5F7EF-DD10-CAB9-532F-55970D4D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FD44F-E7E4-1ABA-93E4-43DC1656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6591C-B813-55B4-B7DF-9DDA21BC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13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75A88-C991-4376-5093-67B585B3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A7B44-5CBB-0C5A-D730-43B9B060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4D72D-0CA2-6C2C-B110-91BF07FE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E8489-F5D5-6A0C-B7A0-C7FF2120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3EE92-FD0E-A831-D4C9-EDDCF3F0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64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D1ED-744C-4716-322F-5A92C58F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F1836-C69B-03BC-2C5A-9DEEA447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F99F9-9FFA-EA0F-4366-BB281990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EE41D-8736-5EDB-AAAF-22269B49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3CB8E-AA97-93D8-C9BE-EF7A984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709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05187-8710-8818-B089-89D31D1C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AA714-B889-9850-98E2-587307D5A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32D28-799D-2313-E258-88AFB6386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13A20-83FB-4317-D1DF-012A70FB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11094-4A46-672E-88FE-6E82E6CA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C1B23-32F9-CC1B-ED4B-473CB80F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673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3B1E-8BBD-EC0B-257F-341AC2CD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43522-73D7-A0B9-9BE3-9BE6E7F85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342D2-EA84-D5A5-A0F0-64B7C11D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400CC4-F63F-225E-DFD3-90A2709E0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54C5F6-F01E-235B-AD98-334E3E3CE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FEFF27-63D1-96AE-3697-8F9A23E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4C89AF-0D0A-DFA6-A834-24E846FA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D62A86-D82A-6F8C-F75E-432478BC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91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B28C4-C2D2-4B46-EDD8-91124B70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D084D7-E8BC-3F90-8FBA-9DCE2FE7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AB9BD0-BAF8-DFEF-53CB-600B96D3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5F6050-1B49-9F7D-E067-39E80576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4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888D7-2B1E-CF86-C97E-7C47BA59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86B203-43AE-4B13-AD57-AE9677BA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DC69F8-A083-D871-3D5D-715B1768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67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3D788-9F45-071A-F419-0901E021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1EBD1-7D57-7F08-50F3-BAA323DC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BBBD5-3C14-42DA-4B1A-1A671A710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AAA61-9784-0AEC-6304-2E5692A7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F071E1-DEDE-7A95-D530-D7C15EB6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17D77-C4ED-BEB4-3A34-4BEE1DE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7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8C322-0766-7622-8B86-4E8B50B3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DC4B6F-4A9F-159C-49C1-96C1D4998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3BEB9-4089-D75C-EC54-421DE077F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FF23E-8698-EA17-A7F8-53EE771D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3811C-FAFF-082C-A71A-19CBF936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7AF6F-22A7-16BD-184A-ADEFF303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47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434C8B-D034-CAA0-60CF-8E1A8598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3BD07-38EC-0DAF-8673-947939063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F3543-9D2A-ADF3-901E-0A0757171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2FEBE-01B8-8943-8E58-89E8484254C8}" type="datetimeFigureOut">
              <a:rPr kumimoji="1" lang="ko-KR" altLang="en-US" smtClean="0"/>
              <a:t>2024. 10. 4.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D0310-E126-77F3-57D3-C00C5B88F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2BCAB-B0A4-9EE9-9594-0699D2D2C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6B531-A3EB-5B4B-83C7-8F234D4692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394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B28FE-EF8D-F146-E131-BCB8B5BA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R" b="1" spc="-150" dirty="0"/>
              <a:t>ERD </a:t>
            </a:r>
            <a:r>
              <a:rPr kumimoji="1" lang="ko-KR" altLang="en-US" b="1" spc="-150" dirty="0"/>
              <a:t>정규화와 트랜잭션</a:t>
            </a:r>
            <a:r>
              <a:rPr kumimoji="1" lang="en-US" altLang="ko-KR" b="1" spc="-150" dirty="0"/>
              <a:t>,</a:t>
            </a:r>
            <a:r>
              <a:rPr kumimoji="1" lang="ko-KR" altLang="en-US" b="1" spc="-150" dirty="0"/>
              <a:t> 무결성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B9331-6C8F-2D0B-BC75-4B706E0C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ko-KR" altLang="en-US" spc="-150" dirty="0" err="1"/>
              <a:t>나예빈</a:t>
            </a:r>
            <a:endParaRPr kumimoji="1" lang="en-US" altLang="ko-KR" spc="-150" dirty="0"/>
          </a:p>
          <a:p>
            <a:pPr marL="0" indent="0" algn="ctr">
              <a:buNone/>
            </a:pPr>
            <a:r>
              <a:rPr kumimoji="1" lang="en-US" altLang="ko-KR" spc="-150" dirty="0"/>
              <a:t>1.</a:t>
            </a:r>
            <a:r>
              <a:rPr kumimoji="1" lang="ko-KR" altLang="en-US" spc="-150" dirty="0"/>
              <a:t> </a:t>
            </a:r>
            <a:r>
              <a:rPr kumimoji="1" lang="en-US" altLang="ko-KR" spc="-150" dirty="0"/>
              <a:t>ERD </a:t>
            </a:r>
            <a:r>
              <a:rPr kumimoji="1" lang="ko-KR" altLang="en-US" spc="-150" dirty="0"/>
              <a:t>정규화</a:t>
            </a:r>
            <a:endParaRPr kumimoji="1" lang="en-US" altLang="ko-KR" spc="-150" dirty="0"/>
          </a:p>
          <a:p>
            <a:pPr marL="0" indent="0" algn="ctr">
              <a:buNone/>
            </a:pPr>
            <a:r>
              <a:rPr kumimoji="1" lang="en-US" altLang="ko-KR" spc="-150" dirty="0"/>
              <a:t>2.</a:t>
            </a:r>
            <a:r>
              <a:rPr kumimoji="1" lang="ko-KR" altLang="en-US" spc="-150" dirty="0"/>
              <a:t> 정규화 과정과 종류</a:t>
            </a:r>
            <a:endParaRPr kumimoji="1" lang="en-US" altLang="ko-KR" spc="-150" dirty="0"/>
          </a:p>
          <a:p>
            <a:pPr marL="0" indent="0" algn="ctr">
              <a:buNone/>
            </a:pPr>
            <a:r>
              <a:rPr kumimoji="1" lang="en-US" altLang="ko-KR" spc="-150" dirty="0"/>
              <a:t>3.</a:t>
            </a:r>
            <a:r>
              <a:rPr kumimoji="1" lang="ko-KR" altLang="en-US" spc="-150" dirty="0"/>
              <a:t> 트랜잭션</a:t>
            </a:r>
            <a:endParaRPr kumimoji="1" lang="en-US" altLang="ko-KR" spc="-150" dirty="0"/>
          </a:p>
          <a:p>
            <a:pPr marL="0" indent="0" algn="ctr">
              <a:buNone/>
            </a:pPr>
            <a:r>
              <a:rPr kumimoji="1" lang="en-US" altLang="ko-KR" spc="-150" dirty="0"/>
              <a:t>4.</a:t>
            </a:r>
            <a:r>
              <a:rPr kumimoji="1" lang="ko-KR" altLang="en-US" spc="-150" dirty="0"/>
              <a:t> 무결성</a:t>
            </a:r>
            <a:endParaRPr kumimoji="1" lang="en-US" altLang="ko-KR" spc="-150" dirty="0"/>
          </a:p>
          <a:p>
            <a:pPr marL="0" indent="0" algn="ctr">
              <a:buNone/>
            </a:pPr>
            <a:endParaRPr kumimoji="1" lang="en-US" altLang="ko-KR" spc="-150" dirty="0"/>
          </a:p>
          <a:p>
            <a:pPr marL="0" indent="0" algn="ctr">
              <a:buNone/>
            </a:pPr>
            <a:endParaRPr kumimoji="1"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6395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4A5252-C9EF-88EF-131E-36B1E2C74FBB}"/>
              </a:ext>
            </a:extLst>
          </p:cNvPr>
          <p:cNvSpPr txBox="1"/>
          <p:nvPr/>
        </p:nvSpPr>
        <p:spPr>
          <a:xfrm>
            <a:off x="571499" y="464608"/>
            <a:ext cx="934402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spc="-150" dirty="0"/>
              <a:t>ERD</a:t>
            </a:r>
            <a:r>
              <a:rPr kumimoji="1" lang="ko-KR" altLang="en-US" sz="2500" b="1" spc="-150" dirty="0"/>
              <a:t> </a:t>
            </a:r>
            <a:r>
              <a:rPr kumimoji="1" lang="en-US" altLang="ko-KR" sz="2500" b="1" spc="-150" dirty="0"/>
              <a:t>(Entity Relationship Diagram)</a:t>
            </a:r>
          </a:p>
          <a:p>
            <a:r>
              <a:rPr kumimoji="1" lang="ko-KR" altLang="en-US" spc="-150" dirty="0"/>
              <a:t>데이터베이스 구축 시 가장 기초적인 뼈대 역할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endParaRPr kumimoji="1" lang="en-US" altLang="ko-KR" spc="-150" dirty="0"/>
          </a:p>
        </p:txBody>
      </p:sp>
      <p:pic>
        <p:nvPicPr>
          <p:cNvPr id="1030" name="Picture 6" descr="건물의 뼈대를 이루는 요소, 골조에 대해서 : 네이버 블로그">
            <a:extLst>
              <a:ext uri="{FF2B5EF4-FFF2-40B4-BE49-F238E27FC236}">
                <a16:creationId xmlns:a16="http://schemas.microsoft.com/office/drawing/2014/main" id="{8192683C-A1BA-4784-07F1-7409301C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30" y="1395943"/>
            <a:ext cx="7096363" cy="253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9D809-8669-CB55-8307-AA2029266794}"/>
              </a:ext>
            </a:extLst>
          </p:cNvPr>
          <p:cNvSpPr txBox="1"/>
          <p:nvPr/>
        </p:nvSpPr>
        <p:spPr>
          <a:xfrm>
            <a:off x="2939007" y="4194173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/>
              <a:t>관계형 데이터만 가능하다 </a:t>
            </a:r>
            <a:r>
              <a:rPr kumimoji="1" lang="en-US" altLang="ko-KR" spc="-150" dirty="0"/>
              <a:t>vs </a:t>
            </a:r>
            <a:r>
              <a:rPr kumimoji="1" lang="ko-KR" altLang="en-US" spc="-150" dirty="0"/>
              <a:t>비정형 데이터까지 가능하다</a:t>
            </a:r>
            <a:endParaRPr kumimoji="1" lang="en-US" altLang="ko-KR" spc="-1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8397D-8CCE-BF88-8542-E870FE74C7C1}"/>
              </a:ext>
            </a:extLst>
          </p:cNvPr>
          <p:cNvSpPr txBox="1"/>
          <p:nvPr/>
        </p:nvSpPr>
        <p:spPr>
          <a:xfrm>
            <a:off x="826249" y="4594171"/>
            <a:ext cx="982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pc="-150" dirty="0"/>
              <a:t>비정형 데이터 </a:t>
            </a:r>
            <a:r>
              <a:rPr kumimoji="1" lang="en-US" altLang="ko-KR" spc="-150" dirty="0"/>
              <a:t>=</a:t>
            </a:r>
            <a:r>
              <a:rPr kumimoji="1" lang="ko-KR" altLang="en-US" spc="-150" dirty="0"/>
              <a:t> 멀티미디어 데이터</a:t>
            </a:r>
            <a:r>
              <a:rPr kumimoji="1" lang="en-US" altLang="ko-KR" spc="-150" dirty="0"/>
              <a:t>(</a:t>
            </a:r>
            <a:r>
              <a:rPr kumimoji="1" lang="ko-KR" altLang="en-US" spc="-150" dirty="0"/>
              <a:t>사진</a:t>
            </a:r>
            <a:r>
              <a:rPr kumimoji="1" lang="en-US" altLang="ko-KR" spc="-150" dirty="0"/>
              <a:t>,</a:t>
            </a:r>
            <a:r>
              <a:rPr kumimoji="1" lang="ko-KR" altLang="en-US" spc="-150" dirty="0"/>
              <a:t> 동영상 등</a:t>
            </a:r>
            <a:r>
              <a:rPr kumimoji="1" lang="en-US" altLang="ko-KR" spc="-150" dirty="0"/>
              <a:t>)</a:t>
            </a:r>
            <a:r>
              <a:rPr kumimoji="1" lang="ko-KR" altLang="en-US" spc="-150" dirty="0" err="1"/>
              <a:t>를</a:t>
            </a:r>
            <a:r>
              <a:rPr kumimoji="1" lang="ko-KR" altLang="en-US" spc="-150" dirty="0"/>
              <a:t> 클라우드 스토리지에 저장하고 관리하는 데이터</a:t>
            </a:r>
          </a:p>
        </p:txBody>
      </p:sp>
    </p:spTree>
    <p:extLst>
      <p:ext uri="{BB962C8B-B14F-4D97-AF65-F5344CB8AC3E}">
        <p14:creationId xmlns:p14="http://schemas.microsoft.com/office/powerpoint/2010/main" val="59748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714F71-B8C4-83C8-EBB8-2174FBCCDBA7}"/>
              </a:ext>
            </a:extLst>
          </p:cNvPr>
          <p:cNvSpPr txBox="1"/>
          <p:nvPr/>
        </p:nvSpPr>
        <p:spPr>
          <a:xfrm>
            <a:off x="454007" y="511756"/>
            <a:ext cx="10753213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spc="-150" dirty="0"/>
              <a:t>정규화 과정</a:t>
            </a:r>
            <a:endParaRPr kumimoji="1" lang="en-US" altLang="ko-KR" sz="2500" b="1" spc="-150" dirty="0"/>
          </a:p>
          <a:p>
            <a:r>
              <a:rPr kumimoji="1" lang="ko-KR" altLang="en-US" spc="-150" dirty="0"/>
              <a:t>릴레이션 간의 데이터베이스 이상 현상을 해결하거나 저장 공간을 효율적으로 사용하기 위해 정규화 </a:t>
            </a:r>
            <a:endParaRPr kumimoji="1" lang="en-US" altLang="ko-KR" spc="-150" dirty="0"/>
          </a:p>
          <a:p>
            <a:r>
              <a:rPr kumimoji="1" lang="ko-KR" altLang="en-US" spc="-150" dirty="0"/>
              <a:t>원칙을 기반으로 릴레이션을 여러 개 분리하는 과정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r>
              <a:rPr lang="ko-KR" altLang="en-US" spc="-150" dirty="0">
                <a:effectLst/>
                <a:ea typeface="Apple SD Gothic Neo" panose="02000300000000000000" pitchFamily="2" charset="-127"/>
              </a:rPr>
              <a:t>릴레이션의 </a:t>
            </a:r>
            <a:r>
              <a:rPr lang="ko-KR" altLang="en-US" spc="-150" dirty="0" err="1">
                <a:effectLst/>
                <a:ea typeface="Apple SD Gothic Neo" panose="02000300000000000000" pitchFamily="2" charset="-127"/>
              </a:rPr>
              <a:t>구조</a:t>
            </a:r>
            <a:r>
              <a:rPr lang="ko-KR" altLang="en-US" spc="-150" dirty="0" err="1">
                <a:ea typeface="Apple SD Gothic Neo" panose="02000300000000000000" pitchFamily="2" charset="-127"/>
              </a:rPr>
              <a:t>성</a:t>
            </a:r>
            <a:r>
              <a:rPr lang="ko-KR" altLang="en-US" spc="-150" dirty="0">
                <a:effectLst/>
                <a:ea typeface="Apple SD Gothic Neo" panose="02000300000000000000" pitchFamily="2" charset="-127"/>
              </a:rPr>
              <a:t>↑ </a:t>
            </a:r>
            <a:r>
              <a:rPr lang="en-US" altLang="ko-KR" spc="-150" dirty="0">
                <a:effectLst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ea typeface="Apple SD Gothic Neo" panose="02000300000000000000" pitchFamily="2" charset="-127"/>
              </a:rPr>
              <a:t>자료의 중복성 ↓</a:t>
            </a:r>
            <a:r>
              <a:rPr lang="ko-KR" altLang="en-US" spc="-150" dirty="0">
                <a:ea typeface="Apple SD Gothic Neo" panose="02000300000000000000" pitchFamily="2" charset="-127"/>
              </a:rPr>
              <a:t> </a:t>
            </a:r>
            <a:r>
              <a:rPr lang="en-US" altLang="ko-KR" spc="-150" dirty="0">
                <a:effectLst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ea typeface="Apple SD Gothic Neo" panose="02000300000000000000" pitchFamily="2" charset="-127"/>
              </a:rPr>
              <a:t>독립적 관계 개별 표현</a:t>
            </a:r>
          </a:p>
          <a:p>
            <a:endParaRPr kumimoji="1" lang="en-US" altLang="ko-KR" spc="-150" dirty="0"/>
          </a:p>
          <a:p>
            <a:endParaRPr kumimoji="1" lang="en-US" altLang="ko-KR" spc="-150" dirty="0"/>
          </a:p>
          <a:p>
            <a:r>
              <a:rPr kumimoji="1" lang="ko-KR" altLang="en-US" b="1" spc="-150" dirty="0"/>
              <a:t>기본 정규형 </a:t>
            </a:r>
            <a:r>
              <a:rPr kumimoji="1" lang="ko-KR" altLang="en-US" sz="1600" spc="-150" dirty="0"/>
              <a:t>제</a:t>
            </a:r>
            <a:r>
              <a:rPr kumimoji="1" lang="en-US" altLang="ko-KR" sz="1600" spc="-150" dirty="0"/>
              <a:t>1~3</a:t>
            </a:r>
            <a:r>
              <a:rPr kumimoji="1" lang="ko-KR" altLang="en-US" sz="1600" spc="-150" dirty="0"/>
              <a:t>정규형</a:t>
            </a:r>
            <a:r>
              <a:rPr kumimoji="1" lang="en-US" altLang="ko-KR" sz="1600" spc="-150" dirty="0"/>
              <a:t>,</a:t>
            </a:r>
            <a:r>
              <a:rPr kumimoji="1" lang="ko-KR" altLang="en-US" sz="1600" spc="-150" dirty="0"/>
              <a:t> 보이스</a:t>
            </a:r>
            <a:r>
              <a:rPr kumimoji="1" lang="en-US" altLang="ko-KR" sz="1600" spc="-150" dirty="0"/>
              <a:t>/</a:t>
            </a:r>
            <a:r>
              <a:rPr kumimoji="1" lang="ko-KR" altLang="en-US" sz="1600" spc="-150" dirty="0"/>
              <a:t>코드 정규형</a:t>
            </a:r>
            <a:r>
              <a:rPr kumimoji="1" lang="en-US" altLang="ko-KR" sz="1600" spc="-150" dirty="0"/>
              <a:t>				</a:t>
            </a:r>
            <a:r>
              <a:rPr kumimoji="1" lang="ko-KR" altLang="en-US" sz="1500" spc="-150" dirty="0"/>
              <a:t>제</a:t>
            </a:r>
            <a:r>
              <a:rPr kumimoji="1" lang="en-US" altLang="ko-KR" sz="1500" spc="-150" dirty="0"/>
              <a:t>1</a:t>
            </a:r>
            <a:r>
              <a:rPr kumimoji="1" lang="ko-KR" altLang="en-US" sz="1500" spc="-150" dirty="0"/>
              <a:t>정규형</a:t>
            </a:r>
            <a:r>
              <a:rPr kumimoji="1" lang="en-US" altLang="ko-KR" sz="1500" spc="-150" dirty="0"/>
              <a:t>(1NF)</a:t>
            </a:r>
            <a:r>
              <a:rPr kumimoji="1" lang="ko-KR" altLang="en-US" sz="1500" spc="-150" dirty="0"/>
              <a:t> </a:t>
            </a:r>
            <a:r>
              <a:rPr kumimoji="1" lang="en-US" altLang="ko-KR" sz="1500" spc="-150" dirty="0"/>
              <a:t>NF=</a:t>
            </a:r>
            <a:r>
              <a:rPr lang="hu-HU" altLang="ko-KR" sz="1500" dirty="0"/>
              <a:t> </a:t>
            </a:r>
            <a:r>
              <a:rPr lang="hu-HU" altLang="ko-KR" sz="1500" dirty="0" err="1"/>
              <a:t>Normal</a:t>
            </a:r>
            <a:r>
              <a:rPr lang="hu-HU" altLang="ko-KR" sz="1500" dirty="0"/>
              <a:t> </a:t>
            </a:r>
            <a:r>
              <a:rPr lang="hu-HU" altLang="ko-KR" sz="1500" dirty="0" err="1"/>
              <a:t>Form</a:t>
            </a:r>
            <a:endParaRPr kumimoji="1" lang="en-US" altLang="ko-KR" sz="1500" spc="-150" dirty="0"/>
          </a:p>
          <a:p>
            <a:r>
              <a:rPr kumimoji="1" lang="ko-KR" altLang="en-US" b="1" spc="-150" dirty="0"/>
              <a:t>고급 정규형 </a:t>
            </a:r>
            <a:r>
              <a:rPr kumimoji="1" lang="ko-KR" altLang="en-US" sz="1600" spc="-150" dirty="0"/>
              <a:t>제</a:t>
            </a:r>
            <a:r>
              <a:rPr kumimoji="1" lang="en-US" altLang="ko-KR" sz="1600" spc="-150" dirty="0"/>
              <a:t>4</a:t>
            </a:r>
            <a:r>
              <a:rPr kumimoji="1" lang="ko-KR" altLang="en-US" sz="1600" spc="-150" dirty="0"/>
              <a:t>정규형</a:t>
            </a:r>
            <a:r>
              <a:rPr kumimoji="1" lang="en-US" altLang="ko-KR" sz="1600" spc="-150" dirty="0"/>
              <a:t>,</a:t>
            </a:r>
            <a:r>
              <a:rPr kumimoji="1" lang="ko-KR" altLang="en-US" sz="1600" spc="-150" dirty="0"/>
              <a:t> 제</a:t>
            </a:r>
            <a:r>
              <a:rPr kumimoji="1" lang="en-US" altLang="ko-KR" sz="1600" spc="-150" dirty="0"/>
              <a:t>5</a:t>
            </a:r>
            <a:r>
              <a:rPr kumimoji="1" lang="ko-KR" altLang="en-US" sz="1600" spc="-150" dirty="0"/>
              <a:t>정규형</a:t>
            </a:r>
            <a:endParaRPr kumimoji="1" lang="en-US" altLang="ko-KR" sz="1600" spc="-150" dirty="0"/>
          </a:p>
          <a:p>
            <a:pPr marL="285750" indent="-285750">
              <a:buFontTx/>
              <a:buChar char="-"/>
            </a:pPr>
            <a:r>
              <a:rPr kumimoji="1" lang="ko-KR" altLang="en-US" u="sng" spc="-150" dirty="0"/>
              <a:t>제</a:t>
            </a:r>
            <a:r>
              <a:rPr kumimoji="1" lang="en-US" altLang="ko-KR" u="sng" spc="-150" dirty="0"/>
              <a:t>4</a:t>
            </a:r>
            <a:r>
              <a:rPr kumimoji="1" lang="ko-KR" altLang="en-US" u="sng" spc="-150" dirty="0"/>
              <a:t>정규형</a:t>
            </a:r>
            <a:r>
              <a:rPr kumimoji="1" lang="ko-KR" altLang="en-US" spc="-150" dirty="0"/>
              <a:t> </a:t>
            </a:r>
            <a:r>
              <a:rPr lang="ko-KR" altLang="en-US" spc="-150" dirty="0">
                <a:effectLst/>
              </a:rPr>
              <a:t>다치 종속성</a:t>
            </a:r>
            <a:r>
              <a:rPr lang="en-US" altLang="ko-KR" spc="-150" dirty="0">
                <a:effectLst/>
              </a:rPr>
              <a:t>(</a:t>
            </a:r>
            <a:r>
              <a:rPr lang="hu-HU" altLang="ko-KR" spc="-150" dirty="0" err="1">
                <a:effectLst/>
              </a:rPr>
              <a:t>Multivalued</a:t>
            </a:r>
            <a:r>
              <a:rPr lang="hu-HU" altLang="ko-KR" spc="-150" dirty="0">
                <a:effectLst/>
              </a:rPr>
              <a:t> </a:t>
            </a:r>
            <a:r>
              <a:rPr lang="hu-HU" altLang="ko-KR" spc="-150" dirty="0" err="1">
                <a:effectLst/>
              </a:rPr>
              <a:t>Dependency</a:t>
            </a:r>
            <a:r>
              <a:rPr lang="hu-HU" altLang="ko-KR" spc="-150" dirty="0">
                <a:effectLst/>
              </a:rPr>
              <a:t>) </a:t>
            </a:r>
            <a:r>
              <a:rPr lang="ko-KR" altLang="en-US" spc="-150" dirty="0">
                <a:effectLst/>
              </a:rPr>
              <a:t>문제 해결하는 정규형으로 다치 종속성은 하나의 속성</a:t>
            </a:r>
            <a:endParaRPr lang="en-US" altLang="ko-KR" spc="-150" dirty="0">
              <a:effectLst/>
            </a:endParaRPr>
          </a:p>
          <a:p>
            <a:r>
              <a:rPr lang="ko-KR" altLang="en-US" spc="-150" dirty="0">
                <a:effectLst/>
              </a:rPr>
              <a:t>이 여러 다른 속성에 독립적으로 영향을 미치는 경우 발생한다</a:t>
            </a:r>
            <a:endParaRPr lang="en-US" altLang="ko-KR" spc="-150" dirty="0">
              <a:effectLst/>
            </a:endParaRPr>
          </a:p>
          <a:p>
            <a:endParaRPr lang="ko-KR" altLang="en-US" spc="-150" dirty="0">
              <a:effectLst/>
            </a:endParaRPr>
          </a:p>
          <a:p>
            <a:r>
              <a:rPr lang="en-US" altLang="ko-KR" sz="1500" spc="-150" dirty="0">
                <a:effectLst/>
                <a:ea typeface="Apple SD Gothic Neo" panose="02000300000000000000" pitchFamily="2" charset="-127"/>
              </a:rPr>
              <a:t>1</a:t>
            </a:r>
            <a:r>
              <a:rPr lang="ko-KR" altLang="en-US" sz="1500" spc="-150" dirty="0">
                <a:effectLst/>
                <a:ea typeface="Apple SD Gothic Neo" panose="02000300000000000000" pitchFamily="2" charset="-127"/>
              </a:rPr>
              <a:t>반 학생들이 여러 과목을 수강할 수 있고</a:t>
            </a:r>
            <a:r>
              <a:rPr lang="en-US" altLang="ko-KR" sz="1500" spc="-150" dirty="0">
                <a:effectLst/>
                <a:ea typeface="Apple SD Gothic Neo" panose="02000300000000000000" pitchFamily="2" charset="-127"/>
              </a:rPr>
              <a:t>, </a:t>
            </a:r>
            <a:r>
              <a:rPr lang="ko-KR" altLang="en-US" sz="1500" spc="-150" dirty="0">
                <a:effectLst/>
                <a:ea typeface="Apple SD Gothic Neo" panose="02000300000000000000" pitchFamily="2" charset="-127"/>
              </a:rPr>
              <a:t>동시에 여러 동아리에 가입할 수 있다고 할 때 과목과 동아리는 정보가 독립적일 건데</a:t>
            </a:r>
            <a:r>
              <a:rPr lang="en-US" altLang="ko-KR" sz="1500" spc="-150" dirty="0">
                <a:effectLst/>
                <a:ea typeface="Apple SD Gothic Neo" panose="02000300000000000000" pitchFamily="2" charset="-127"/>
              </a:rPr>
              <a:t>, </a:t>
            </a:r>
            <a:r>
              <a:rPr lang="ko-KR" altLang="en-US" sz="1500" spc="-150" dirty="0">
                <a:effectLst/>
                <a:ea typeface="Apple SD Gothic Neo" panose="02000300000000000000" pitchFamily="2" charset="-127"/>
              </a:rPr>
              <a:t>이 정보를 한 테이블에 </a:t>
            </a:r>
            <a:endParaRPr lang="en-US" altLang="ko-KR" sz="1500" spc="-150" dirty="0">
              <a:effectLst/>
              <a:ea typeface="Apple SD Gothic Neo" panose="02000300000000000000" pitchFamily="2" charset="-127"/>
            </a:endParaRPr>
          </a:p>
          <a:p>
            <a:r>
              <a:rPr lang="ko-KR" altLang="en-US" sz="1500" spc="-150" dirty="0">
                <a:effectLst/>
                <a:ea typeface="Apple SD Gothic Neo" panose="02000300000000000000" pitchFamily="2" charset="-127"/>
              </a:rPr>
              <a:t>모두 기록하면 데이터 중복이 발생할 수 있어서 수강 과목과 동아리 정보를 각각 분리된 테이블로 만들어 해결하는 방식</a:t>
            </a:r>
            <a:endParaRPr lang="en-US" altLang="ko-KR" sz="1500" spc="-150" dirty="0">
              <a:effectLst/>
              <a:ea typeface="Apple SD Gothic Neo" panose="02000300000000000000" pitchFamily="2" charset="-127"/>
            </a:endParaRPr>
          </a:p>
          <a:p>
            <a:endParaRPr lang="en-US" altLang="ko-KR" spc="-150" dirty="0">
              <a:ea typeface="Apple SD Gothic Neo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u="sng" spc="-150" dirty="0">
                <a:ea typeface="Apple SD Gothic Neo" panose="02000300000000000000" pitchFamily="2" charset="-127"/>
              </a:rPr>
              <a:t>제</a:t>
            </a:r>
            <a:r>
              <a:rPr lang="en-US" altLang="ko-KR" u="sng" spc="-150" dirty="0">
                <a:ea typeface="Apple SD Gothic Neo" panose="02000300000000000000" pitchFamily="2" charset="-127"/>
              </a:rPr>
              <a:t>5</a:t>
            </a:r>
            <a:r>
              <a:rPr lang="ko-KR" altLang="en-US" u="sng" spc="-150" dirty="0">
                <a:ea typeface="Apple SD Gothic Neo" panose="02000300000000000000" pitchFamily="2" charset="-127"/>
              </a:rPr>
              <a:t>정규형</a:t>
            </a:r>
            <a:r>
              <a:rPr lang="ko-KR" altLang="en-US" spc="-150" dirty="0"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ea typeface="Apple SD Gothic Neo" panose="02000300000000000000" pitchFamily="2" charset="-127"/>
              </a:rPr>
              <a:t>조인 종속성 문제를 해결하는 정규형으로</a:t>
            </a:r>
            <a:r>
              <a:rPr lang="en-US" altLang="ko-KR" spc="-150" dirty="0">
                <a:effectLst/>
                <a:ea typeface="Apple SD Gothic Neo" panose="02000300000000000000" pitchFamily="2" charset="-127"/>
              </a:rPr>
              <a:t>, </a:t>
            </a:r>
            <a:r>
              <a:rPr lang="ko-KR" altLang="en-US" spc="-150" dirty="0">
                <a:effectLst/>
                <a:ea typeface="Apple SD Gothic Neo" panose="02000300000000000000" pitchFamily="2" charset="-127"/>
              </a:rPr>
              <a:t>테이블을 여러 개로 나누었을 때 이 테이블들을 다시 조인해도 원</a:t>
            </a:r>
            <a:endParaRPr lang="en-US" altLang="ko-KR" spc="-150" dirty="0">
              <a:effectLst/>
              <a:ea typeface="Apple SD Gothic Neo" panose="02000300000000000000" pitchFamily="2" charset="-127"/>
            </a:endParaRPr>
          </a:p>
          <a:p>
            <a:r>
              <a:rPr lang="ko-KR" altLang="en-US" spc="-150" dirty="0">
                <a:ea typeface="Apple SD Gothic Neo" panose="02000300000000000000" pitchFamily="2" charset="-127"/>
              </a:rPr>
              <a:t> </a:t>
            </a:r>
            <a:r>
              <a:rPr lang="ko-KR" altLang="en-US" spc="-150" dirty="0" err="1">
                <a:effectLst/>
                <a:ea typeface="Apple SD Gothic Neo" panose="02000300000000000000" pitchFamily="2" charset="-127"/>
              </a:rPr>
              <a:t>래의</a:t>
            </a:r>
            <a:r>
              <a:rPr lang="ko-KR" altLang="en-US" spc="-150" dirty="0">
                <a:effectLst/>
                <a:ea typeface="Apple SD Gothic Neo" panose="02000300000000000000" pitchFamily="2" charset="-127"/>
              </a:rPr>
              <a:t> 데이터를 복원할 수 있어야 한다는 규칙</a:t>
            </a:r>
          </a:p>
          <a:p>
            <a:endParaRPr lang="ko-KR" altLang="en-US" spc="-150" dirty="0">
              <a:effectLst/>
              <a:ea typeface="Apple SD Gothic Neo" panose="02000300000000000000" pitchFamily="2" charset="-127"/>
            </a:endParaRPr>
          </a:p>
          <a:p>
            <a:endParaRPr kumimoji="1" lang="en-US" altLang="ko-KR" spc="-150" dirty="0"/>
          </a:p>
        </p:txBody>
      </p:sp>
    </p:spTree>
    <p:extLst>
      <p:ext uri="{BB962C8B-B14F-4D97-AF65-F5344CB8AC3E}">
        <p14:creationId xmlns:p14="http://schemas.microsoft.com/office/powerpoint/2010/main" val="248834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828E86-9207-975E-39FC-4492F9EBC537}"/>
              </a:ext>
            </a:extLst>
          </p:cNvPr>
          <p:cNvSpPr txBox="1"/>
          <p:nvPr/>
        </p:nvSpPr>
        <p:spPr>
          <a:xfrm>
            <a:off x="450320" y="433917"/>
            <a:ext cx="11538480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spc="-150" dirty="0"/>
              <a:t>트랜잭션</a:t>
            </a:r>
            <a:endParaRPr kumimoji="1" lang="en-US" altLang="ko-KR" sz="2500" b="1" spc="-150" dirty="0"/>
          </a:p>
          <a:p>
            <a:r>
              <a:rPr kumimoji="1" lang="ko-KR" altLang="en-US" spc="-150" dirty="0"/>
              <a:t>트랜잭션 하나의 논리적 기능을 수행하기 위한 작업 단위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r>
              <a:rPr lang="ko-KR" altLang="en-US" b="1" spc="-15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원자성</a:t>
            </a:r>
            <a:r>
              <a:rPr lang="en-US" altLang="ko-KR" b="1" spc="-150" dirty="0">
                <a:effectLst/>
                <a:latin typeface="Helvetica Neue" panose="02000503000000020004" pitchFamily="2" charset="0"/>
              </a:rPr>
              <a:t>(</a:t>
            </a:r>
            <a:r>
              <a:rPr lang="hu-HU" altLang="ko-KR" b="1" spc="-150" dirty="0">
                <a:effectLst/>
                <a:latin typeface="Helvetica Neue" panose="02000503000000020004" pitchFamily="2" charset="0"/>
              </a:rPr>
              <a:t>atomicity)  </a:t>
            </a:r>
            <a:r>
              <a:rPr lang="hu-HU" altLang="ko-KR" spc="-150" dirty="0" err="1">
                <a:effectLst/>
                <a:latin typeface="Helvetica Neue" panose="02000503000000020004" pitchFamily="2" charset="0"/>
              </a:rPr>
              <a:t>All</a:t>
            </a:r>
            <a:r>
              <a:rPr lang="hu-HU" altLang="ko-KR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hu-HU" altLang="ko-KR" spc="-150" dirty="0" err="1">
                <a:effectLst/>
                <a:latin typeface="Helvetica Neue" panose="02000503000000020004" pitchFamily="2" charset="0"/>
              </a:rPr>
              <a:t>or</a:t>
            </a:r>
            <a:r>
              <a:rPr lang="hu-HU" altLang="ko-KR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hu-HU" altLang="ko-KR" spc="-150" dirty="0" err="1">
                <a:effectLst/>
                <a:latin typeface="Helvetica Neue" panose="02000503000000020004" pitchFamily="2" charset="0"/>
              </a:rPr>
              <a:t>nothing</a:t>
            </a:r>
            <a:r>
              <a:rPr lang="hu-HU" altLang="ko-KR" spc="-150" dirty="0">
                <a:effectLst/>
                <a:latin typeface="Helvetica Neue" panose="02000503000000020004" pitchFamily="2" charset="0"/>
              </a:rPr>
              <a:t>! </a:t>
            </a:r>
            <a:r>
              <a:rPr kumimoji="1" lang="ko-KR" altLang="en-US" spc="-150" dirty="0">
                <a:latin typeface="Helvetica Neue" panose="02000503000000020004" pitchFamily="2" charset="0"/>
              </a:rPr>
              <a:t> </a:t>
            </a:r>
            <a:r>
              <a:rPr kumimoji="1" lang="en-US" altLang="ko-KR" spc="-150" dirty="0">
                <a:latin typeface="Helvetica Neue" panose="02000503000000020004" pitchFamily="2" charset="0"/>
              </a:rPr>
              <a:t>			</a:t>
            </a:r>
            <a:r>
              <a:rPr kumimoji="1" lang="ko-KR" altLang="en-US" spc="-150" dirty="0">
                <a:latin typeface="Helvetica Neue" panose="02000503000000020004" pitchFamily="2" charset="0"/>
              </a:rPr>
              <a:t>          </a:t>
            </a:r>
            <a:r>
              <a:rPr lang="ko-KR" altLang="en-US" b="1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일관성</a:t>
            </a:r>
            <a:r>
              <a:rPr lang="en-US" altLang="ko-KR" b="1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hu-HU" altLang="ko-KR" b="1" spc="-150" dirty="0" err="1"/>
              <a:t>Consistency</a:t>
            </a:r>
            <a:r>
              <a:rPr lang="hu-HU" altLang="ko-KR" b="1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  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허용된 방식으로만 데이터를 변경해야 한다</a:t>
            </a:r>
            <a:endParaRPr lang="en-US" altLang="ko-KR" spc="-15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b="1" spc="-150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격리성</a:t>
            </a:r>
            <a:r>
              <a:rPr lang="en-US" altLang="ko-KR" b="1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(I</a:t>
            </a:r>
            <a:r>
              <a:rPr lang="hu-HU" altLang="ko-KR" b="1" spc="-150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solation</a:t>
            </a:r>
            <a:r>
              <a:rPr lang="hu-HU" altLang="ko-KR" b="1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  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트랜잭션 수행 시 서로 끼어들지 못하게 격리</a:t>
            </a:r>
            <a:r>
              <a:rPr lang="ko-KR" altLang="en-US" spc="-1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해야 한다    </a:t>
            </a:r>
            <a:r>
              <a:rPr lang="ko-KR" altLang="en-US" b="1" spc="-1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지속성</a:t>
            </a:r>
            <a:r>
              <a:rPr lang="en-US" altLang="ko-KR" b="1" spc="-1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hu-HU" altLang="ko-KR" sz="1600" b="1" dirty="0" err="1"/>
              <a:t>Durability</a:t>
            </a:r>
            <a:r>
              <a:rPr lang="en-US" altLang="ko-KR" b="1" dirty="0"/>
              <a:t>)</a:t>
            </a:r>
            <a:r>
              <a:rPr lang="ko-KR" altLang="en-US" dirty="0"/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트랜잭션은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영원히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반영돼야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</a:t>
            </a:r>
            <a:endParaRPr lang="en-US" altLang="ko-KR" spc="-15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en-US" altLang="ko-KR" spc="-1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		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격리 수준은 위로 갈수록 동시성 ↑</a:t>
            </a:r>
            <a:r>
              <a:rPr lang="en-US" altLang="ko-KR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500" spc="-150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격리성</a:t>
            </a:r>
            <a:r>
              <a:rPr lang="ko-KR" altLang="en-US" sz="15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↓</a:t>
            </a:r>
            <a:endParaRPr lang="en-US" altLang="ko-KR" sz="1500" spc="-15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endParaRPr kumimoji="1" lang="en-US" altLang="ko-KR" spc="-150" dirty="0"/>
          </a:p>
          <a:p>
            <a:endParaRPr lang="hu-HU" altLang="ko-KR" i="1" spc="-150" dirty="0">
              <a:effectLst/>
              <a:latin typeface="Helvetica Neue" panose="02000503000000020004" pitchFamily="2" charset="0"/>
            </a:endParaRPr>
          </a:p>
          <a:p>
            <a:endParaRPr lang="hu-HU" altLang="ko-KR" i="1" spc="-150" dirty="0">
              <a:effectLst/>
              <a:latin typeface="Helvetica Neue" panose="02000503000000020004" pitchFamily="2" charset="0"/>
            </a:endParaRPr>
          </a:p>
          <a:p>
            <a:endParaRPr lang="hu-HU" altLang="ko-KR" i="1" spc="-150" dirty="0">
              <a:effectLst/>
              <a:latin typeface="Helvetica Neue" panose="02000503000000020004" pitchFamily="2" charset="0"/>
            </a:endParaRPr>
          </a:p>
          <a:p>
            <a:r>
              <a:rPr lang="hu-HU" altLang="ko-KR" i="1" spc="-150" dirty="0">
                <a:effectLst/>
                <a:latin typeface="Helvetica Neue" panose="02000503000000020004" pitchFamily="2" charset="0"/>
              </a:rPr>
              <a:t>SERIALIZABLE</a:t>
            </a:r>
            <a:r>
              <a:rPr lang="ko-KR" altLang="en-US" i="1" spc="-150" dirty="0">
                <a:latin typeface="Helvetica Neue" panose="02000503000000020004" pitchFamily="2" charset="0"/>
              </a:rPr>
              <a:t>  </a:t>
            </a:r>
            <a:r>
              <a:rPr lang="ko-KR" altLang="en-US" spc="-150" dirty="0">
                <a:effectLst/>
                <a:latin typeface="Helvetica Neue" panose="02000503000000020004" pitchFamily="2" charset="0"/>
              </a:rPr>
              <a:t>팬텀 리드</a:t>
            </a:r>
            <a:r>
              <a:rPr lang="en-US" altLang="ko-KR" spc="-15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pc="-150" dirty="0">
                <a:effectLst/>
                <a:latin typeface="Helvetica Neue" panose="02000503000000020004" pitchFamily="2" charset="0"/>
              </a:rPr>
              <a:t>순차적 진행</a:t>
            </a:r>
            <a:r>
              <a:rPr lang="en-US" altLang="ko-KR" spc="-15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pc="-150" dirty="0">
                <a:effectLst/>
                <a:latin typeface="Helvetica Neue" panose="02000503000000020004" pitchFamily="2" charset="0"/>
              </a:rPr>
              <a:t>매우 엄격한 </a:t>
            </a:r>
            <a:r>
              <a:rPr lang="ko-KR" altLang="en-US" spc="-150" dirty="0" err="1">
                <a:effectLst/>
                <a:latin typeface="Helvetica Neue" panose="02000503000000020004" pitchFamily="2" charset="0"/>
              </a:rPr>
              <a:t>격리성</a:t>
            </a:r>
            <a:r>
              <a:rPr lang="ko-KR" altLang="en-US" spc="-150" dirty="0">
                <a:effectLst/>
                <a:latin typeface="Helvetica Neue" panose="02000503000000020004" pitchFamily="2" charset="0"/>
              </a:rPr>
              <a:t> 수준이어서 교착 상태 일어날 확률 ↑</a:t>
            </a:r>
            <a:r>
              <a:rPr lang="en-US" altLang="ko-KR" spc="-15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pc="-150" dirty="0">
                <a:effectLst/>
                <a:latin typeface="Helvetica Neue" panose="02000503000000020004" pitchFamily="2" charset="0"/>
              </a:rPr>
              <a:t>성능 제일 ↓</a:t>
            </a:r>
          </a:p>
          <a:p>
            <a:r>
              <a:rPr lang="hu-HU" altLang="ko-KR" i="1" spc="-150" dirty="0">
                <a:effectLst/>
                <a:latin typeface="Helvetica Neue" panose="02000503000000020004" pitchFamily="2" charset="0"/>
              </a:rPr>
              <a:t>REPEATABLE_READ</a:t>
            </a:r>
            <a:r>
              <a:rPr lang="hu-HU" altLang="ko-KR" spc="-150" dirty="0">
                <a:effectLst/>
                <a:latin typeface="Helvetica Neue" panose="02000503000000020004" pitchFamily="2" charset="0"/>
              </a:rPr>
              <a:t> MySQL8.0</a:t>
            </a:r>
            <a:r>
              <a:rPr lang="ko-KR" altLang="en-US" spc="-150" dirty="0">
                <a:effectLst/>
                <a:latin typeface="Helvetica Neue" panose="02000503000000020004" pitchFamily="2" charset="0"/>
              </a:rPr>
              <a:t>의 </a:t>
            </a:r>
            <a:r>
              <a:rPr lang="hu-HU" altLang="ko-KR" spc="-150" dirty="0" err="1">
                <a:effectLst/>
                <a:latin typeface="Helvetica Neue" panose="02000503000000020004" pitchFamily="2" charset="0"/>
              </a:rPr>
              <a:t>innoDB</a:t>
            </a:r>
            <a:r>
              <a:rPr lang="hu-HU" altLang="ko-KR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pc="-150" dirty="0">
                <a:effectLst/>
                <a:latin typeface="Helvetica Neue" panose="02000503000000020004" pitchFamily="2" charset="0"/>
              </a:rPr>
              <a:t>기본값 </a:t>
            </a:r>
          </a:p>
          <a:p>
            <a:r>
              <a:rPr lang="hu-HU" altLang="ko-KR" i="1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READ_COMMITTED</a:t>
            </a:r>
            <a:r>
              <a:rPr lang="ko-KR" altLang="en-US" i="1" spc="-1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팬텀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리드</a:t>
            </a:r>
            <a:r>
              <a:rPr lang="en-US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가능하지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조회</a:t>
            </a:r>
            <a:r>
              <a:rPr lang="en-US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가장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많이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사용되는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격리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수준으로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hu-HU" altLang="ko-KR" spc="-150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PostgreSQL</a:t>
            </a:r>
            <a:r>
              <a:rPr lang="hu-HU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SQL server,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오라클의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기본값으로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커밋이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완료된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데이터에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대해서만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조회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허용</a:t>
            </a:r>
            <a:b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</a:br>
            <a:r>
              <a:rPr lang="hu-HU" altLang="ko-KR" i="1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REAN_UNCOMMITTED</a:t>
            </a:r>
            <a:r>
              <a:rPr lang="hu-HU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팬텀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리드</a:t>
            </a:r>
            <a:r>
              <a:rPr lang="en-US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가능하지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조회</a:t>
            </a:r>
            <a:r>
              <a:rPr lang="en-US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pc="-15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더티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리드</a:t>
            </a:r>
            <a:r>
              <a:rPr lang="en-US" altLang="ko-KR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가장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낮은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격리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수준이지만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젤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빠르기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거대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어림잡아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집계할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좋음</a:t>
            </a:r>
          </a:p>
          <a:p>
            <a:endParaRPr kumimoji="1" lang="en-US" altLang="ko-KR" spc="-150" dirty="0"/>
          </a:p>
          <a:p>
            <a:endParaRPr kumimoji="1" lang="en-US" altLang="ko-KR" spc="-150" dirty="0"/>
          </a:p>
          <a:p>
            <a:endParaRPr kumimoji="1" lang="en-US" altLang="ko-KR" spc="-150" dirty="0"/>
          </a:p>
          <a:p>
            <a:r>
              <a:rPr kumimoji="1" lang="en-US" altLang="ko-KR" spc="-150" dirty="0"/>
              <a:t>	</a:t>
            </a:r>
            <a:endParaRPr kumimoji="1"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226891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9029B3-97CA-B226-D03A-4FA38447916A}"/>
              </a:ext>
            </a:extLst>
          </p:cNvPr>
          <p:cNvSpPr txBox="1"/>
          <p:nvPr/>
        </p:nvSpPr>
        <p:spPr>
          <a:xfrm>
            <a:off x="997381" y="1120676"/>
            <a:ext cx="10508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u="sng" spc="-150" dirty="0">
                <a:effectLst/>
                <a:latin typeface="Helvetica Neue" panose="02000503000000020004" pitchFamily="2" charset="0"/>
              </a:rPr>
              <a:t>팬텀</a:t>
            </a:r>
            <a:r>
              <a:rPr lang="ko-KR" altLang="en-US" sz="1800" i="1" u="sng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800" u="sng" spc="-150" dirty="0">
                <a:effectLst/>
                <a:latin typeface="Helvetica Neue" panose="02000503000000020004" pitchFamily="2" charset="0"/>
              </a:rPr>
              <a:t>리드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</a:rPr>
              <a:t> 동일 쿼리를 보냈을 때 다른 결과값이 나오는 경우로 트랜잭션 도중 새로운 데이터가 삽입될 때 발생한다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</a:rPr>
              <a:t>데이터가 추가되거나 삭제돼 새로운 유령 같은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(</a:t>
            </a:r>
            <a:r>
              <a:rPr lang="hu-HU" altLang="ko-KR" sz="1800" spc="-150" dirty="0" err="1">
                <a:effectLst/>
                <a:latin typeface="Helvetica Neue" panose="02000503000000020004" pitchFamily="2" charset="0"/>
              </a:rPr>
              <a:t>phantom</a:t>
            </a:r>
            <a:r>
              <a:rPr lang="hu-HU" altLang="ko-KR" sz="1800" spc="-150" dirty="0">
                <a:effectLst/>
                <a:latin typeface="Helvetica Neue" panose="02000503000000020004" pitchFamily="2" charset="0"/>
              </a:rPr>
              <a:t>) 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</a:rPr>
              <a:t>데이터가 조회된다는 의미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. (</a:t>
            </a:r>
            <a:r>
              <a:rPr lang="hu-HU" altLang="ko-KR" sz="1800" spc="-150" dirty="0" err="1">
                <a:effectLst/>
                <a:latin typeface="Helvetica Neue" panose="02000503000000020004" pitchFamily="2" charset="0"/>
              </a:rPr>
              <a:t>insert</a:t>
            </a:r>
            <a:r>
              <a:rPr lang="hu-HU" altLang="ko-KR" sz="1800" spc="-150" dirty="0">
                <a:effectLst/>
                <a:latin typeface="Helvetica Neue" panose="02000503000000020004" pitchFamily="2" charset="0"/>
              </a:rPr>
              <a:t>, </a:t>
            </a:r>
            <a:r>
              <a:rPr lang="hu-HU" altLang="ko-KR" sz="1800" spc="-150" dirty="0" err="1">
                <a:effectLst/>
                <a:latin typeface="Helvetica Neue" panose="02000503000000020004" pitchFamily="2" charset="0"/>
              </a:rPr>
              <a:t>delete</a:t>
            </a:r>
            <a:r>
              <a:rPr lang="hu-HU" altLang="ko-KR" sz="1800" spc="-150" dirty="0">
                <a:effectLst/>
                <a:latin typeface="Helvetica Neue" panose="02000503000000020004" pitchFamily="2" charset="0"/>
              </a:rPr>
              <a:t>)</a:t>
            </a:r>
          </a:p>
          <a:p>
            <a:endParaRPr lang="hu-HU" altLang="ko-KR" sz="1800" spc="-15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800" u="sng" spc="-150" dirty="0">
                <a:effectLst/>
                <a:latin typeface="Helvetica Neue" panose="02000503000000020004" pitchFamily="2" charset="0"/>
              </a:rPr>
              <a:t>반복 가능하지 않은 조회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</a:rPr>
              <a:t> 한 트랜잭션 내의 같은 행에 </a:t>
            </a:r>
            <a:r>
              <a:rPr lang="ko-KR" altLang="en-US" sz="1800" spc="-150" dirty="0" err="1">
                <a:effectLst/>
                <a:latin typeface="Helvetica Neue" panose="02000503000000020004" pitchFamily="2" charset="0"/>
              </a:rPr>
              <a:t>두번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</a:rPr>
              <a:t> 이상 조회가 발생했는데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</a:rPr>
              <a:t>그때 값이 다른 경우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</a:rPr>
              <a:t>단순 조회를 했을 때 일부 컬럼의 데이터가 다르게 나오는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</a:rPr>
              <a:t>. (</a:t>
            </a:r>
            <a:r>
              <a:rPr lang="hu-HU" altLang="ko-KR" sz="1800" spc="-150" dirty="0">
                <a:effectLst/>
                <a:latin typeface="Helvetica Neue" panose="02000503000000020004" pitchFamily="2" charset="0"/>
              </a:rPr>
              <a:t>update)</a:t>
            </a:r>
          </a:p>
          <a:p>
            <a:endParaRPr lang="hu-HU" altLang="ko-KR" sz="1800" spc="-15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800" u="sng" spc="-15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더티</a:t>
            </a:r>
            <a:r>
              <a:rPr lang="ko-KR" altLang="en-US" sz="1800" u="sng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u="sng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리드</a:t>
            </a:r>
            <a:r>
              <a:rPr lang="ko-KR" altLang="en-US" sz="1800" u="sng" spc="-15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트랜잭션이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중일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트랜잭션에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의해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수행되었지만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아직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커밋되지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않은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행의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읽을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있을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spc="-15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발생</a:t>
            </a:r>
            <a:r>
              <a:rPr lang="en-US" altLang="ko-KR" sz="1800" spc="-15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sz="1800" spc="-15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/>
          </a:p>
        </p:txBody>
      </p:sp>
      <p:pic>
        <p:nvPicPr>
          <p:cNvPr id="5" name="그림 4" descr="텍스트, 폰트, 라인, 영수증이(가) 표시된 사진&#10;&#10;자동 생성된 설명">
            <a:extLst>
              <a:ext uri="{FF2B5EF4-FFF2-40B4-BE49-F238E27FC236}">
                <a16:creationId xmlns:a16="http://schemas.microsoft.com/office/drawing/2014/main" id="{01B982CC-A2B1-908A-22DC-E444A92B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34" y="3719006"/>
            <a:ext cx="7467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5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0CDF2-5881-B374-4D02-9E631AC4419F}"/>
              </a:ext>
            </a:extLst>
          </p:cNvPr>
          <p:cNvSpPr txBox="1"/>
          <p:nvPr/>
        </p:nvSpPr>
        <p:spPr>
          <a:xfrm>
            <a:off x="609600" y="474133"/>
            <a:ext cx="1114213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b="1" spc="-150" dirty="0"/>
              <a:t>무결성</a:t>
            </a:r>
            <a:endParaRPr kumimoji="1" lang="en-US" altLang="ko-KR" sz="2500" b="1" spc="-150" dirty="0"/>
          </a:p>
          <a:p>
            <a:r>
              <a:rPr kumimoji="1" lang="ko-KR" altLang="en-US" spc="-150" dirty="0"/>
              <a:t>데이터의 정확성</a:t>
            </a:r>
            <a:r>
              <a:rPr kumimoji="1" lang="en-US" altLang="ko-KR" spc="-150" dirty="0"/>
              <a:t>,</a:t>
            </a:r>
            <a:r>
              <a:rPr kumimoji="1" lang="ko-KR" altLang="en-US" spc="-150" dirty="0"/>
              <a:t> 일관성</a:t>
            </a:r>
            <a:r>
              <a:rPr kumimoji="1" lang="en-US" altLang="ko-KR" spc="-150" dirty="0"/>
              <a:t>,</a:t>
            </a:r>
            <a:r>
              <a:rPr kumimoji="1" lang="ko-KR" altLang="en-US" spc="-150" dirty="0"/>
              <a:t> 유효성을 유지하는 것</a:t>
            </a:r>
            <a:endParaRPr kumimoji="1" lang="en-US" altLang="ko-KR" spc="-150" dirty="0"/>
          </a:p>
          <a:p>
            <a:endParaRPr kumimoji="1" lang="en-US" altLang="ko-KR" spc="-150" dirty="0"/>
          </a:p>
          <a:p>
            <a:r>
              <a:rPr kumimoji="1" lang="ko-KR" altLang="en-US" b="1" spc="-150" dirty="0"/>
              <a:t>개체 무결성 </a:t>
            </a:r>
            <a:r>
              <a:rPr kumimoji="1" lang="ko-KR" altLang="en-US" spc="-150" dirty="0"/>
              <a:t>기본 키 </a:t>
            </a:r>
            <a:r>
              <a:rPr kumimoji="1" lang="en-US" altLang="ko-KR" spc="-150" dirty="0"/>
              <a:t>not null</a:t>
            </a:r>
          </a:p>
          <a:p>
            <a:r>
              <a:rPr kumimoji="1" lang="ko-KR" altLang="en-US" b="1" spc="-150" dirty="0"/>
              <a:t>참조 무결성</a:t>
            </a:r>
            <a:r>
              <a:rPr kumimoji="1" lang="en-US" altLang="ko-KR" b="1" spc="-150" dirty="0"/>
              <a:t> </a:t>
            </a:r>
            <a:r>
              <a:rPr kumimoji="1" lang="ko-KR" altLang="en-US" spc="-150" dirty="0"/>
              <a:t>참조 관계에 있는 테이블 간의 데이터는 일관된 값 유지</a:t>
            </a:r>
            <a:endParaRPr kumimoji="1" lang="en-US" altLang="ko-KR" spc="-150" dirty="0"/>
          </a:p>
          <a:p>
            <a:r>
              <a:rPr kumimoji="1" lang="ko-KR" altLang="en-US" b="1" spc="-150" dirty="0"/>
              <a:t>고유 무결성 </a:t>
            </a:r>
            <a:r>
              <a:rPr kumimoji="1" lang="ko-KR" altLang="en-US" spc="-150" dirty="0"/>
              <a:t>특정 속성에 대해 고유한 값을 가지도록 조건이 주어진 경우 그 값을 따름 </a:t>
            </a:r>
            <a:r>
              <a:rPr kumimoji="1" lang="en-US" altLang="ko-KR" spc="-150" dirty="0"/>
              <a:t>(</a:t>
            </a:r>
            <a:r>
              <a:rPr kumimoji="1" lang="en-US" altLang="ko-KR" spc="-150" dirty="0" err="1"/>
              <a:t>auto_increment</a:t>
            </a:r>
            <a:r>
              <a:rPr kumimoji="1" lang="en-US" altLang="ko-KR" spc="-150" dirty="0"/>
              <a:t>)</a:t>
            </a:r>
          </a:p>
          <a:p>
            <a:r>
              <a:rPr kumimoji="1" lang="en-US" altLang="ko-KR" b="1" spc="-150" dirty="0"/>
              <a:t>NULL</a:t>
            </a:r>
            <a:r>
              <a:rPr kumimoji="1" lang="ko-KR" altLang="en-US" b="1" spc="-150" dirty="0"/>
              <a:t> 무결성 </a:t>
            </a:r>
            <a:r>
              <a:rPr kumimoji="1" lang="ko-KR" altLang="en-US" spc="-150" dirty="0"/>
              <a:t>특정 속성 값에 </a:t>
            </a:r>
            <a:r>
              <a:rPr kumimoji="1" lang="en-US" altLang="ko-KR" spc="-150" dirty="0"/>
              <a:t>null</a:t>
            </a:r>
            <a:r>
              <a:rPr kumimoji="1" lang="ko-KR" altLang="en-US" spc="-150" dirty="0"/>
              <a:t>이 올 수 없다는 조건이 주어졌을 때 그 조건을 행하는 제약 조건</a:t>
            </a:r>
          </a:p>
        </p:txBody>
      </p:sp>
    </p:spTree>
    <p:extLst>
      <p:ext uri="{BB962C8B-B14F-4D97-AF65-F5344CB8AC3E}">
        <p14:creationId xmlns:p14="http://schemas.microsoft.com/office/powerpoint/2010/main" val="102125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1372</Words>
  <Application>Microsoft Macintosh PowerPoint</Application>
  <PresentationFormat>와이드스크린</PresentationFormat>
  <Paragraphs>72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Apple SD Gothic Neo</vt:lpstr>
      <vt:lpstr>Arial</vt:lpstr>
      <vt:lpstr>Helvetica Neue</vt:lpstr>
      <vt:lpstr>Office 테마</vt:lpstr>
      <vt:lpstr>ERD 정규화와 트랜잭션, 무결성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정규화와 트랜잭션, 무결성</dc:title>
  <dc:creator>세빈 나</dc:creator>
  <cp:lastModifiedBy>세빈 나</cp:lastModifiedBy>
  <cp:revision>2</cp:revision>
  <dcterms:created xsi:type="dcterms:W3CDTF">2024-09-27T02:43:36Z</dcterms:created>
  <dcterms:modified xsi:type="dcterms:W3CDTF">2024-10-04T04:49:57Z</dcterms:modified>
</cp:coreProperties>
</file>