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0" r:id="rId4"/>
    <p:sldId id="262" r:id="rId5"/>
    <p:sldId id="263" r:id="rId6"/>
    <p:sldId id="264" r:id="rId7"/>
    <p:sldId id="265" r:id="rId8"/>
    <p:sldId id="272" r:id="rId9"/>
    <p:sldId id="273" r:id="rId10"/>
    <p:sldId id="266" r:id="rId11"/>
    <p:sldId id="267" r:id="rId12"/>
    <p:sldId id="268" r:id="rId13"/>
    <p:sldId id="26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5"/>
    <p:restoredTop sz="79122"/>
  </p:normalViewPr>
  <p:slideViewPr>
    <p:cSldViewPr snapToGrid="0">
      <p:cViewPr>
        <p:scale>
          <a:sx n="65" d="100"/>
          <a:sy n="65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22:44:19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24575,'0'31'0,"7"19"0,14 24 0,-1-22 0,5 1 0,9 10 0,6 3 0,-4-11 0,4 3 0,2 0 0,1 1 0,2 1 0,0-3 0,15 19 0,-2-5 0,-10-14 0,-6-8 0,1-5 0,-20-23 0,-11-16 0,-8-8 0,-3-26 0,-1-26 0,0-31 0,0 31 0,1-2 0,2 2 0,2-1 0,2 3 0,2 1 0,16-43 0,10 8 0,5-3 0,1 0 0,-1 7 0,-7 22 0,-7 25 0,-7 21 0,-9 11 0,-5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22:44:23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899 0 24575,'-35'0'0,"-1"0"0,-1 0 0,4 0 0,2 0 0,1 0 0,-6 0 0,2 0 0,2 0 0,7 2 0,10 0 0,2 3 0,-3 6 0,-15 5 0,-14 7 0,-10 4 0,-1 0 0,13-3 0,12-7 0,15-5 0,7-3 0,-7 3 0,-7 10 0,-11 12 0,-10 15 0,2 4 0,6-2 0,12-12 0,12-14 0,7-7 0,3-2 0,1 11 0,5 15 0,13 16 0,15 6 0,14-5 0,8-13 0,4-16 0,5-13 0,5-10 0,7-6 0,5-10 0,11-9 0,-42 5 0,1-2 0,2-1 0,0-1 0,0 2 0,-2 1 0,38-9 0,-23 8 0,-20 8 0,-17 4 0,-7 3 0,0 3 0,-1 7 0,-2 6 0,-4 7 0,-5 0 0,-4-3 0,-3-5 0,-2-3 0,0 1 0,-2 4 0,-4 5 0,-3 3 0,-2-2 0,-1-4 0,-3 1 0,-3 5 0,-15 8 0,-15 10 0,-10 3 0,-2-3 0,12-9 0,8-14 0,0-11 0,-4-4 0,-8-1 0,-3 0 0,4-1 0,12-3 0,12 2 0,16-1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C5DD-8766-3049-9699-B64718F8D5D0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C0C92-F2AF-AC40-AAE3-AC73878A0D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980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636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다음 단원인 </a:t>
            </a:r>
            <a:r>
              <a:rPr kumimoji="1" lang="en-US" altLang="ko-KR" dirty="0"/>
              <a:t>HTTP</a:t>
            </a:r>
            <a:r>
              <a:rPr kumimoji="1" lang="ko-KR" altLang="en-US" dirty="0"/>
              <a:t> 단원으로 넘어가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HyperText</a:t>
            </a:r>
            <a:r>
              <a:rPr kumimoji="1" lang="en-US" altLang="ko-KR" dirty="0"/>
              <a:t> Translate Protocol</a:t>
            </a:r>
            <a:r>
              <a:rPr kumimoji="1" lang="ko-KR" altLang="en-US" dirty="0"/>
              <a:t>의 약자로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웹에서 데이터를 주고받기 위해 사용되는 통신 규약입니다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클라이언트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웹 브라우저</a:t>
            </a:r>
            <a:r>
              <a:rPr kumimoji="1" lang="en-US" altLang="ko-KR" dirty="0"/>
              <a:t>)</a:t>
            </a:r>
            <a:r>
              <a:rPr kumimoji="1" lang="ko-KR" altLang="en-US" dirty="0"/>
              <a:t>와 서버 간에 데이터를 주고받을 때의 특징과 한계점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각 한계점을 어떻게 극복해서 발전해 나갔는지에 대해 알아볼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HTTP/1.0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HTTP</a:t>
            </a:r>
            <a:r>
              <a:rPr kumimoji="1" lang="ko-KR" altLang="en-US" dirty="0"/>
              <a:t>의 첫번째 주요 버전이기 때문에 여러 제한점이 있었습니다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RTT</a:t>
            </a:r>
            <a:r>
              <a:rPr kumimoji="1" lang="ko-KR" altLang="en-US" dirty="0"/>
              <a:t>란 패킷이 목적지에 도달하고 나서 다시 출발지로 돌아오기까지 걸리는 시간을 말하는데요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요청을 보낼 때마다 패킷이 왕복으로 다녀오고 또 다음 요청을 실행시키게 되면 시간이 점점 길어져 </a:t>
            </a:r>
            <a:r>
              <a:rPr kumimoji="1" lang="en-US" altLang="ko-KR" dirty="0"/>
              <a:t>HTTP/1.0</a:t>
            </a:r>
            <a:r>
              <a:rPr kumimoji="1" lang="ko-KR" altLang="en-US" dirty="0"/>
              <a:t>의 단점이 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 이렇게 </a:t>
            </a:r>
            <a:r>
              <a:rPr kumimoji="1" lang="en-US" altLang="ko-KR" dirty="0"/>
              <a:t>RTT</a:t>
            </a:r>
            <a:r>
              <a:rPr kumimoji="1" lang="ko-KR" altLang="en-US" dirty="0"/>
              <a:t>가 증가되면 서버에 부담이 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사용자에게 응답 시간이 </a:t>
            </a:r>
            <a:r>
              <a:rPr kumimoji="1" lang="ko-KR" altLang="en-US" dirty="0" err="1"/>
              <a:t>길어지기</a:t>
            </a:r>
            <a:r>
              <a:rPr kumimoji="1" lang="ko-KR" altLang="en-US" dirty="0"/>
              <a:t> 때문에 이를 막을 대안으로 이미지 </a:t>
            </a:r>
            <a:r>
              <a:rPr kumimoji="1" lang="ko-KR" altLang="en-US" dirty="0" err="1"/>
              <a:t>스플리팅이나</a:t>
            </a:r>
            <a:r>
              <a:rPr kumimoji="1" lang="ko-KR" altLang="en-US" dirty="0"/>
              <a:t> 코드 압축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</a:t>
            </a:r>
            <a:r>
              <a:rPr kumimoji="1" lang="en-US" altLang="ko-KR" dirty="0"/>
              <a:t> Base64</a:t>
            </a:r>
            <a:r>
              <a:rPr kumimoji="1" lang="ko-KR" altLang="en-US" dirty="0"/>
              <a:t> 인코딩 등을 사용했지만 해당 </a:t>
            </a:r>
            <a:r>
              <a:rPr kumimoji="1" lang="ko-KR" altLang="en-US" dirty="0" err="1"/>
              <a:t>방법들에는</a:t>
            </a:r>
            <a:r>
              <a:rPr kumimoji="1" lang="ko-KR" altLang="en-US" dirty="0"/>
              <a:t> 헤더가 더 무거워지거나 지연 시간은 여전한 등의 한계가 있었습니다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657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매번 </a:t>
            </a:r>
            <a:r>
              <a:rPr kumimoji="1" lang="en-US" altLang="ko-KR" dirty="0"/>
              <a:t>TCP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연결하는 것이 번거로웠던 </a:t>
            </a:r>
            <a:r>
              <a:rPr kumimoji="1" lang="en-US" altLang="ko-KR" dirty="0"/>
              <a:t>HTTP/1.0</a:t>
            </a:r>
            <a:r>
              <a:rPr kumimoji="1" lang="ko-KR" altLang="en-US" dirty="0"/>
              <a:t>가 표준화가 된 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년 후</a:t>
            </a:r>
            <a:r>
              <a:rPr kumimoji="1" lang="en-US" altLang="ko-KR" dirty="0"/>
              <a:t>……</a:t>
            </a:r>
            <a:r>
              <a:rPr kumimoji="1" lang="ko-KR" altLang="en-US" dirty="0"/>
              <a:t> 이를 해결하여 지속적으로 연결시켜 처음에 한번 </a:t>
            </a:r>
            <a:r>
              <a:rPr kumimoji="1" lang="en-US" altLang="ko-KR" dirty="0"/>
              <a:t>TCP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초기화하고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이후는 </a:t>
            </a:r>
            <a:r>
              <a:rPr kumimoji="1" lang="en-US" altLang="ko-KR" dirty="0"/>
              <a:t>keep-alive</a:t>
            </a:r>
            <a:r>
              <a:rPr kumimoji="1" lang="ko-KR" altLang="en-US" dirty="0"/>
              <a:t> 옵션이 표준화돼 한번에 여러 개의 파일을 송수신할 수 있게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페이지 로딩 시간을 줄이기 위해 대역폭과 데이터를 압축 및 </a:t>
            </a:r>
            <a:r>
              <a:rPr kumimoji="1" lang="ko-KR" altLang="en-US" dirty="0" err="1"/>
              <a:t>캐싱</a:t>
            </a:r>
            <a:r>
              <a:rPr kumimoji="1" lang="ko-KR" altLang="en-US" dirty="0"/>
              <a:t>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필수 호스트 헤더를 지정해 하나의 서버에서 여러 도메인을 처리할 수 있게 하는 가상 호스팅을 가능하게 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하지만 인터넷이 발전해 오면서 텍스트만 주고받다가 점점 텍스트와 이미지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이미지 등의 데이터를 주고받는 게 많아지면서 문서 안에 포함된 리소스를 처리할 때 리소스의 크기나 개수에 비례해 시간이 길어지는 단점이 발생하였습니다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이러한 단점으로 생기는 현상들이 </a:t>
            </a:r>
            <a:r>
              <a:rPr kumimoji="1" lang="en-US" altLang="ko-KR" dirty="0"/>
              <a:t>HOL Blocking, </a:t>
            </a:r>
            <a:r>
              <a:rPr kumimoji="1" lang="ko-KR" altLang="en-US" dirty="0"/>
              <a:t>무거운 헤더 구조입니다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HOL Blocking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Head Of Line Blocking</a:t>
            </a:r>
            <a:r>
              <a:rPr kumimoji="1" lang="ko-KR" altLang="en-US" dirty="0"/>
              <a:t>의 약자로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네트워크에서 같은 큐에 있는 패킷이 첫번째 패킷에 의해 지연될 때 발생하는 성능 저하 현상입니다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이미지의 다운로드 속도가 느려지면 나머지 것도 차례로 지연돼 느려집니다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무거운 헤더 구조는 쿠키가 포함돼 있는 메타 데이터가 압축돼 있지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불필요한 것까지 다 들어가 있어 나타나는 현상입니다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데이터를 주고받을 때마다 헤더의 내용이 중복으로 전송돼 발생합니다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9745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1.1</a:t>
            </a:r>
            <a:r>
              <a:rPr kumimoji="1" lang="ko-KR" altLang="en-US" dirty="0"/>
              <a:t>에서도 요청에 대한 단점이 존재해 지연 시간이 커지는 경우가 허다했기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단점을 보완하고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응답에 대한 다중화와 헤더를 효율적으로 압축할 수 있는 버전이 등장했습니다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바로 </a:t>
            </a:r>
            <a:r>
              <a:rPr kumimoji="1" lang="en-US" altLang="ko-KR" dirty="0"/>
              <a:t>HTTPS/2.0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HTTPS/2.0</a:t>
            </a:r>
            <a:r>
              <a:rPr kumimoji="1" lang="ko-KR" altLang="en-US" dirty="0"/>
              <a:t>의 특징은 크게 네 가지입니다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2.0</a:t>
            </a:r>
            <a:r>
              <a:rPr kumimoji="1" lang="ko-KR" altLang="en-US" dirty="0"/>
              <a:t> 이전까지는 데이터가 주로 텍스트 위주였기 때문에 텍스트 프로토콜을 사용하였으나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인터넷이 발전하며 이미지도 많이 주고받기 때문에 텍스트가 아닌 이진법을 도입해 데이터를 더 효율적으로 전송할 수 있게 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멀티 </a:t>
            </a:r>
            <a:r>
              <a:rPr kumimoji="1" lang="ko-KR" altLang="en-US" dirty="0" err="1"/>
              <a:t>플렉싱은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TCP </a:t>
            </a:r>
            <a:r>
              <a:rPr kumimoji="1" lang="ko-KR" altLang="en-US" dirty="0"/>
              <a:t>연결에서 여러 요청과 응답을 동시에 주고받을 수 있다는 의미입니다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이전 버전에서는 지속적으로 연결해 놓았기 때문에 데이터를 순차적으로 주고받았지만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2.0</a:t>
            </a:r>
            <a:r>
              <a:rPr kumimoji="1" lang="ko-KR" altLang="en-US" dirty="0"/>
              <a:t>에서는 동시에 주고받는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 특정 스트림의 패킷이 손상되어도 해당 스트림에만 문제가 생기고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 스트림은 멀쩡히 작동합니다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시간 관계상 나머지는 가볍게 확인해 주시고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최근에 이용 중인 </a:t>
            </a:r>
            <a:r>
              <a:rPr kumimoji="1" lang="en-US" altLang="ko-KR" dirty="0"/>
              <a:t>HTTP/3.0</a:t>
            </a:r>
            <a:r>
              <a:rPr kumimoji="1" lang="ko-KR" altLang="en-US" dirty="0"/>
              <a:t>에 대한 설명을 하고 마치겠습니다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45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HTTP/2.0</a:t>
            </a:r>
            <a:r>
              <a:rPr kumimoji="1" lang="ko-KR" altLang="en-US" dirty="0"/>
              <a:t>의 한계까지 보완해 현재 사용하고 있는 </a:t>
            </a:r>
            <a:r>
              <a:rPr kumimoji="1" lang="en-US" altLang="ko-KR" dirty="0"/>
              <a:t>HTTP/3.0</a:t>
            </a:r>
            <a:r>
              <a:rPr kumimoji="1" lang="ko-KR" altLang="en-US" dirty="0"/>
              <a:t>에 대해 설명해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이전 버전까지는 </a:t>
            </a:r>
            <a:r>
              <a:rPr kumimoji="1" lang="en-US" altLang="ko-KR" dirty="0"/>
              <a:t>TCP </a:t>
            </a:r>
            <a:r>
              <a:rPr kumimoji="1" lang="ko-KR" altLang="en-US" dirty="0"/>
              <a:t>프로토콜을 사용하고 있었지만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 </a:t>
            </a:r>
            <a:r>
              <a:rPr kumimoji="1" lang="en-US" altLang="ko-KR" dirty="0"/>
              <a:t>3.0</a:t>
            </a:r>
            <a:r>
              <a:rPr kumimoji="1" lang="ko-KR" altLang="en-US" dirty="0"/>
              <a:t> 버전에는 </a:t>
            </a:r>
            <a:r>
              <a:rPr kumimoji="1" lang="en-US" altLang="ko-KR" dirty="0"/>
              <a:t>QUIC </a:t>
            </a:r>
            <a:r>
              <a:rPr kumimoji="1" lang="ko-KR" altLang="en-US" dirty="0"/>
              <a:t>프로토콜을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멀티 </a:t>
            </a:r>
            <a:r>
              <a:rPr kumimoji="1" lang="ko-KR" altLang="en-US" dirty="0" err="1"/>
              <a:t>플렉싱</a:t>
            </a:r>
            <a:r>
              <a:rPr kumimoji="1" lang="ko-KR" altLang="en-US" dirty="0"/>
              <a:t> 기능을 마찬가지로 유지하고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순방향 오류 수정 메커니즘이 적용돼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새로운 개념인 순방향 오류 수정 메커니즘에 대해 간략하게 설명해 보자면 </a:t>
            </a:r>
            <a:r>
              <a:rPr lang="ko-KR" altLang="en-US" dirty="0"/>
              <a:t>데이터 전송 시 발생할 수 있는 오류를 수신 측에서 자동으로 수정할 수 있게 하는 기술입니다</a:t>
            </a:r>
            <a:r>
              <a:rPr lang="en-US" altLang="ko-KR" dirty="0"/>
              <a:t>.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57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HTTP/2.0</a:t>
            </a:r>
            <a:r>
              <a:rPr kumimoji="1" lang="ko-KR" altLang="en-US" dirty="0"/>
              <a:t>의 한계까지 보완해 현재 사용하고 있는 </a:t>
            </a:r>
            <a:r>
              <a:rPr kumimoji="1" lang="en-US" altLang="ko-KR" dirty="0"/>
              <a:t>HTTP/3.0</a:t>
            </a:r>
            <a:r>
              <a:rPr kumimoji="1" lang="ko-KR" altLang="en-US" dirty="0"/>
              <a:t>에 대해 설명해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이전 버전까지는 </a:t>
            </a:r>
            <a:r>
              <a:rPr kumimoji="1" lang="en-US" altLang="ko-KR" dirty="0"/>
              <a:t>TCP </a:t>
            </a:r>
            <a:r>
              <a:rPr kumimoji="1" lang="ko-KR" altLang="en-US" dirty="0"/>
              <a:t>프로토콜을 사용하고 있었지만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 </a:t>
            </a:r>
            <a:r>
              <a:rPr kumimoji="1" lang="en-US" altLang="ko-KR" dirty="0"/>
              <a:t>3.0</a:t>
            </a:r>
            <a:r>
              <a:rPr kumimoji="1" lang="ko-KR" altLang="en-US" dirty="0"/>
              <a:t> 버전에는 </a:t>
            </a:r>
            <a:r>
              <a:rPr kumimoji="1" lang="en-US" altLang="ko-KR" dirty="0"/>
              <a:t>QUIC </a:t>
            </a:r>
            <a:r>
              <a:rPr kumimoji="1" lang="ko-KR" altLang="en-US" dirty="0"/>
              <a:t>프로토콜을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멀티 </a:t>
            </a:r>
            <a:r>
              <a:rPr kumimoji="1" lang="ko-KR" altLang="en-US" dirty="0" err="1"/>
              <a:t>플렉싱</a:t>
            </a:r>
            <a:r>
              <a:rPr kumimoji="1" lang="ko-KR" altLang="en-US" dirty="0"/>
              <a:t> 기능을 마찬가지로 유지하고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순방향 오류 수정 메커니즘이 적용돼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새로운 개념인 순방향 오류 수정 메커니즘에 대해 간략하게 설명해 보자면 </a:t>
            </a:r>
            <a:r>
              <a:rPr lang="ko-KR" altLang="en-US" dirty="0"/>
              <a:t>데이터 전송 시 발생할 수 있는 오류를 수신 측에서 자동으로 수정할 수 있게 하는 기술입니다</a:t>
            </a:r>
            <a:r>
              <a:rPr lang="en-US" altLang="ko-KR" dirty="0"/>
              <a:t>.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343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아이피 주소에 대해 이야기하기 앞서 인터넷에 대해 잠깐 정리한 것을 보여 드리겠습니다</a:t>
            </a:r>
            <a:endParaRPr kumimoji="1" lang="en-US" altLang="ko-KR" dirty="0"/>
          </a:p>
          <a:p>
            <a:r>
              <a:rPr kumimoji="1" lang="ko-KR" altLang="en-US" dirty="0"/>
              <a:t>인터넷은 수십억 개의 엔드 포인트를 연결하는 라우터와 파이프로 구성된 복잡한 컴퓨터 네트워크의 시스템인데요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정의만 내렸는데도 벌써 모르는 단어가 세 개 이상 나오지 않았나요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엔드 포인트는 네트워크에서 데이터를 주고받기 위해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주소와 포트 번호를 사용하는 시스템의 최종 접속 지점으로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컴퓨터나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스마트폰 등을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 전자기기들을 </a:t>
            </a:r>
            <a:r>
              <a:rPr kumimoji="1" lang="en-US" altLang="ko-KR" dirty="0"/>
              <a:t>IP</a:t>
            </a:r>
            <a:r>
              <a:rPr kumimoji="1" lang="ko-KR" altLang="en-US" dirty="0"/>
              <a:t>주소가 포함돼 있는 </a:t>
            </a:r>
            <a:r>
              <a:rPr kumimoji="1" lang="ko-KR" altLang="en-US" dirty="0" err="1"/>
              <a:t>엔드포인트들이라고</a:t>
            </a:r>
            <a:r>
              <a:rPr kumimoji="1" lang="ko-KR" altLang="en-US" dirty="0"/>
              <a:t> 생각하면 이해하기 쉬울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라우터는 화면에 보이는 것처럼 여러 네트워크들을 다른 네트워크들과 동시에 연결해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전달하는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장치인데요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각 네트워크들은 라우터를 통해 연결되어 패킷을 주고받는 게 바로 인터넷입니다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이러한 과정에서 라우터가 패킷을 적절한 엔드 포인터로 전달할 수 있도록 연결시켜 주는 것이 파이프입니다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유무선 케이블이나 와이파이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블루투스 등을 의미합니다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이제 각 전자기기들이 엔드 포인트를 가지고 있고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엔드 포인트는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주소와 포트 번호를 가지고 있다는 것을 알게 되었으니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주소에 대한 설명으로 넘어가겠습니다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99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아이피 주소에 대해 이야기하기 앞서 인터넷에 대해 잠깐 정리한 것을 보여 드리겠습니다</a:t>
            </a:r>
            <a:endParaRPr kumimoji="1" lang="en-US" altLang="ko-KR" dirty="0"/>
          </a:p>
          <a:p>
            <a:r>
              <a:rPr kumimoji="1" lang="ko-KR" altLang="en-US" dirty="0"/>
              <a:t>인터넷은 수십억 개의 엔드 포인트를 연결하는 라우터와 파이프로 구성된 복잡한 컴퓨터 네트워크의 시스템인데요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정의만 내렸는데도 벌써 모르는 단어가 세 개 이상 나오지 않았나요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엔드 포인트는 네트워크에서 데이터를 주고받기 위해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주소와 포트 번호를 사용하는 시스템의 최종 접속 지점으로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컴퓨터나 서버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스마트폰 등을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 전자기기들을 </a:t>
            </a:r>
            <a:r>
              <a:rPr kumimoji="1" lang="en-US" altLang="ko-KR" dirty="0"/>
              <a:t>IP</a:t>
            </a:r>
            <a:r>
              <a:rPr kumimoji="1" lang="ko-KR" altLang="en-US" dirty="0"/>
              <a:t>주소가 포함돼 있는 </a:t>
            </a:r>
            <a:r>
              <a:rPr kumimoji="1" lang="ko-KR" altLang="en-US" dirty="0" err="1"/>
              <a:t>엔드포인트들이라고</a:t>
            </a:r>
            <a:r>
              <a:rPr kumimoji="1" lang="ko-KR" altLang="en-US" dirty="0"/>
              <a:t> 생각하면 이해하기 쉬울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라우터는 화면에 보이는 것처럼 여러 네트워크들을 다른 네트워크들과 동시에 연결해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전달하는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장치인데요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각 네트워크들은 라우터를 통해 연결되어 패킷을 주고받는 게 바로 인터넷입니다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이러한 과정에서 라우터가 패킷을 적절한 엔드 포인터로 전달할 수 있도록 연결시켜 주는 것이 파이프입니다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유무선 케이블이나 와이파이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블루투스 등을 의미합니다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이제 각 전자기기들이 엔드 포인트를 가지고 있고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엔드 포인트는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주소와 포트 번호를 가지고 있다는 것을 알게 되었으니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주소에 대한 설명으로 넘어가겠습니다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85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참고로 저는 </a:t>
            </a:r>
            <a:r>
              <a:rPr kumimoji="1" lang="en-US" altLang="ko-KR" dirty="0"/>
              <a:t>IP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HTTP </a:t>
            </a:r>
            <a:r>
              <a:rPr kumimoji="1" lang="ko-KR" altLang="en-US" dirty="0"/>
              <a:t>파트를 준비하면서 책에 나온 모든 범위를 다루기보다 제가 중요하다고 생각하는 부분들만 집중적으로 준비해 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CS</a:t>
            </a:r>
            <a:r>
              <a:rPr kumimoji="1" lang="ko-KR" altLang="en-US" dirty="0"/>
              <a:t> 공부를 하지 않아도 컴퓨터로 인터넷을 해 봤다면 누구나 들어 봤을 단어인 아이피 주소에서 아이피는 어떤 약자일까요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대부분 아이피라고 하면 내 컴퓨터의 고유한 주소라고 알고 계실 겁니다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저도 마찬가지라서 저는 아이피의 </a:t>
            </a:r>
            <a:r>
              <a:rPr kumimoji="1" lang="en-US" altLang="ko-KR" dirty="0"/>
              <a:t>I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Identity</a:t>
            </a:r>
            <a:r>
              <a:rPr kumimoji="1" lang="ko-KR" altLang="en-US" dirty="0"/>
              <a:t>일 줄 알았거든요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Internet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</a:t>
            </a:r>
            <a:r>
              <a:rPr kumimoji="1" lang="ko-KR" altLang="en-US" dirty="0"/>
              <a:t>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P</a:t>
            </a:r>
            <a:r>
              <a:rPr kumimoji="1" lang="ko-KR" altLang="en-US" dirty="0"/>
              <a:t>는 예상하기 쉬워지겠죠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저희가 네트워크를 공부하며 지겹도록 봤던 단어인 </a:t>
            </a:r>
            <a:r>
              <a:rPr kumimoji="1" lang="en-US" altLang="ko-KR" dirty="0" err="1"/>
              <a:t>Protocal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인터넷은 너무나 방대해서 통신 규약을 정해 놓아야 네트워크 간의 패킷 전송이 원활하게 이루어질 수 있을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각 엔드 포인트들이 갖고 있는 아이피 주소는 컴퓨터 네트워크 간에 통신할 때 서로를 식별하기 위해 약속해 놓은 고유한 주소입니다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아이피 주소를 이용하면 송신자와 수신자를 구별하여 올바른 목적지에 도달할 수 있게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그렇기 때문에 어떤 네트워크로 전송할지 라우터에서 경로를 선택한다는 것은 아이피 주소를 기반으로 경로를 선택한다는 뜻이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통신 규약은 두 가지 형태로 존재하는데요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 번째 형태는 </a:t>
            </a:r>
            <a:r>
              <a:rPr kumimoji="1" lang="en-US" altLang="ko-KR" dirty="0"/>
              <a:t>IPv4</a:t>
            </a:r>
            <a:r>
              <a:rPr kumimoji="1" lang="ko-KR" altLang="en-US" dirty="0"/>
              <a:t> 형식으로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32</a:t>
            </a:r>
            <a:r>
              <a:rPr kumimoji="1" lang="ko-KR" altLang="en-US" dirty="0"/>
              <a:t> 비트 주소 체계 형식입니다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둘을 비교하면 알겠지만 비교적 간단하고 쉬운 구조로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설정과 관리가 편리합니다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때문에 오늘날까지 제일 많이 사용되고 있는 형태여서 대부분의 장비에서 호환이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주소 공간이 약 </a:t>
            </a:r>
            <a:r>
              <a:rPr kumimoji="1" lang="en-US" altLang="ko-KR" dirty="0"/>
              <a:t>43</a:t>
            </a:r>
            <a:r>
              <a:rPr kumimoji="1" lang="ko-KR" altLang="en-US" dirty="0"/>
              <a:t>억개밖에 되지 않아 주소가 부족한 상태입니다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나중에 나올 </a:t>
            </a:r>
            <a:r>
              <a:rPr kumimoji="1" lang="en-US" altLang="ko-KR" dirty="0"/>
              <a:t>NAT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IPv6</a:t>
            </a:r>
            <a:r>
              <a:rPr kumimoji="1" lang="ko-KR" altLang="en-US" dirty="0"/>
              <a:t>을 이용해 이 문제점을 보완하고 있다고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 번째 형태는 </a:t>
            </a:r>
            <a:r>
              <a:rPr kumimoji="1" lang="en-US" altLang="ko-KR" dirty="0"/>
              <a:t>IPv6 </a:t>
            </a:r>
            <a:r>
              <a:rPr kumimoji="1" lang="ko-KR" altLang="en-US" dirty="0"/>
              <a:t>형식으로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 비트 주소 체계 형식입니다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예시를 보면 상당히 복잡해 보이죠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앞서 나왔던 형식은 잘하면 외울 수 있겠지만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주소는 외우면 영재발굴단에서 연락 오지 않을까 싶을 정도로 복잡하여 설정과 관리가 비교적 어렵고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주소를 자동으로 할당해 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인터넷 프로토콜에 </a:t>
            </a:r>
            <a:r>
              <a:rPr kumimoji="1" lang="ko-KR" altLang="en-US" dirty="0" err="1"/>
              <a:t>시큐리티를</a:t>
            </a:r>
            <a:r>
              <a:rPr kumimoji="1" lang="ko-KR" altLang="en-US" dirty="0"/>
              <a:t> 더해 보안을 강화했습니다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주소 공간 부족 문제도 해결하고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기존의 형태보다 보안도 강화돼 있어 미래에는 </a:t>
            </a:r>
            <a:r>
              <a:rPr kumimoji="1" lang="en-US" altLang="ko-KR" dirty="0"/>
              <a:t>IPv6</a:t>
            </a:r>
            <a:r>
              <a:rPr kumimoji="1" lang="ko-KR" altLang="en-US" dirty="0"/>
              <a:t> 형식이 표준화돼 있을 것으로 예상됩니다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000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네트워크 프로토콜에는 여러 종류가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책에 나온 대표적인 </a:t>
            </a:r>
            <a:r>
              <a:rPr kumimoji="1" lang="en-US" altLang="ko-KR" dirty="0"/>
              <a:t>ARP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RARP</a:t>
            </a:r>
            <a:r>
              <a:rPr kumimoji="1" lang="ko-KR" altLang="en-US" dirty="0"/>
              <a:t>에 대해서만 알아보도록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저희는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주소를 통해 통신을 주고받는다고 알고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정확히 말하면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주소를 통해 얻은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주소를 통해 통신한다고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주소는 단지 인터넷 상에서 기기를 식별하는 고유 주소일 뿐이기 때문인데요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주소를 가상 주소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주소를 실제 주소라고 생각해도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그렇다면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은 </a:t>
            </a:r>
            <a:r>
              <a:rPr lang="hu-HU" altLang="ko-KR" dirty="0"/>
              <a:t>Media Access </a:t>
            </a:r>
            <a:r>
              <a:rPr lang="hu-HU" altLang="ko-KR" dirty="0" err="1"/>
              <a:t>Control</a:t>
            </a:r>
            <a:r>
              <a:rPr lang="ko-KR" altLang="en-US" dirty="0"/>
              <a:t>의 약자로</a:t>
            </a:r>
            <a:r>
              <a:rPr lang="en-US" altLang="ko-KR" dirty="0"/>
              <a:t>,</a:t>
            </a:r>
            <a:r>
              <a:rPr lang="ko-KR" altLang="en-US" dirty="0"/>
              <a:t> 네트워크 인터페이스 카드</a:t>
            </a:r>
            <a:r>
              <a:rPr lang="en-US" altLang="ko-KR" dirty="0"/>
              <a:t>(</a:t>
            </a:r>
            <a:r>
              <a:rPr lang="hu-HU" altLang="ko-KR" dirty="0"/>
              <a:t>NIC, Network </a:t>
            </a:r>
            <a:r>
              <a:rPr lang="hu-HU" altLang="ko-KR" dirty="0" err="1"/>
              <a:t>Interface</a:t>
            </a:r>
            <a:r>
              <a:rPr lang="hu-HU" altLang="ko-KR" dirty="0"/>
              <a:t> </a:t>
            </a:r>
            <a:r>
              <a:rPr lang="hu-HU" altLang="ko-KR" dirty="0" err="1"/>
              <a:t>Card</a:t>
            </a:r>
            <a:r>
              <a:rPr lang="hu-HU" altLang="ko-KR" dirty="0"/>
              <a:t>)**</a:t>
            </a:r>
            <a:r>
              <a:rPr lang="ko-KR" altLang="en-US" dirty="0"/>
              <a:t>에 할당된 고유한 하드웨어 식별자입니다</a:t>
            </a:r>
            <a:r>
              <a:rPr lang="en-US" altLang="ko-KR" dirty="0"/>
              <a:t>.</a:t>
            </a:r>
            <a:r>
              <a:rPr lang="ko-KR" altLang="en-US" dirty="0"/>
              <a:t> 네트워크 장치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라우터 등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물리적으로 식별하는 데 사용됩니다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ARP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주소로부터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 주소를 구하는 </a:t>
            </a:r>
            <a:r>
              <a:rPr kumimoji="1" lang="en-US" altLang="ko-KR" dirty="0"/>
              <a:t>IP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 주소의 다리 역할을 하는 프로토콜입니다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쉽게 말하면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주소를 통해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주소를 찾고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이것으로 통신을 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인터넷 상에서 서로 식별을 마쳤으니 진짜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주소를 통해 패킷을 주고받는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반대로 </a:t>
            </a:r>
            <a:r>
              <a:rPr kumimoji="1" lang="en-US" altLang="ko-KR" dirty="0"/>
              <a:t>RARP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MAC </a:t>
            </a:r>
            <a:r>
              <a:rPr kumimoji="1" lang="ko-KR" altLang="en-US" dirty="0"/>
              <a:t>주소를 통해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주소를 변환해 통신하는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 </a:t>
            </a:r>
            <a:r>
              <a:rPr kumimoji="1" lang="en-US" altLang="ko-KR" dirty="0"/>
              <a:t>RARP</a:t>
            </a:r>
            <a:r>
              <a:rPr kumimoji="1" lang="ko-KR" altLang="en-US" dirty="0"/>
              <a:t> 방식도 이용하는 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인터넷 상에서는 물리적 주소가 아닌 논리적 주소인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주소로 서로를 식별해야 하기 때문입니다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73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라우팅 테이블은 송신지에서 수신지까지 도달하기 위해 사용되며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라우터에 들어 있는 목적지 정보들과 그 목적지로 가기 위한 방법들이 들어 있는 리스트들입니다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라우팅 테이블에는 패킷이 도착해야 할 최종 네트워크의 주소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목적지 네트워크를 식별하는 데 사용되는 </a:t>
            </a:r>
            <a:r>
              <a:rPr kumimoji="1" lang="ko-KR" altLang="en-US" dirty="0" err="1"/>
              <a:t>서브넷</a:t>
            </a:r>
            <a:r>
              <a:rPr kumimoji="1" lang="ko-KR" altLang="en-US" dirty="0"/>
              <a:t> 마스크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패킷이 다음에 향할 라우터의 주소인 게이트웨이 등에 대한 정보가 들어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게이트웨이는 서로 다른 통신망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프로토콜을 사용하는 네트워크 간의 통신을 가능하게 하는 관문 역할을 하는 컴퓨터나 소프트웨어를 두루 일컫는 용어라고 적혀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보면 문장이 너무 길어서 말이 헷갈리지만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아까 말했던 것처럼 패킷이 다음에 향할 라우터의 주소라는 개념으로 정리하면 쉬울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어쨌든 네트워크 간의 통신에서 최종 목적은 패킷을 목적지에 </a:t>
            </a:r>
            <a:r>
              <a:rPr kumimoji="1" lang="ko-KR" altLang="en-US" dirty="0" err="1"/>
              <a:t>도착시키는</a:t>
            </a:r>
            <a:r>
              <a:rPr kumimoji="1" lang="ko-KR" altLang="en-US" dirty="0"/>
              <a:t>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게이트웨이는 관문이라고도 비유하였으니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프로토콜을 </a:t>
            </a:r>
            <a:r>
              <a:rPr kumimoji="1" lang="ko-KR" altLang="en-US" dirty="0" err="1"/>
              <a:t>변환한다거나</a:t>
            </a:r>
            <a:r>
              <a:rPr kumimoji="1" lang="ko-KR" altLang="en-US" dirty="0"/>
              <a:t> 네트워크 간의 연결을 라우팅 한다는 건 </a:t>
            </a:r>
            <a:r>
              <a:rPr kumimoji="1" lang="ko-KR" altLang="en-US" dirty="0" err="1"/>
              <a:t>어렵지않은</a:t>
            </a:r>
            <a:r>
              <a:rPr kumimoji="1" lang="ko-KR" altLang="en-US" dirty="0"/>
              <a:t> 특징이라고 생각됩니다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38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 체계로 넘어가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IP </a:t>
            </a:r>
            <a:r>
              <a:rPr kumimoji="1" lang="ko-KR" altLang="en-US" dirty="0"/>
              <a:t>주소 체계는 네트워크에서 장치들이 서로 통신할 수 있게 </a:t>
            </a:r>
            <a:r>
              <a:rPr kumimoji="1" lang="en-US" altLang="ko-KR" dirty="0"/>
              <a:t>IP</a:t>
            </a:r>
            <a:r>
              <a:rPr kumimoji="1" lang="ko-KR" altLang="en-US" dirty="0"/>
              <a:t> 주소를 할당하고 관리하는 다양한 방법들입니다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이들 클래스는 인터넷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부여한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주소와 네트워크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식별하기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관리자가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부여한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주소로 구성돼 있습니다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예를 들어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192.168.1.14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아이피에서 네트워크 주소는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192.168.1.0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제일 뒷자리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14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호스트의 주소가 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이들로 이루어져 있는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A, B, C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1:1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통신에 이용되고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멀티캐스트 주소만 이루어진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클래스는 멀티캐스트 통신에 이용되며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나중에 사용하게 될 수 있는 예비용으로 이루어진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클래스는 훗날을 기약하기 때문에 따로 설명하지 않겠습니다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A, B, C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클래스는 대규모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네트워ㅡ에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이용되고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알파벳이 커질수록 규모가 작아집니다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마찬가지로 호스트 수도 네트워크 크기와 비례하여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제일 많은 호스트 수를 지원합니다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때문에 가정에서는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클래스가 이용되고 있습니다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77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다이나믹 호스트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컨피규레이션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프로토콜의 약자인데요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네트워크에 연결돼 있는 장치들이 자동으로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주소를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할당받을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 있게 해 줍니다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관리자의 별도 설정 없이 자동으로 할당되기 때문에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이용히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편리한데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자동으로 할당되는 정보들은 다음과 같습니다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 방법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Discovery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단계에서 네트워크 연결 시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서버를 찾고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Offer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단계에서 찾기에 성공한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서버는 클라이언트에게 사용할 수 있는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주소와 네트워크 설정에 필요한 정보들을 메시지로 응답합니다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메시지를 받은 클라이언트는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단계에서 특정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 요청하기 위해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서버에 필요한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request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메시지를 보내고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메시지를 받은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DHCP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서버는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Acknowledgement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단계에서 그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 할당하기 위해 클라이언트에게 메시지를 보낸 형식입니다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54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네트워크 어드레스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트랜슬레이션의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약자로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사설 네트워크와 공용 네트워크 간의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주소를 변환하는 방법인데요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 한 네트워크 내의 여러 호스트 장치들이 하나의 공용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주소를 사용해 인터넷에 접속할 수 있게 하기 위해 사용합니다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인터넷을 설명할 때 라우터를 이용해 네트워크 간의 연결을 관리한다고 하였는데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공유기가 라우터에 해당됩니다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내부 네트워크와 외부 네트워크인 인터넷 간의 경로를 설정하기 위해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내부 네트워크의 사설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 공용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주소로 변환하면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공유기에 연결된 여러 장치가 하나의 공용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주소로 인터넷에 접속할 수 있습니다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나예빈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박주희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최영우의 네트워크가 라우터 하나에 연결돼 있고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각각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192.168.0.1,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~3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이라고 했을 때 이 세 개의 사설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주소가 라우터를 통해 하나의 공인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주소인 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123.123.12.123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되어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셋은 인터넷이 하나의 존재로 보는 것입니다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C0C92-F2AF-AC40-AAE3-AC73878A0DF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68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9CCC-7804-7E1D-87F6-2287E9E7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9ECDA-1DAC-A51E-1833-13F6B9CB8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3F959-A18D-93D2-A9D7-5AC580DE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AF5F7-DBD4-B297-1F78-48F3B9D1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48B4F-CD67-28AF-2831-794EFB6F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5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327A7-6E35-34D4-98C2-85749506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519F4-8BD5-E23B-6F46-FE666363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B5A49-7066-58D6-FC36-476B371C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D344E-97DF-EECF-72B0-463D2A5D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731DA-F5B5-88F3-A284-68D27497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9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BA38B-6C59-C1E9-678E-970CCABD1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D8D5B-F86C-77C1-7B3D-1C9DFA3A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E7DEE-0120-6E8D-C64A-98F51273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6BAAF-01D8-48FC-C6CD-232BDABD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6F836-5FC3-4B4A-F5BC-E04BC1D4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0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8213-8D10-2A94-EF7F-9472A82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4823A-90F4-5B41-B322-36C81BAD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3A0C2-8495-F271-C9A9-03110886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1B663-1164-1D48-4998-689EFE46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21687-AAFB-3612-5621-E2C21339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1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F3ADD-CD44-46AD-1B5B-26C08914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5C5AC-95A0-4362-D3E6-950DA92C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E4844-8991-DAEA-04E3-E46C1EEC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90E65-0D3E-888B-66BF-9B376C0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D5881-2AF8-69DA-2669-73FA3AA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6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61E3B-D7DC-EE45-1CCA-F78C76F5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DD18-FE38-247B-0C1F-E3DACA326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D0449-E333-1BE5-C40D-93A2CFA6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2A67F-F68A-085B-7901-854F821D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61B0E-A215-D886-652B-8AD3E79B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A4EC2-31DC-AAEF-0871-183F4D06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88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0856-BF3A-A5B2-C735-DB81F963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0BCE-BB91-762B-A913-9980673E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8CDB5-A4F7-412D-AE30-224F3077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E4A46-A789-749A-466E-E0D080942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2F9EF-5AA5-A2FF-5A82-CB189837B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DC870-70F1-A0F4-A681-B3896648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E62DC-D838-7293-9329-D4DAD46E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F6BC1-38B1-582B-8EA4-745BFD34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2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0742-0F1F-4EF7-1789-4E989672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205CD-01F4-31A1-AD3E-35BFBE7D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AC99A-3300-9B88-189F-30315E4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D6CA12-9DEF-DCB8-91A2-4C79759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85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553F6D-62BE-C74B-3F8F-BB679DB3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0CC1A-445F-D731-0F7C-D061EA75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A6515-7076-ECCA-9132-27B2F03F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6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BDDA-9FC8-D7E2-9616-E9DE5BD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77C06-A606-2FE2-B34D-29D281AA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F2197-2720-D00B-651D-0C1F7949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2A5D0-E4EC-51B3-8CFB-20ABF0D5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3D9F9-8FAB-A83B-2E45-033AAE1F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AA388-779A-A8AD-50F1-22B208E0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98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2EC6-CA5F-52E3-8E62-3584635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663DF1-5E83-2CD0-E064-55C1C6921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03A8A-917D-9559-C2CF-7624AB0C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7C41D-8A3C-D9B9-0E61-1C82509F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403B6-3E8E-9534-C359-5CB812FA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A9FED-E508-1716-7E65-EC9205F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65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00263D-FC27-D919-85F7-CF0D4321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1AF5-48F1-37B3-5F79-25503036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17226-F1D0-B933-F55F-FE6B5EBD2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D8974-F7A1-CA4F-9176-F1C549C88C63}" type="datetimeFigureOut">
              <a:rPr kumimoji="1" lang="ko-KR" altLang="en-US" smtClean="0"/>
              <a:t>2024. 8. 13.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F421C-9F93-F833-2067-D5E7845F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C91B-E28F-FDA3-1F46-690DC41B6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97D3E-2553-FB48-9CE9-6EBBBEA62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15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B45A0-EDD0-EC38-42C6-4922D6FF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1" spc="-150" dirty="0"/>
              <a:t>IP</a:t>
            </a:r>
            <a:r>
              <a:rPr kumimoji="1" lang="ko-KR" altLang="en-US" b="1" spc="-150" dirty="0"/>
              <a:t> </a:t>
            </a:r>
            <a:r>
              <a:rPr kumimoji="1" lang="en-US" altLang="ko-KR" b="1" spc="-150" dirty="0"/>
              <a:t>Address &amp; HTTP</a:t>
            </a:r>
            <a:endParaRPr kumimoji="1" lang="ko-KR" altLang="en-US" b="1" spc="-1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0BB80-4193-2842-38D8-15CCF45DA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spc="-150" dirty="0" err="1">
                <a:latin typeface="The Jamsil OTF 3 Regular" pitchFamily="2" charset="-127"/>
                <a:ea typeface="The Jamsil OTF 3 Regular" pitchFamily="2" charset="-127"/>
              </a:rPr>
              <a:t>나예빈</a:t>
            </a:r>
            <a:endParaRPr kumimoji="1" lang="ko-KR" altLang="en-US" spc="-150" dirty="0">
              <a:latin typeface="The Jamsil OTF 3 Regular" pitchFamily="2" charset="-127"/>
              <a:ea typeface="The Jamsil OTF 3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21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422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HTTP/1.0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B08D3-4638-538D-F6DA-F0804A785E8E}"/>
              </a:ext>
            </a:extLst>
          </p:cNvPr>
          <p:cNvSpPr txBox="1"/>
          <p:nvPr/>
        </p:nvSpPr>
        <p:spPr>
          <a:xfrm>
            <a:off x="722376" y="1030686"/>
            <a:ext cx="112244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150" dirty="0"/>
              <a:t>HTTP? </a:t>
            </a:r>
          </a:p>
          <a:p>
            <a:r>
              <a:rPr kumimoji="1" lang="en-US" altLang="ko-KR" spc="-150" dirty="0"/>
              <a:t>Hypertext Translate Protocol, </a:t>
            </a:r>
            <a:r>
              <a:rPr kumimoji="1" lang="ko-KR" altLang="en-US" spc="-150" dirty="0"/>
              <a:t>웹에서 서버와 클라이언트 사이에 데이터</a:t>
            </a:r>
            <a:r>
              <a:rPr kumimoji="1" lang="en-US" altLang="ko-KR" spc="-150" dirty="0"/>
              <a:t>(Request, Response)</a:t>
            </a:r>
            <a:r>
              <a:rPr kumimoji="1" lang="ko-KR" altLang="en-US" spc="-150" dirty="0" err="1"/>
              <a:t>를</a:t>
            </a:r>
            <a:r>
              <a:rPr kumimoji="1" lang="ko-KR" altLang="en-US" spc="-150" dirty="0"/>
              <a:t> 주고받기 위해 </a:t>
            </a:r>
            <a:endParaRPr kumimoji="1" lang="en-US" altLang="ko-KR" spc="-150" dirty="0"/>
          </a:p>
          <a:p>
            <a:r>
              <a:rPr kumimoji="1" lang="ko-KR" altLang="en-US" spc="-150" dirty="0"/>
              <a:t>사용하는 통신 규약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spc="-150" dirty="0"/>
              <a:t>어떻게 데이터를 보내고</a:t>
            </a:r>
            <a:r>
              <a:rPr kumimoji="1" lang="en-US" altLang="ko-KR" spc="-150" dirty="0"/>
              <a:t>(Request),</a:t>
            </a:r>
            <a:r>
              <a:rPr kumimoji="1" lang="ko-KR" altLang="en-US" spc="-150" dirty="0"/>
              <a:t> 어떻게 데이터를 받을지</a:t>
            </a:r>
            <a:r>
              <a:rPr kumimoji="1" lang="en-US" altLang="ko-KR" spc="-150" dirty="0"/>
              <a:t>(Response)</a:t>
            </a:r>
            <a:r>
              <a:rPr kumimoji="1" lang="ko-KR" altLang="en-US" spc="-150" dirty="0"/>
              <a:t>에 대한 표준화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spc="-150" dirty="0"/>
              <a:t>각 요청</a:t>
            </a:r>
            <a:r>
              <a:rPr kumimoji="1" lang="en-US" altLang="ko-KR" spc="-150" dirty="0"/>
              <a:t>(Request)</a:t>
            </a:r>
            <a:r>
              <a:rPr kumimoji="1" lang="ko-KR" altLang="en-US" spc="-150" dirty="0"/>
              <a:t>과 응답</a:t>
            </a:r>
            <a:r>
              <a:rPr kumimoji="1" lang="en-US" altLang="ko-KR" spc="-150" dirty="0"/>
              <a:t>(Response)</a:t>
            </a:r>
            <a:r>
              <a:rPr kumimoji="1" lang="ko-KR" altLang="en-US" spc="-150" dirty="0"/>
              <a:t>에 헤더</a:t>
            </a:r>
            <a:r>
              <a:rPr kumimoji="1" lang="en-US" altLang="ko-KR" spc="-150" dirty="0"/>
              <a:t>(Header)</a:t>
            </a:r>
            <a:r>
              <a:rPr kumimoji="1" lang="ko-KR" altLang="en-US" spc="-150" dirty="0" err="1"/>
              <a:t>를</a:t>
            </a:r>
            <a:r>
              <a:rPr kumimoji="1" lang="ko-KR" altLang="en-US" spc="-150" dirty="0"/>
              <a:t> 포함시키는데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이 헤더에는 </a:t>
            </a:r>
            <a:r>
              <a:rPr lang="ko-KR" altLang="en-US" dirty="0"/>
              <a:t>클라이언트와 서버 간의 상태 정보</a:t>
            </a:r>
            <a:r>
              <a:rPr lang="en-US" altLang="ko-KR" dirty="0"/>
              <a:t>, </a:t>
            </a:r>
            <a:r>
              <a:rPr lang="ko-KR" altLang="en-US" dirty="0"/>
              <a:t>요청된 리소스에 대한 메타데이터</a:t>
            </a:r>
            <a:r>
              <a:rPr lang="en-US" altLang="ko-KR" dirty="0"/>
              <a:t>, </a:t>
            </a:r>
            <a:r>
              <a:rPr lang="ko-KR" altLang="en-US" dirty="0"/>
              <a:t>인증 정보 등이 포함돼 있음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en-US" altLang="ko-KR" sz="2400" b="1" spc="-150" dirty="0"/>
              <a:t>HTTP/1.0</a:t>
            </a:r>
            <a:endParaRPr kumimoji="1" lang="en-US" altLang="ko-KR" sz="2400" spc="-150" dirty="0"/>
          </a:p>
          <a:p>
            <a:r>
              <a:rPr kumimoji="1" lang="ko-KR" altLang="en-US" u="sng" spc="-150" dirty="0"/>
              <a:t>최초</a:t>
            </a:r>
            <a:r>
              <a:rPr kumimoji="1" lang="ko-KR" altLang="en-US" spc="-150" dirty="0"/>
              <a:t>의 </a:t>
            </a:r>
            <a:r>
              <a:rPr kumimoji="1" lang="en-US" altLang="ko-KR" spc="-150" dirty="0"/>
              <a:t>HTTP </a:t>
            </a:r>
            <a:r>
              <a:rPr kumimoji="1" lang="ko-KR" altLang="en-US" spc="-150" dirty="0"/>
              <a:t>규약</a:t>
            </a:r>
            <a:endParaRPr kumimoji="1" lang="en-US" altLang="ko-KR" spc="-150" dirty="0"/>
          </a:p>
          <a:p>
            <a:r>
              <a:rPr kumimoji="1" lang="ko-KR" altLang="en-US" spc="-150" dirty="0"/>
              <a:t>연결 당 하나의 요청만 처리하도록 설계돼 있어 </a:t>
            </a:r>
            <a:r>
              <a:rPr kumimoji="1" lang="en-US" altLang="ko-KR" spc="-150" dirty="0"/>
              <a:t>RTT </a:t>
            </a:r>
            <a:r>
              <a:rPr kumimoji="1" lang="ko-KR" altLang="en-US" spc="-150" dirty="0"/>
              <a:t>증가를 불러오고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이로 인해 매번 </a:t>
            </a:r>
            <a:r>
              <a:rPr kumimoji="1" lang="en-US" altLang="ko-KR" spc="-150" dirty="0"/>
              <a:t>TCP</a:t>
            </a:r>
            <a:r>
              <a:rPr kumimoji="1" lang="ko-KR" altLang="en-US" spc="-150" dirty="0"/>
              <a:t>의 </a:t>
            </a:r>
            <a:r>
              <a:rPr kumimoji="1" lang="en-US" altLang="ko-KR" spc="-150" dirty="0"/>
              <a:t>3-</a:t>
            </a:r>
            <a:r>
              <a:rPr kumimoji="1" lang="ko-KR" altLang="en-US" spc="-150" dirty="0"/>
              <a:t>웨이 </a:t>
            </a:r>
            <a:r>
              <a:rPr kumimoji="1" lang="ko-KR" altLang="en-US" spc="-150" dirty="0" err="1"/>
              <a:t>핸드셰이크를</a:t>
            </a:r>
            <a:r>
              <a:rPr kumimoji="1" lang="ko-KR" altLang="en-US" spc="-150" dirty="0"/>
              <a:t> 계속 열려 번거로움</a:t>
            </a:r>
            <a:endParaRPr kumimoji="1" lang="en-US" altLang="ko-KR" spc="-150" dirty="0"/>
          </a:p>
          <a:p>
            <a:br>
              <a:rPr kumimoji="1" lang="en-US" altLang="ko-KR" spc="-150" dirty="0"/>
            </a:br>
            <a:r>
              <a:rPr kumimoji="1" lang="en-US" altLang="ko-KR" b="1" spc="-150" dirty="0"/>
              <a:t>RTT</a:t>
            </a:r>
            <a:r>
              <a:rPr kumimoji="1" lang="en-US" altLang="ko-KR" spc="-150" dirty="0"/>
              <a:t> = </a:t>
            </a:r>
            <a:r>
              <a:rPr kumimoji="1" lang="ko-KR" altLang="en-US" spc="-150" dirty="0"/>
              <a:t>패킷이 목적지에 도달하고 나서 다시 출발지로 돌아오기까지 걸리는 시간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패킷 왕복 시간</a:t>
            </a:r>
            <a:endParaRPr kumimoji="1"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35195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422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HTTP/1.1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3C9260E-9976-3CE0-85DF-105F986B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" y="1169007"/>
            <a:ext cx="6924151" cy="4793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DD424-718D-B78D-5526-22308E65163D}"/>
              </a:ext>
            </a:extLst>
          </p:cNvPr>
          <p:cNvSpPr txBox="1"/>
          <p:nvPr/>
        </p:nvSpPr>
        <p:spPr>
          <a:xfrm>
            <a:off x="7320107" y="1472714"/>
            <a:ext cx="49312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/>
              <a:t>-</a:t>
            </a:r>
            <a:r>
              <a:rPr kumimoji="1" lang="ko-KR" altLang="en-US" spc="-150" dirty="0"/>
              <a:t> 지속 연결</a:t>
            </a:r>
            <a:endParaRPr kumimoji="1" lang="en-US" altLang="ko-KR" spc="-150" dirty="0"/>
          </a:p>
          <a:p>
            <a:r>
              <a:rPr kumimoji="1" lang="ko-KR" altLang="en-US" spc="-150" dirty="0"/>
              <a:t>처음 한 번 </a:t>
            </a:r>
            <a:r>
              <a:rPr kumimoji="1" lang="en-US" altLang="ko-KR" spc="-150" dirty="0"/>
              <a:t>TCP</a:t>
            </a:r>
            <a:r>
              <a:rPr kumimoji="1" lang="ko-KR" altLang="en-US" spc="-150" dirty="0"/>
              <a:t>의 </a:t>
            </a:r>
            <a:r>
              <a:rPr kumimoji="1" lang="en-US" altLang="ko-KR" spc="-150" dirty="0"/>
              <a:t>3-</a:t>
            </a:r>
            <a:r>
              <a:rPr kumimoji="1" lang="ko-KR" altLang="en-US" spc="-150" dirty="0"/>
              <a:t>웨이 </a:t>
            </a:r>
            <a:r>
              <a:rPr kumimoji="1" lang="ko-KR" altLang="en-US" spc="-150" dirty="0" err="1"/>
              <a:t>핸드셰이크가</a:t>
            </a:r>
            <a:r>
              <a:rPr kumimoji="1" lang="ko-KR" altLang="en-US" spc="-150" dirty="0"/>
              <a:t> 발생</a:t>
            </a:r>
            <a:endParaRPr kumimoji="1" lang="en-US" altLang="ko-KR" spc="-150" dirty="0"/>
          </a:p>
          <a:p>
            <a:r>
              <a:rPr kumimoji="1" lang="ko-KR" altLang="en-US" spc="-150" dirty="0"/>
              <a:t>이후 </a:t>
            </a:r>
            <a:r>
              <a:rPr kumimoji="1" lang="en-US" altLang="ko-KR" spc="-150" dirty="0"/>
              <a:t>keep-alive </a:t>
            </a:r>
            <a:r>
              <a:rPr kumimoji="1" lang="ko-KR" altLang="en-US" spc="-150" dirty="0"/>
              <a:t>표준화로 </a:t>
            </a:r>
            <a:r>
              <a:rPr kumimoji="1" lang="en-US" altLang="ko-KR" spc="-150" dirty="0"/>
              <a:t>TCP</a:t>
            </a:r>
            <a:r>
              <a:rPr kumimoji="1" lang="ko-KR" altLang="en-US" spc="-150" dirty="0" err="1"/>
              <a:t>를</a:t>
            </a:r>
            <a:r>
              <a:rPr kumimoji="1" lang="ko-KR" altLang="en-US" spc="-150" dirty="0"/>
              <a:t> 매번 연결하지 않고</a:t>
            </a:r>
            <a:endParaRPr kumimoji="1" lang="en-US" altLang="ko-KR" spc="-150" dirty="0"/>
          </a:p>
          <a:p>
            <a:r>
              <a:rPr kumimoji="1" lang="ko-KR" altLang="en-US" spc="-150" dirty="0"/>
              <a:t>여러 개의 파일을 송수신할 수 있음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압축과 </a:t>
            </a:r>
            <a:r>
              <a:rPr lang="ko-KR" altLang="en-US" dirty="0" err="1"/>
              <a:t>캐싱</a:t>
            </a:r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호스트 헤더</a:t>
            </a:r>
            <a:r>
              <a:rPr kumimoji="1" lang="en-US" altLang="ko-KR" spc="-150" dirty="0"/>
              <a:t>(Host Header)</a:t>
            </a:r>
          </a:p>
          <a:p>
            <a:endParaRPr kumimoji="1" lang="en-US" altLang="ko-KR" spc="-150" dirty="0"/>
          </a:p>
          <a:p>
            <a:r>
              <a:rPr kumimoji="1" lang="ko-KR" altLang="en-US" sz="1400" spc="-150" dirty="0">
                <a:solidFill>
                  <a:schemeClr val="bg1">
                    <a:lumMod val="50000"/>
                  </a:schemeClr>
                </a:solidFill>
              </a:rPr>
              <a:t>텍스트 </a:t>
            </a:r>
            <a:r>
              <a:rPr kumimoji="1" lang="ko-KR" altLang="en-US" spc="-150" dirty="0">
                <a:solidFill>
                  <a:schemeClr val="bg1">
                    <a:lumMod val="50000"/>
                  </a:schemeClr>
                </a:solidFill>
              </a:rPr>
              <a:t> 텍스트</a:t>
            </a:r>
            <a:r>
              <a:rPr kumimoji="1" lang="ko-KR" altLang="en-US" sz="1600" spc="-1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2200" spc="-150" dirty="0">
                <a:solidFill>
                  <a:schemeClr val="bg1">
                    <a:lumMod val="50000"/>
                  </a:schemeClr>
                </a:solidFill>
              </a:rPr>
              <a:t>텍스트</a:t>
            </a:r>
            <a:r>
              <a:rPr kumimoji="1" lang="en-US" altLang="ko-KR" sz="2200" spc="-15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kumimoji="1" lang="ko-KR" altLang="en-US" sz="2200" spc="-150" dirty="0">
                <a:solidFill>
                  <a:schemeClr val="bg1">
                    <a:lumMod val="50000"/>
                  </a:schemeClr>
                </a:solidFill>
              </a:rPr>
              <a:t>이미지</a:t>
            </a:r>
            <a:r>
              <a:rPr kumimoji="1" lang="ko-KR" altLang="en-US" spc="-15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2600" spc="-150" dirty="0">
                <a:solidFill>
                  <a:schemeClr val="bg1">
                    <a:lumMod val="50000"/>
                  </a:schemeClr>
                </a:solidFill>
              </a:rPr>
              <a:t>이미지 </a:t>
            </a:r>
            <a:r>
              <a:rPr kumimoji="1" lang="en-US" altLang="ko-KR" sz="2600" spc="-15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ko-KR" altLang="en-US" sz="2600" spc="-15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600" spc="-15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ko-KR" spc="-15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b="1" spc="-150" dirty="0"/>
              <a:t>HOL Blocking</a:t>
            </a:r>
            <a:r>
              <a:rPr kumimoji="1" lang="ko-KR" altLang="en-US" b="1" spc="-150" dirty="0"/>
              <a:t> </a:t>
            </a:r>
            <a:endParaRPr kumimoji="1" lang="en-US" altLang="ko-KR" b="1" spc="-150" dirty="0"/>
          </a:p>
          <a:p>
            <a:r>
              <a:rPr kumimoji="1" lang="ko-KR" altLang="en-US" sz="1500" spc="-150" dirty="0"/>
              <a:t>같은 큐에 있는 패킷이 첫번째 패킷에 의해 지연 될 때 발생하</a:t>
            </a:r>
            <a:endParaRPr kumimoji="1" lang="en-US" altLang="ko-KR" sz="1500" spc="-150" dirty="0"/>
          </a:p>
          <a:p>
            <a:r>
              <a:rPr kumimoji="1" lang="ko-KR" altLang="en-US" sz="1500" spc="-150" dirty="0"/>
              <a:t>는 성능 저하 현상</a:t>
            </a:r>
            <a:br>
              <a:rPr kumimoji="1" lang="en-US" altLang="ko-KR" spc="-150" dirty="0"/>
            </a:br>
            <a:endParaRPr kumimoji="1" lang="en-US" altLang="ko-KR" spc="-150" dirty="0"/>
          </a:p>
          <a:p>
            <a:endParaRPr kumimoji="1" lang="en-US" altLang="ko-KR" spc="-15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b="1" spc="-150" dirty="0"/>
              <a:t>무거운 헤더 구조</a:t>
            </a:r>
            <a:endParaRPr kumimoji="1" lang="en-US" altLang="ko-KR" b="1" spc="-150" dirty="0"/>
          </a:p>
          <a:p>
            <a:r>
              <a:rPr kumimoji="1" lang="ko-KR" altLang="en-US" sz="1500" spc="-150" dirty="0"/>
              <a:t>쿠키 등 많은 메타 데이터가 압축돼 있지 않은 형태로 들어가</a:t>
            </a:r>
            <a:endParaRPr kumimoji="1" lang="en-US" altLang="ko-KR" sz="1500" spc="-150" dirty="0"/>
          </a:p>
          <a:p>
            <a:r>
              <a:rPr kumimoji="1" lang="ko-KR" altLang="en-US" sz="1500" spc="-150" dirty="0"/>
              <a:t> 있었기 때문에</a:t>
            </a:r>
            <a:endParaRPr kumimoji="1" lang="en-US" altLang="ko-KR" sz="1500" spc="-150" dirty="0"/>
          </a:p>
        </p:txBody>
      </p:sp>
    </p:spTree>
    <p:extLst>
      <p:ext uri="{BB962C8B-B14F-4D97-AF65-F5344CB8AC3E}">
        <p14:creationId xmlns:p14="http://schemas.microsoft.com/office/powerpoint/2010/main" val="13733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1213" y="147756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HTTP/2.0</a:t>
            </a:r>
            <a:r>
              <a:rPr kumimoji="1" lang="ko-KR" altLang="en-US" b="1" spc="-150" dirty="0"/>
              <a:t> </a:t>
            </a:r>
            <a:r>
              <a:rPr kumimoji="1" lang="en-US" altLang="ko-KR" b="1" spc="-150" dirty="0"/>
              <a:t>&amp;</a:t>
            </a:r>
            <a:r>
              <a:rPr kumimoji="1" lang="ko-KR" altLang="en-US" b="1" spc="-150" dirty="0"/>
              <a:t> </a:t>
            </a:r>
            <a:r>
              <a:rPr kumimoji="1" lang="en-US" altLang="ko-KR" b="1" spc="-150" dirty="0"/>
              <a:t>HTTPS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80F8-DFC0-F258-24F7-A307E65B3B86}"/>
              </a:ext>
            </a:extLst>
          </p:cNvPr>
          <p:cNvSpPr txBox="1"/>
          <p:nvPr/>
        </p:nvSpPr>
        <p:spPr>
          <a:xfrm>
            <a:off x="722376" y="1280816"/>
            <a:ext cx="11222944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HTTP/2.0</a:t>
            </a:r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이진 프로토콜 사용</a:t>
            </a:r>
            <a:r>
              <a:rPr kumimoji="1" lang="en-US" altLang="ko-KR" b="1" dirty="0"/>
              <a:t> </a:t>
            </a:r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멀티 </a:t>
            </a:r>
            <a:r>
              <a:rPr kumimoji="1" lang="ko-KR" altLang="en-US" b="1" dirty="0" err="1"/>
              <a:t>플렉싱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하나의 </a:t>
            </a:r>
            <a:r>
              <a:rPr kumimoji="1" lang="en-US" altLang="ko-KR" dirty="0"/>
              <a:t>TCP </a:t>
            </a:r>
            <a:r>
              <a:rPr kumimoji="1" lang="ko-KR" altLang="en-US" dirty="0"/>
              <a:t>연결에서 여러 요청과 응답을 동시에 주고받을 수 있음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헤더 압축</a:t>
            </a:r>
            <a:r>
              <a:rPr kumimoji="1" lang="en-US" altLang="ko-KR" b="1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헤더를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압축시켜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허프만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코딩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압축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HPACK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압축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형식을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b="1" dirty="0"/>
              <a:t>서버 푸싱</a:t>
            </a:r>
            <a:r>
              <a:rPr kumimoji="1" lang="en-US" altLang="ko-KR" b="1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리소스를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푸시할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 (HTTP + Security)</a:t>
            </a:r>
          </a:p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SSL/TLS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계층을 넣어 신뢰할 수 있는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자가 데이터를 도청하거나 변조하지 못하도록 네트워크 상의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인터셉터를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방지할 수 있게 함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세션을 기반으로 데이터를 암호화해 보안 세션이 생성되면 인증 메커니즘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 교환 암호화 알고리즘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해싱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알고리즘이 사용됨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422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HTTP/3.0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F12F3-F860-42E6-5CE6-522B893B8ACF}"/>
              </a:ext>
            </a:extLst>
          </p:cNvPr>
          <p:cNvSpPr txBox="1"/>
          <p:nvPr/>
        </p:nvSpPr>
        <p:spPr>
          <a:xfrm>
            <a:off x="1053548" y="1649895"/>
            <a:ext cx="961827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/>
              <a:t>WWW</a:t>
            </a:r>
            <a:r>
              <a:rPr kumimoji="1" lang="ko-KR" altLang="en-US" spc="-150" dirty="0"/>
              <a:t>에서 정보를 교환하는 데 사용되는 세번째 버전으로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현재 우리가 사용 중인 버전</a:t>
            </a:r>
            <a:endParaRPr kumimoji="1" lang="en-US" altLang="ko-KR" spc="-150" dirty="0"/>
          </a:p>
          <a:p>
            <a:r>
              <a:rPr kumimoji="1" lang="ko-KR" altLang="en-US" spc="-150" dirty="0"/>
              <a:t>다른 버전들과 다르게 </a:t>
            </a:r>
            <a:r>
              <a:rPr kumimoji="1" lang="en-US" altLang="ko-KR" spc="-150" dirty="0"/>
              <a:t>QUIC </a:t>
            </a:r>
            <a:r>
              <a:rPr kumimoji="1" lang="ko-KR" altLang="en-US" spc="-150" dirty="0"/>
              <a:t>계층 위에서 돌아가서 </a:t>
            </a:r>
            <a:r>
              <a:rPr kumimoji="1" lang="en-US" altLang="ko-KR" spc="-150" dirty="0"/>
              <a:t>TCP</a:t>
            </a:r>
            <a:r>
              <a:rPr kumimoji="1" lang="ko-KR" altLang="en-US" spc="-150" dirty="0"/>
              <a:t>가 아니라 </a:t>
            </a:r>
            <a:r>
              <a:rPr kumimoji="1" lang="en-US" altLang="ko-KR" spc="-150" dirty="0"/>
              <a:t>UDP </a:t>
            </a:r>
            <a:r>
              <a:rPr kumimoji="1" lang="ko-KR" altLang="en-US" spc="-150" dirty="0"/>
              <a:t>기반으로 진행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kumimoji="1" lang="en-US" altLang="ko-KR" b="1" spc="-150" dirty="0"/>
              <a:t>QUIC</a:t>
            </a:r>
            <a:r>
              <a:rPr kumimoji="1" lang="ko-KR" altLang="en-US" spc="-150" dirty="0"/>
              <a:t> 프로토콜 사용</a:t>
            </a:r>
            <a:endParaRPr kumimoji="1" lang="en-US" altLang="ko-KR" spc="-150" dirty="0"/>
          </a:p>
          <a:p>
            <a:r>
              <a:rPr kumimoji="1" lang="ko-KR" altLang="en-US" sz="1500" spc="-150" dirty="0"/>
              <a:t>각 데이터 스트림이 독립적으로 처리돼 손실된 패킷이 다른 데 영향을 주지 않으므로 전송 속도가 향상됨</a:t>
            </a:r>
            <a:endParaRPr kumimoji="1" lang="en-US" altLang="ko-KR" sz="1500" spc="-150" dirty="0"/>
          </a:p>
          <a:p>
            <a:r>
              <a:rPr kumimoji="1" lang="ko-KR" altLang="en-US" sz="1500" spc="-150" dirty="0"/>
              <a:t>또한 </a:t>
            </a:r>
            <a:r>
              <a:rPr kumimoji="1" lang="en-US" altLang="ko-KR" sz="1500" spc="-150" dirty="0"/>
              <a:t>TLS 1.3</a:t>
            </a:r>
            <a:r>
              <a:rPr kumimoji="1" lang="ko-KR" altLang="en-US" sz="1500" spc="-150" dirty="0"/>
              <a:t>을 기본적으로 보안 내장돼 있어 보안 기능이 강화돼 있음</a:t>
            </a:r>
            <a:endParaRPr kumimoji="1" lang="en-US" altLang="ko-KR" sz="1500" spc="-150" dirty="0"/>
          </a:p>
          <a:p>
            <a:endParaRPr kumimoji="1" lang="en-US" altLang="ko-KR" sz="1500" spc="-150" dirty="0"/>
          </a:p>
          <a:p>
            <a:pPr marL="285750" indent="-285750">
              <a:buFontTx/>
              <a:buChar char="-"/>
            </a:pPr>
            <a:r>
              <a:rPr kumimoji="1" lang="en-US" altLang="ko-KR" spc="-150" dirty="0"/>
              <a:t>HTTP/2</a:t>
            </a:r>
            <a:r>
              <a:rPr kumimoji="1" lang="ko-KR" altLang="en-US" spc="-150" dirty="0"/>
              <a:t>의 멀티 </a:t>
            </a:r>
            <a:r>
              <a:rPr kumimoji="1" lang="ko-KR" altLang="en-US" spc="-150" dirty="0" err="1"/>
              <a:t>플렉싱</a:t>
            </a:r>
            <a:r>
              <a:rPr kumimoji="1" lang="ko-KR" altLang="en-US" spc="-150" dirty="0"/>
              <a:t> 기능을 그대로 유지하고 있기 때문에 초기 연결 설정 시 지연 시간이 감소됨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kumimoji="1" lang="ko-KR" altLang="en-US" spc="-150" dirty="0"/>
              <a:t>순방향 오류 수정 메커니즘 적용</a:t>
            </a:r>
            <a:endParaRPr kumimoji="1" lang="en-US" altLang="ko-KR" spc="-150" dirty="0"/>
          </a:p>
          <a:p>
            <a:endParaRPr kumimoji="1"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13931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422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b="1" spc="-150" dirty="0"/>
              <a:t>예상 질문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19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7669256-83FE-1EF3-C7C2-FF67C80FA799}"/>
              </a:ext>
            </a:extLst>
          </p:cNvPr>
          <p:cNvSpPr txBox="1">
            <a:spLocks/>
          </p:cNvSpPr>
          <p:nvPr/>
        </p:nvSpPr>
        <p:spPr>
          <a:xfrm>
            <a:off x="654644" y="769508"/>
            <a:ext cx="6598827" cy="9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endParaRPr kumimoji="1" lang="en-US" altLang="ko-KR" sz="1500" dirty="0"/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8BEA6B76-5E0A-747B-49CB-B3205302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-62777"/>
            <a:ext cx="10515600" cy="1325563"/>
          </a:xfrm>
        </p:spPr>
        <p:txBody>
          <a:bodyPr/>
          <a:lstStyle/>
          <a:p>
            <a:r>
              <a:rPr lang="ko-KR" altLang="en-US" b="1" spc="-15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30120-4B2B-E00E-7DC6-E7B40E2D578C}"/>
              </a:ext>
            </a:extLst>
          </p:cNvPr>
          <p:cNvSpPr txBox="1"/>
          <p:nvPr/>
        </p:nvSpPr>
        <p:spPr>
          <a:xfrm>
            <a:off x="954024" y="1262786"/>
            <a:ext cx="3166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ko-KR" sz="2400" b="1" spc="-150" dirty="0"/>
              <a:t>Internet</a:t>
            </a:r>
          </a:p>
          <a:p>
            <a:pPr marL="0" indent="0">
              <a:buNone/>
            </a:pPr>
            <a:endParaRPr kumimoji="1" lang="en-US" altLang="ko-KR" spc="-150" dirty="0"/>
          </a:p>
          <a:p>
            <a:pPr marL="0" indent="0">
              <a:buNone/>
            </a:pPr>
            <a:r>
              <a:rPr kumimoji="1" lang="en-US" altLang="ko-KR" sz="2400" b="1" spc="-150" dirty="0"/>
              <a:t>IP Address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IP</a:t>
            </a:r>
            <a:r>
              <a:rPr kumimoji="1" lang="ko-KR" altLang="en-US" spc="-150" dirty="0"/>
              <a:t> 주소</a:t>
            </a:r>
            <a:endParaRPr kumimoji="1" lang="en-US" altLang="ko-KR" spc="-150" dirty="0"/>
          </a:p>
          <a:p>
            <a:pPr marL="514350" indent="-514350">
              <a:buAutoNum type="arabicPeriod"/>
            </a:pPr>
            <a:r>
              <a:rPr kumimoji="1" lang="en-US" altLang="ko-KR" spc="-150" dirty="0"/>
              <a:t>ARP</a:t>
            </a:r>
          </a:p>
          <a:p>
            <a:pPr marL="514350" indent="-514350">
              <a:buAutoNum type="arabicPeriod"/>
            </a:pPr>
            <a:r>
              <a:rPr kumimoji="1" lang="ko-KR" altLang="en-US" spc="-150" dirty="0"/>
              <a:t>주소 체계</a:t>
            </a:r>
            <a:endParaRPr kumimoji="1" lang="en-US" altLang="ko-KR" spc="-150" dirty="0"/>
          </a:p>
          <a:p>
            <a:pPr marL="514350" indent="-514350">
              <a:buAutoNum type="arabicPeriod"/>
            </a:pPr>
            <a:r>
              <a:rPr kumimoji="1" lang="ko-KR" altLang="en-US" spc="-150" dirty="0" err="1"/>
              <a:t>홉바이홉</a:t>
            </a:r>
            <a:r>
              <a:rPr kumimoji="1" lang="ko-KR" altLang="en-US" spc="-150" dirty="0"/>
              <a:t> 통신</a:t>
            </a:r>
            <a:endParaRPr kumimoji="1" lang="en-US" altLang="ko-KR" spc="-150" dirty="0"/>
          </a:p>
          <a:p>
            <a:pPr marL="514350" indent="-514350">
              <a:buAutoNum type="arabicPeriod"/>
            </a:pPr>
            <a:endParaRPr kumimoji="1" lang="en-US" altLang="ko-KR" spc="-150" dirty="0"/>
          </a:p>
          <a:p>
            <a:pPr marL="0" indent="0">
              <a:buNone/>
            </a:pPr>
            <a:r>
              <a:rPr kumimoji="1" lang="en-US" altLang="ko-KR" sz="2400" b="1" spc="-150" dirty="0"/>
              <a:t>HTTP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HTTP/1.0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HTTP/1.1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HTTP/2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HTTPS</a:t>
            </a:r>
          </a:p>
          <a:p>
            <a:pPr marL="514350" indent="-514350">
              <a:buAutoNum type="arabicPeriod"/>
            </a:pPr>
            <a:r>
              <a:rPr kumimoji="1" lang="en-US" altLang="ko-KR" spc="-150" dirty="0"/>
              <a:t>HTTP/3</a:t>
            </a:r>
          </a:p>
          <a:p>
            <a:pPr marL="514350" indent="-514350">
              <a:buAutoNum type="arabicPeriod"/>
            </a:pPr>
            <a:endParaRPr kumimoji="1"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84605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7669256-83FE-1EF3-C7C2-FF67C80FA799}"/>
              </a:ext>
            </a:extLst>
          </p:cNvPr>
          <p:cNvSpPr txBox="1">
            <a:spLocks/>
          </p:cNvSpPr>
          <p:nvPr/>
        </p:nvSpPr>
        <p:spPr>
          <a:xfrm>
            <a:off x="654644" y="769508"/>
            <a:ext cx="6598827" cy="9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endParaRPr kumimoji="1" lang="en-US" altLang="ko-KR" sz="15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1723F2-3CC5-BF85-F7A1-EC9CAD0FB4DE}"/>
              </a:ext>
            </a:extLst>
          </p:cNvPr>
          <p:cNvGrpSpPr/>
          <p:nvPr/>
        </p:nvGrpSpPr>
        <p:grpSpPr>
          <a:xfrm>
            <a:off x="2378692" y="1661048"/>
            <a:ext cx="6634781" cy="1701255"/>
            <a:chOff x="2378692" y="1661048"/>
            <a:chExt cx="6634781" cy="17012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F2791E3-03D3-12AE-2C60-67CA001372A4}"/>
                </a:ext>
              </a:extLst>
            </p:cNvPr>
            <p:cNvSpPr/>
            <p:nvPr/>
          </p:nvSpPr>
          <p:spPr>
            <a:xfrm>
              <a:off x="2841204" y="1793955"/>
              <a:ext cx="1337733" cy="1134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인터넷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A703A758-96DF-83E2-338B-B94EB4F447FC}"/>
                </a:ext>
              </a:extLst>
            </p:cNvPr>
            <p:cNvSpPr/>
            <p:nvPr/>
          </p:nvSpPr>
          <p:spPr>
            <a:xfrm>
              <a:off x="7559293" y="1661048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</a:t>
              </a:r>
              <a:r>
                <a:rPr kumimoji="1" lang="en-US" altLang="ko-KR" sz="1500" dirty="0"/>
                <a:t>1</a:t>
              </a:r>
              <a:r>
                <a:rPr kumimoji="1" lang="ko-KR" altLang="en-US" sz="1500" dirty="0"/>
                <a:t> </a:t>
              </a:r>
              <a:endParaRPr kumimoji="1" lang="en-US" altLang="ko-KR" sz="1500" dirty="0"/>
            </a:p>
          </p:txBody>
        </p:sp>
        <p:sp>
          <p:nvSpPr>
            <p:cNvPr id="14" name="직접 액세스 저장소 13">
              <a:extLst>
                <a:ext uri="{FF2B5EF4-FFF2-40B4-BE49-F238E27FC236}">
                  <a16:creationId xmlns:a16="http://schemas.microsoft.com/office/drawing/2014/main" id="{81EDB08D-1647-FBC9-3679-D4A252C64AC1}"/>
                </a:ext>
              </a:extLst>
            </p:cNvPr>
            <p:cNvSpPr/>
            <p:nvPr/>
          </p:nvSpPr>
          <p:spPr>
            <a:xfrm>
              <a:off x="5100305" y="2028225"/>
              <a:ext cx="1641428" cy="753699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라우터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D1B3C430-3B20-131D-100D-A2B8E0887A47}"/>
                </a:ext>
              </a:extLst>
            </p:cNvPr>
            <p:cNvSpPr/>
            <p:nvPr/>
          </p:nvSpPr>
          <p:spPr>
            <a:xfrm>
              <a:off x="7559292" y="2308171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 </a:t>
              </a:r>
              <a:r>
                <a:rPr kumimoji="1" lang="en-US" altLang="ko-KR" sz="1500" dirty="0"/>
                <a:t>2</a:t>
              </a: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2B8D0E6-E969-D045-8D03-73EE85EA3C62}"/>
                </a:ext>
              </a:extLst>
            </p:cNvPr>
            <p:cNvSpPr/>
            <p:nvPr/>
          </p:nvSpPr>
          <p:spPr>
            <a:xfrm>
              <a:off x="7559292" y="2932904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 </a:t>
              </a:r>
              <a:r>
                <a:rPr kumimoji="1" lang="en-US" altLang="ko-KR" sz="1500" dirty="0"/>
                <a:t>3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463665D-E295-257F-B378-63BBCA567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495" y="1907262"/>
              <a:ext cx="695614" cy="192477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2FFD2EC-F4DF-A72C-35FD-7ADBA083CB86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61" y="2473180"/>
              <a:ext cx="69561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B5A2956-ABEA-A2D7-17BD-235040F61179}"/>
                </a:ext>
              </a:extLst>
            </p:cNvPr>
            <p:cNvCxnSpPr>
              <a:cxnSpLocks/>
            </p:cNvCxnSpPr>
            <p:nvPr/>
          </p:nvCxnSpPr>
          <p:spPr>
            <a:xfrm>
              <a:off x="6819642" y="2806137"/>
              <a:ext cx="634986" cy="21481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99BDBED-869B-FFAE-5C45-7E85E8F8418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093" y="2417704"/>
              <a:ext cx="69561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34C31E-E532-5697-2DE0-977620743BFF}"/>
                </a:ext>
              </a:extLst>
            </p:cNvPr>
            <p:cNvSpPr txBox="1"/>
            <p:nvPr/>
          </p:nvSpPr>
          <p:spPr>
            <a:xfrm>
              <a:off x="2378692" y="2948620"/>
              <a:ext cx="2841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수십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억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개의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엔드 포인트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연결하는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라우터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와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파이프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구성된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복잡한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컴퓨터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네트워크의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시스템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148FDBA-D265-5DC9-18C0-1BC34CA66631}"/>
              </a:ext>
            </a:extLst>
          </p:cNvPr>
          <p:cNvSpPr txBox="1"/>
          <p:nvPr/>
        </p:nvSpPr>
        <p:spPr>
          <a:xfrm>
            <a:off x="800790" y="3912218"/>
            <a:ext cx="9995044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 dirty="0">
                <a:solidFill>
                  <a:schemeClr val="accent3"/>
                </a:solidFill>
              </a:rPr>
              <a:t>엔드 포인트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네트워크에서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주고받기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번호를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접속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지점</a:t>
            </a:r>
            <a:endParaRPr kumimoji="1" lang="en-US" altLang="ko-KR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kumimoji="1" lang="ko-KR" altLang="en-US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컴퓨터나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스마트폰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인터넷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단말기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lang="en-US" altLang="ko-KR" sz="15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5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spc="-150" dirty="0">
                <a:solidFill>
                  <a:srgbClr val="92D05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라우터</a:t>
            </a:r>
            <a:r>
              <a:rPr lang="ko-KR" altLang="en-US" spc="-150" dirty="0">
                <a:solidFill>
                  <a:srgbClr val="92D05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계층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(3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계층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작동하며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다양한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네트워크와 동시에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연결하기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사용함</a:t>
            </a:r>
            <a:endParaRPr lang="en-US" altLang="ko-KR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1" spc="-150" dirty="0">
                <a:solidFill>
                  <a:srgbClr val="FFC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파이프</a:t>
            </a:r>
            <a:r>
              <a:rPr lang="ko-KR" altLang="en-US" spc="-150" dirty="0">
                <a:solidFill>
                  <a:srgbClr val="FFC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물리적이거나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논리적인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연결을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의미하며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라우터가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패킷을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엔드 포인트로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전달할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있도록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  <a:endParaRPr lang="en-US" altLang="ko-KR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케이블이나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WiFi,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블루투스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위성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hu-HU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VPN, VLAN)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등을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의미하며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케이블이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물리적인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경우이고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경로가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논리적인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</a:p>
          <a:p>
            <a:endParaRPr lang="ko-KR" altLang="en-US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8BEA6B76-5E0A-747B-49CB-B3205302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-62777"/>
            <a:ext cx="10515600" cy="1325563"/>
          </a:xfrm>
        </p:spPr>
        <p:txBody>
          <a:bodyPr/>
          <a:lstStyle/>
          <a:p>
            <a:r>
              <a:rPr lang="en-US" altLang="ko-KR" b="1" spc="-150" dirty="0"/>
              <a:t>Internet</a:t>
            </a:r>
            <a:endParaRPr lang="ko-KR" altLang="en-US" b="1" spc="-150" dirty="0"/>
          </a:p>
        </p:txBody>
      </p:sp>
    </p:spTree>
    <p:extLst>
      <p:ext uri="{BB962C8B-B14F-4D97-AF65-F5344CB8AC3E}">
        <p14:creationId xmlns:p14="http://schemas.microsoft.com/office/powerpoint/2010/main" val="8707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7669256-83FE-1EF3-C7C2-FF67C80FA799}"/>
              </a:ext>
            </a:extLst>
          </p:cNvPr>
          <p:cNvSpPr txBox="1">
            <a:spLocks/>
          </p:cNvSpPr>
          <p:nvPr/>
        </p:nvSpPr>
        <p:spPr>
          <a:xfrm>
            <a:off x="654644" y="769508"/>
            <a:ext cx="6598827" cy="9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endParaRPr kumimoji="1" lang="en-US" altLang="ko-KR" sz="1500" spc="-1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4" y="144775"/>
            <a:ext cx="3616913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 Address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65409D8-AE84-3AEC-E2D9-67CBC0CD6509}"/>
              </a:ext>
            </a:extLst>
          </p:cNvPr>
          <p:cNvSpPr txBox="1">
            <a:spLocks/>
          </p:cNvSpPr>
          <p:nvPr/>
        </p:nvSpPr>
        <p:spPr>
          <a:xfrm>
            <a:off x="877626" y="662932"/>
            <a:ext cx="8844957" cy="746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kumimoji="1" lang="en-US" altLang="ko-KR" sz="2000" spc="-150" dirty="0"/>
              <a:t>=Internet </a:t>
            </a:r>
            <a:r>
              <a:rPr kumimoji="1" lang="en-US" altLang="ko-KR" sz="2000" spc="-150" dirty="0" err="1"/>
              <a:t>Protocal</a:t>
            </a:r>
            <a:endParaRPr kumimoji="1" lang="en-US" altLang="ko-KR" sz="2000" spc="-150" dirty="0"/>
          </a:p>
          <a:p>
            <a:pPr latinLnBrk="0"/>
            <a:r>
              <a:rPr lang="en-US" altLang="ko-KR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컴퓨터 네트워크 간에 통신할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서로를 식별하기 위해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약속해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놓은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규약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형태로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고유한 주소</a:t>
            </a:r>
            <a:endParaRPr lang="ko-KR" altLang="en-US" sz="1500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A96EB-4651-69D7-AC42-1DE359962237}"/>
              </a:ext>
            </a:extLst>
          </p:cNvPr>
          <p:cNvSpPr txBox="1"/>
          <p:nvPr/>
        </p:nvSpPr>
        <p:spPr>
          <a:xfrm>
            <a:off x="877626" y="1557238"/>
            <a:ext cx="964149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spc="-150" dirty="0"/>
              <a:t>IPv4</a:t>
            </a:r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kumimoji="1" lang="en-US" altLang="ko-KR" spc="-150" dirty="0"/>
              <a:t>32</a:t>
            </a:r>
            <a:r>
              <a:rPr kumimoji="1" lang="ko-KR" altLang="en-US" spc="-150" dirty="0"/>
              <a:t> 비트 주소 체계 형식</a:t>
            </a:r>
            <a:endParaRPr kumimoji="1" lang="en-US" altLang="ko-KR" spc="-150" dirty="0"/>
          </a:p>
          <a:p>
            <a:r>
              <a:rPr kumimoji="1" lang="ko-KR" altLang="en-US" spc="-150" dirty="0"/>
              <a:t>    예</a:t>
            </a:r>
            <a:r>
              <a:rPr kumimoji="1" lang="en-US" altLang="ko-KR" spc="-150" dirty="0"/>
              <a:t>)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192.168.1.1</a:t>
            </a:r>
          </a:p>
          <a:p>
            <a:pPr marL="285750" indent="-285750">
              <a:buFontTx/>
              <a:buChar char="-"/>
            </a:pPr>
            <a:r>
              <a:rPr kumimoji="1" lang="ko-KR" altLang="en-US" spc="-150" dirty="0"/>
              <a:t>비교적 간단하고 쉬운 구조로 설정과 관리가 쉬움</a:t>
            </a:r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kumimoji="1" lang="ko-KR" altLang="en-US" spc="-150" dirty="0"/>
              <a:t>세계에서 제일 처음 사용된 형식으로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오늘날 제일 많이 사용되고 있어 대부분의 장비가 호환됨</a:t>
            </a:r>
            <a:endParaRPr kumimoji="1" lang="en-US" altLang="ko-KR" spc="-150" dirty="0"/>
          </a:p>
          <a:p>
            <a:pPr marL="285750" indent="-285750">
              <a:buFontTx/>
              <a:buChar char="-"/>
            </a:pPr>
            <a:r>
              <a:rPr kumimoji="1" lang="ko-KR" altLang="en-US" spc="-150" dirty="0"/>
              <a:t>하지만 주소의 개수가 약 </a:t>
            </a:r>
            <a:r>
              <a:rPr kumimoji="1" lang="en-US" altLang="ko-KR" spc="-150" dirty="0"/>
              <a:t>43</a:t>
            </a:r>
            <a:r>
              <a:rPr kumimoji="1" lang="ko-KR" altLang="en-US" spc="-150" dirty="0"/>
              <a:t>억개밖에 되지 않아 </a:t>
            </a:r>
            <a:r>
              <a:rPr kumimoji="1" lang="en-US" altLang="ko-KR" spc="-150" dirty="0"/>
              <a:t>IPv4</a:t>
            </a:r>
            <a:r>
              <a:rPr kumimoji="1" lang="ko-KR" altLang="en-US" spc="-150" dirty="0"/>
              <a:t>의 주소가 부족한 상태</a:t>
            </a:r>
          </a:p>
          <a:p>
            <a:endParaRPr kumimoji="1" lang="ko-KR" altLang="en-US" spc="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B6743-DF21-BD9D-B5F4-D6B848BEBB68}"/>
              </a:ext>
            </a:extLst>
          </p:cNvPr>
          <p:cNvSpPr txBox="1"/>
          <p:nvPr/>
        </p:nvSpPr>
        <p:spPr>
          <a:xfrm>
            <a:off x="877930" y="3517412"/>
            <a:ext cx="113140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spc="-150" dirty="0"/>
              <a:t>IPv6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sz="1800" spc="-150" dirty="0"/>
              <a:t>128</a:t>
            </a:r>
            <a:r>
              <a:rPr kumimoji="1" lang="ko-KR" altLang="en-US" sz="1800" spc="-150" dirty="0"/>
              <a:t> 비트 주소 체계 형식</a:t>
            </a:r>
            <a:endParaRPr kumimoji="1" lang="en-US" altLang="ko-KR" sz="1800" spc="-150" dirty="0"/>
          </a:p>
          <a:p>
            <a:r>
              <a:rPr kumimoji="1" lang="ko-KR" altLang="en-US" sz="1800" spc="-150" dirty="0"/>
              <a:t>    예</a:t>
            </a:r>
            <a:r>
              <a:rPr kumimoji="1" lang="en-US" altLang="ko-KR" sz="1800" spc="-150" dirty="0"/>
              <a:t>)</a:t>
            </a:r>
            <a:r>
              <a:rPr kumimoji="1" lang="ko-KR" altLang="en-US" sz="1800" spc="-150" dirty="0"/>
              <a:t> 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2001:0db8:85a3:0000:0000:8a2e:0370:7334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800" spc="-150" dirty="0"/>
              <a:t>비교적 복잡한 구조로 설정과 관리가 어려움</a:t>
            </a:r>
            <a:endParaRPr kumimoji="1" lang="en-US" altLang="ko-KR" sz="1800" spc="-150" dirty="0"/>
          </a:p>
          <a:p>
            <a:pPr marL="285750" indent="-285750">
              <a:buFontTx/>
              <a:buChar char="-"/>
            </a:pPr>
            <a:r>
              <a:rPr kumimoji="1" lang="en-US" altLang="ko-KR" sz="1800" spc="-150" dirty="0"/>
              <a:t>IP</a:t>
            </a:r>
            <a:r>
              <a:rPr kumimoji="1" lang="ko-KR" altLang="en-US" sz="1800" spc="-150" dirty="0"/>
              <a:t> 주소 자동으로 구성될 수 있게 지원</a:t>
            </a:r>
            <a:endParaRPr kumimoji="1" lang="en-US" altLang="ko-KR" sz="1800" spc="-150" dirty="0"/>
          </a:p>
          <a:p>
            <a:pPr marL="285750" indent="-285750">
              <a:buFontTx/>
              <a:buChar char="-"/>
            </a:pPr>
            <a:r>
              <a:rPr kumimoji="1" lang="en-US" altLang="ko-KR" sz="1800" spc="-150" dirty="0" err="1"/>
              <a:t>Ipsec</a:t>
            </a:r>
            <a:r>
              <a:rPr kumimoji="1" lang="en-US" altLang="ko-KR" sz="1800" spc="-150" dirty="0"/>
              <a:t>(</a:t>
            </a:r>
            <a:r>
              <a:rPr kumimoji="1" lang="ko-KR" altLang="en-US" sz="1800" spc="-150" dirty="0"/>
              <a:t>인터넷 프로토콜 </a:t>
            </a:r>
            <a:r>
              <a:rPr kumimoji="1" lang="ko-KR" altLang="en-US" sz="1800" spc="-150" dirty="0" err="1"/>
              <a:t>시큐리티</a:t>
            </a:r>
            <a:r>
              <a:rPr kumimoji="1" lang="en-US" altLang="ko-KR" sz="1800" spc="-150" dirty="0"/>
              <a:t>)</a:t>
            </a:r>
            <a:r>
              <a:rPr kumimoji="1" lang="ko-KR" altLang="en-US" sz="1800" spc="-150" dirty="0"/>
              <a:t>을 지원해 보안 강화</a:t>
            </a:r>
            <a:endParaRPr kumimoji="1" lang="en-US" altLang="ko-KR" sz="1800" spc="-150" dirty="0"/>
          </a:p>
          <a:p>
            <a:pPr marL="285750" indent="-285750">
              <a:buFontTx/>
              <a:buChar char="-"/>
            </a:pPr>
            <a:r>
              <a:rPr kumimoji="1" lang="en-US" altLang="ko-KR" sz="1800" spc="-150" dirty="0"/>
              <a:t>IPv4</a:t>
            </a:r>
            <a:r>
              <a:rPr kumimoji="1" lang="ko-KR" altLang="en-US" sz="1800" spc="-150" dirty="0"/>
              <a:t>에 비해 주소 공간이 거의 무제한이어서 앞서 말한 주소 공간 부족 문제를 해결할 수 있기 때문에 미래에 널리 사용될 것임</a:t>
            </a:r>
            <a:endParaRPr kumimoji="1" lang="en-US" altLang="ko-KR" sz="1800" spc="-150" dirty="0"/>
          </a:p>
          <a:p>
            <a:endParaRPr kumimoji="1"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5806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7669256-83FE-1EF3-C7C2-FF67C80FA799}"/>
              </a:ext>
            </a:extLst>
          </p:cNvPr>
          <p:cNvSpPr txBox="1">
            <a:spLocks/>
          </p:cNvSpPr>
          <p:nvPr/>
        </p:nvSpPr>
        <p:spPr>
          <a:xfrm>
            <a:off x="526057" y="540268"/>
            <a:ext cx="8417919" cy="9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hu-HU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= IP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주소로부터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MAC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구하는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MAC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역할을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프로토콜</a:t>
            </a:r>
          </a:p>
          <a:p>
            <a:pPr algn="ctr" latinLnBrk="0"/>
            <a:endParaRPr kumimoji="1" lang="en-US" altLang="ko-KR" sz="1800" spc="-1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44775"/>
            <a:ext cx="8563969" cy="7467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kumimoji="1" lang="en-US" altLang="ko-KR" b="1" spc="-150" dirty="0"/>
              <a:t>ARP(</a:t>
            </a:r>
            <a:r>
              <a:rPr lang="hu-HU" altLang="ko-KR" b="1" dirty="0" err="1"/>
              <a:t>Address</a:t>
            </a:r>
            <a:r>
              <a:rPr lang="hu-HU" altLang="ko-KR" b="1" dirty="0"/>
              <a:t> </a:t>
            </a:r>
            <a:r>
              <a:rPr lang="hu-HU" altLang="ko-KR" b="1" dirty="0" err="1"/>
              <a:t>Resolution</a:t>
            </a:r>
            <a:r>
              <a:rPr lang="hu-HU" altLang="ko-KR" b="1" dirty="0"/>
              <a:t> </a:t>
            </a:r>
            <a:r>
              <a:rPr lang="hu-HU" altLang="ko-KR" b="1" dirty="0" err="1"/>
              <a:t>Protocol</a:t>
            </a:r>
            <a:r>
              <a:rPr lang="hu-HU" altLang="ko-KR" b="1" dirty="0"/>
              <a:t>)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2A00-D11E-EDCF-13DB-91CBD6C5D645}"/>
              </a:ext>
            </a:extLst>
          </p:cNvPr>
          <p:cNvSpPr txBox="1"/>
          <p:nvPr/>
        </p:nvSpPr>
        <p:spPr>
          <a:xfrm>
            <a:off x="840907" y="1763506"/>
            <a:ext cx="49648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spc="-150" dirty="0"/>
              <a:t>MAC Address</a:t>
            </a:r>
          </a:p>
          <a:p>
            <a:pPr algn="ctr"/>
            <a:r>
              <a:rPr kumimoji="1" lang="en-US" altLang="ko-KR" sz="1500" spc="-150" dirty="0"/>
              <a:t>=Media Access Control Address</a:t>
            </a:r>
          </a:p>
          <a:p>
            <a:pPr algn="ctr"/>
            <a:r>
              <a:rPr kumimoji="1" lang="en-US" altLang="ko-KR" sz="1500" spc="-150" dirty="0"/>
              <a:t>=</a:t>
            </a:r>
            <a:r>
              <a:rPr kumimoji="1" lang="ko-KR" altLang="en-US" sz="1500" spc="-150" dirty="0"/>
              <a:t> 네트워크 인터페이스 카드에 할당된 고유한 하드웨어 식별자</a:t>
            </a:r>
            <a:endParaRPr kumimoji="1" lang="en-US" altLang="ko-KR" sz="1500" spc="-150" dirty="0"/>
          </a:p>
          <a:p>
            <a:pPr algn="ctr"/>
            <a:r>
              <a:rPr kumimoji="1" lang="en-US" altLang="ko-KR" sz="1500" spc="-150" dirty="0"/>
              <a:t>=</a:t>
            </a:r>
            <a:r>
              <a:rPr kumimoji="1" lang="ko-KR" altLang="en-US" sz="1500" spc="-150" dirty="0"/>
              <a:t> </a:t>
            </a:r>
            <a:r>
              <a:rPr kumimoji="1" lang="ko-KR" altLang="en-US" sz="1500" u="sng" spc="-150" dirty="0"/>
              <a:t>실제</a:t>
            </a:r>
            <a:r>
              <a:rPr kumimoji="1" lang="ko-KR" altLang="en-US" sz="1500" spc="-150" dirty="0"/>
              <a:t> 주소</a:t>
            </a:r>
            <a:r>
              <a:rPr kumimoji="1" lang="en-US" altLang="ko-KR" sz="1500" spc="-150" dirty="0"/>
              <a:t>,</a:t>
            </a:r>
            <a:r>
              <a:rPr kumimoji="1" lang="ko-KR" altLang="en-US" sz="1500" spc="-150" dirty="0"/>
              <a:t> 물리적 주소</a:t>
            </a:r>
            <a:endParaRPr kumimoji="1" lang="en-US" altLang="ko-KR" sz="1500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FAE37-F51B-EDC5-3492-3B9C72CCB748}"/>
              </a:ext>
            </a:extLst>
          </p:cNvPr>
          <p:cNvSpPr txBox="1"/>
          <p:nvPr/>
        </p:nvSpPr>
        <p:spPr>
          <a:xfrm>
            <a:off x="6095847" y="1724501"/>
            <a:ext cx="585609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spc="-150" dirty="0"/>
              <a:t>IP Address</a:t>
            </a:r>
          </a:p>
          <a:p>
            <a:pPr algn="ctr"/>
            <a:r>
              <a:rPr kumimoji="1" lang="en-US" altLang="ko-KR" sz="1500" spc="-150" dirty="0"/>
              <a:t>=Internet Protocol Address</a:t>
            </a:r>
          </a:p>
          <a:p>
            <a:pPr algn="ctr"/>
            <a:r>
              <a:rPr kumimoji="1" lang="en-US" altLang="ko-KR" sz="1500" spc="-150" dirty="0"/>
              <a:t>=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 네트워크 간에 통신할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서로를 식별하기 위해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약속해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놓은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규약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</a:t>
            </a:r>
            <a:r>
              <a:rPr lang="ko-KR" altLang="en-US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식별자</a:t>
            </a:r>
            <a:endParaRPr lang="en-US" altLang="ko-KR" sz="1500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kumimoji="1" lang="ko-KR" altLang="en-US" sz="1500" u="sng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</a:t>
            </a:r>
            <a:r>
              <a:rPr kumimoji="1" lang="ko-KR" altLang="en-US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주소</a:t>
            </a:r>
            <a:r>
              <a:rPr kumimoji="1" lang="en-US" altLang="ko-KR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500" spc="-15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논리적 주소</a:t>
            </a:r>
            <a:endParaRPr kumimoji="1" lang="en-US" altLang="ko-KR" sz="1500" spc="-150" dirty="0"/>
          </a:p>
        </p:txBody>
      </p:sp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1A7B868-E810-7379-9E19-9C91D95E2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1135"/>
          <a:stretch/>
        </p:blipFill>
        <p:spPr>
          <a:xfrm>
            <a:off x="3684533" y="3017474"/>
            <a:ext cx="4822627" cy="223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DD78C-9A70-0854-9463-A78EB332254B}"/>
              </a:ext>
            </a:extLst>
          </p:cNvPr>
          <p:cNvSpPr txBox="1"/>
          <p:nvPr/>
        </p:nvSpPr>
        <p:spPr>
          <a:xfrm>
            <a:off x="4100891" y="5295952"/>
            <a:ext cx="113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/>
              <a:t>IP -&gt; MAC</a:t>
            </a:r>
            <a:endParaRPr kumimoji="1" lang="ko-KR" altLang="en-US" spc="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C8094-E2B6-F087-86AC-87821614DFED}"/>
              </a:ext>
            </a:extLst>
          </p:cNvPr>
          <p:cNvSpPr txBox="1"/>
          <p:nvPr/>
        </p:nvSpPr>
        <p:spPr>
          <a:xfrm>
            <a:off x="6985094" y="5295952"/>
            <a:ext cx="113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pc="-150" dirty="0"/>
              <a:t>MAC -&gt; IP</a:t>
            </a:r>
            <a:endParaRPr kumimoji="1" lang="ko-KR" altLang="en-US" spc="-15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508B00-20E1-4C9A-1DDF-D030A683F040}"/>
              </a:ext>
            </a:extLst>
          </p:cNvPr>
          <p:cNvGrpSpPr/>
          <p:nvPr/>
        </p:nvGrpSpPr>
        <p:grpSpPr>
          <a:xfrm>
            <a:off x="5585599" y="1673293"/>
            <a:ext cx="839520" cy="448920"/>
            <a:chOff x="5178120" y="1651480"/>
            <a:chExt cx="83952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7EE5148-E980-A0F8-E438-625B05DE50A8}"/>
                    </a:ext>
                  </a:extLst>
                </p14:cNvPr>
                <p14:cNvContentPartPr/>
                <p14:nvPr/>
              </p14:nvContentPartPr>
              <p14:xfrm>
                <a:off x="5178120" y="1651480"/>
                <a:ext cx="356040" cy="383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7EE5148-E980-A0F8-E438-625B05DE50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0480" y="1633840"/>
                  <a:ext cx="391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B88367F-95EC-5656-0E5A-DFF0BAA75772}"/>
                    </a:ext>
                  </a:extLst>
                </p14:cNvPr>
                <p14:cNvContentPartPr/>
                <p14:nvPr/>
              </p14:nvContentPartPr>
              <p14:xfrm>
                <a:off x="5574840" y="1662640"/>
                <a:ext cx="442800" cy="4377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B88367F-95EC-5656-0E5A-DFF0BAA75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7200" y="1644640"/>
                  <a:ext cx="478440" cy="47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43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7669256-83FE-1EF3-C7C2-FF67C80FA799}"/>
              </a:ext>
            </a:extLst>
          </p:cNvPr>
          <p:cNvSpPr txBox="1">
            <a:spLocks/>
          </p:cNvSpPr>
          <p:nvPr/>
        </p:nvSpPr>
        <p:spPr>
          <a:xfrm>
            <a:off x="708465" y="824736"/>
            <a:ext cx="11665943" cy="9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=IP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주소를 통해 통신하는 과정을 홉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바이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홉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(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hop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by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hop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통신이라고 함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→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장치에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라우팅</a:t>
            </a:r>
            <a:r>
              <a:rPr lang="ko-KR" altLang="en-US" sz="1800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테이블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</a:t>
            </a:r>
            <a:r>
              <a:rPr lang="ko-KR" altLang="en-US" sz="1800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주소부터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시작해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계속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이동하는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b="1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라우팅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과정을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거쳐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패킷이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목적지까지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도달하는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800" spc="-150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latinLnBrk="0"/>
            <a:r>
              <a:rPr lang="hu-HU" altLang="ko-KR" sz="1100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hop</a:t>
            </a:r>
            <a:r>
              <a:rPr lang="hu-HU" altLang="ko-KR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=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건너뛰는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모습</a:t>
            </a:r>
            <a:r>
              <a:rPr lang="en-US" altLang="ko-KR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통신망에서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라우터를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건너가는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모습을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비유하여</a:t>
            </a:r>
            <a:r>
              <a:rPr lang="ko-KR" altLang="en-US" sz="11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0890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Hob By Hob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A53D0-8701-8A5A-2DD1-3FD6DBCF4EA5}"/>
              </a:ext>
            </a:extLst>
          </p:cNvPr>
          <p:cNvSpPr txBox="1"/>
          <p:nvPr/>
        </p:nvSpPr>
        <p:spPr>
          <a:xfrm>
            <a:off x="708465" y="1883634"/>
            <a:ext cx="1163812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라우팅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테이블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pc="-150" dirty="0"/>
              <a:t>라우터나 네트워크 장치가 패킷을 올바른 목적지로 전달하기 위해 사용하는 정보의 목록</a:t>
            </a:r>
            <a:endParaRPr lang="en-US" altLang="ko-KR" spc="-150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       </a:t>
            </a: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게이트웨이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목적지 네트워크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서브넷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마스크 등을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가지고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  <a:endParaRPr lang="en-US" altLang="ko-KR" sz="15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        </a:t>
            </a:r>
            <a:r>
              <a:rPr lang="hu-HU" altLang="ko-KR" sz="1500" dirty="0" err="1">
                <a:effectLst/>
                <a:latin typeface="Helvetica Neue" panose="02000503000000020004" pitchFamily="2" charset="0"/>
              </a:rPr>
              <a:t>netstat</a:t>
            </a:r>
            <a:r>
              <a:rPr lang="hu-HU" altLang="ko-KR" sz="1500" dirty="0">
                <a:effectLst/>
                <a:latin typeface="Helvetica Neue" panose="02000503000000020004" pitchFamily="2" charset="0"/>
              </a:rPr>
              <a:t> -</a:t>
            </a:r>
            <a:r>
              <a:rPr lang="hu-HU" altLang="ko-KR" sz="1500" dirty="0" err="1">
                <a:effectLst/>
                <a:latin typeface="Helvetica Neue" panose="02000503000000020004" pitchFamily="2" charset="0"/>
              </a:rPr>
              <a:t>r</a:t>
            </a:r>
            <a:r>
              <a:rPr lang="ko-KR" altLang="en-US" sz="15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입력하면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</a:t>
            </a:r>
            <a:r>
              <a:rPr lang="ko-KR" altLang="en-US" sz="15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</a:t>
            </a:r>
            <a:endParaRPr lang="en-US" altLang="ko-KR" sz="1500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게이트웨이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(</a:t>
            </a:r>
            <a:r>
              <a:rPr lang="hu-HU" altLang="ko-KR" b="1" dirty="0" err="1">
                <a:effectLst/>
                <a:latin typeface="Helvetica Neue" panose="02000503000000020004" pitchFamily="2" charset="0"/>
              </a:rPr>
              <a:t>gateway</a:t>
            </a:r>
            <a:r>
              <a:rPr lang="hu-HU" altLang="ko-KR" b="1" dirty="0">
                <a:effectLst/>
                <a:latin typeface="Helvetica Neue" panose="02000503000000020004" pitchFamily="2" charset="0"/>
              </a:rPr>
              <a:t>)</a:t>
            </a:r>
            <a:r>
              <a:rPr lang="hu-HU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서로 다른 통신망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프로토콜을 사용하는 네트워크 간의 통신을 가능하게 하는 관문 역할을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하는 컴퓨터나 소프트웨어를 두루 일컫는 용어</a:t>
            </a:r>
          </a:p>
          <a:p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서로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네트워크상의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프로토콜을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변환해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주는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역할도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수행하며</a:t>
            </a:r>
            <a:r>
              <a:rPr lang="en-US" altLang="ko-KR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라우팅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테이블을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게이트웨이를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확인할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1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CE1E624C-6828-CDC3-0040-AC4E23AB8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" t="1789"/>
          <a:stretch/>
        </p:blipFill>
        <p:spPr>
          <a:xfrm>
            <a:off x="3471332" y="4334931"/>
            <a:ext cx="4927601" cy="25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0890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IP</a:t>
            </a:r>
            <a:r>
              <a:rPr kumimoji="1" lang="ko-KR" altLang="en-US" b="1" spc="-150" dirty="0"/>
              <a:t> 주소 체계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A1EC9-5924-2CAB-8F8D-1E99E01049CD}"/>
              </a:ext>
            </a:extLst>
          </p:cNvPr>
          <p:cNvSpPr txBox="1"/>
          <p:nvPr/>
        </p:nvSpPr>
        <p:spPr>
          <a:xfrm>
            <a:off x="722376" y="851649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/>
              <a:t>네트워크에서 장치들이 서로 통신할 수 있게 </a:t>
            </a:r>
            <a:r>
              <a:rPr kumimoji="1" lang="en-US" altLang="ko-KR" spc="-150" dirty="0"/>
              <a:t>IP</a:t>
            </a:r>
            <a:r>
              <a:rPr kumimoji="1" lang="ko-KR" altLang="en-US" spc="-150" dirty="0"/>
              <a:t>주소를 할당하고 관리하는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B1CE-B20D-9A0D-7A4B-C02A13F17324}"/>
              </a:ext>
            </a:extLst>
          </p:cNvPr>
          <p:cNvSpPr txBox="1"/>
          <p:nvPr/>
        </p:nvSpPr>
        <p:spPr>
          <a:xfrm>
            <a:off x="722376" y="1389147"/>
            <a:ext cx="74943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spc="-150" dirty="0"/>
              <a:t>클래스 기반 </a:t>
            </a:r>
            <a:r>
              <a:rPr kumimoji="1" lang="en-US" altLang="ko-KR" sz="2000" b="1" spc="-150" dirty="0"/>
              <a:t>IP</a:t>
            </a:r>
            <a:r>
              <a:rPr kumimoji="1" lang="ko-KR" altLang="en-US" sz="2000" b="1" spc="-150" dirty="0"/>
              <a:t> 주소 할당</a:t>
            </a:r>
            <a:endParaRPr kumimoji="1" lang="en-US" altLang="ko-KR" sz="2000" b="1" spc="-150" dirty="0"/>
          </a:p>
          <a:p>
            <a:r>
              <a:rPr kumimoji="1" lang="ko-KR" altLang="en-US" spc="-150" dirty="0"/>
              <a:t>초기 </a:t>
            </a:r>
            <a:r>
              <a:rPr kumimoji="1" lang="en-US" altLang="ko-KR" spc="-150" dirty="0"/>
              <a:t>IPv4</a:t>
            </a:r>
            <a:r>
              <a:rPr kumimoji="1" lang="ko-KR" altLang="en-US" spc="-150" dirty="0"/>
              <a:t> 주소는 이 체계를 이용해 </a:t>
            </a:r>
            <a:r>
              <a:rPr kumimoji="1" lang="en-US" altLang="ko-KR" spc="-150" dirty="0"/>
              <a:t>A</a:t>
            </a:r>
            <a:r>
              <a:rPr kumimoji="1" lang="ko-KR" altLang="en-US" spc="-150" dirty="0" err="1"/>
              <a:t>부터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D</a:t>
            </a:r>
            <a:r>
              <a:rPr kumimoji="1" lang="ko-KR" altLang="en-US" spc="-150" dirty="0"/>
              <a:t>까지 총 다섯 개의 클래스가 할당됨</a:t>
            </a:r>
            <a:endParaRPr kumimoji="1" lang="en-US" altLang="ko-KR" spc="-150" dirty="0"/>
          </a:p>
        </p:txBody>
      </p:sp>
      <p:pic>
        <p:nvPicPr>
          <p:cNvPr id="7" name="그림 6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EE4D532E-E043-1E6B-93FE-37F5D439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393950"/>
            <a:ext cx="6096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D8954-825B-141A-E251-C0ECF402C104}"/>
              </a:ext>
            </a:extLst>
          </p:cNvPr>
          <p:cNvSpPr txBox="1"/>
          <p:nvPr/>
        </p:nvSpPr>
        <p:spPr>
          <a:xfrm>
            <a:off x="7145714" y="2410883"/>
            <a:ext cx="4961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spc="-150" dirty="0"/>
              <a:t>네트워크 주소</a:t>
            </a:r>
            <a:r>
              <a:rPr kumimoji="1" lang="en-US" altLang="ko-KR" b="1" spc="-150" dirty="0"/>
              <a:t>(Network Address)</a:t>
            </a:r>
          </a:p>
          <a:p>
            <a:r>
              <a:rPr kumimoji="1" lang="ko-KR" altLang="en-US" spc="-150" dirty="0"/>
              <a:t>인터넷 주소 자원 관리 기관 같은 곳에서 부여한 네트워크 식별자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b="1" spc="-150" dirty="0"/>
              <a:t>호스트 주소</a:t>
            </a:r>
            <a:r>
              <a:rPr kumimoji="1" lang="en-US" altLang="ko-KR" b="1" spc="-150" dirty="0"/>
              <a:t>(Host Address)</a:t>
            </a:r>
          </a:p>
          <a:p>
            <a:r>
              <a:rPr kumimoji="1" lang="ko-KR" altLang="en-US" spc="-150" dirty="0"/>
              <a:t>네트워크 내 개별 장치 식별자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spc="-150" dirty="0"/>
              <a:t>예</a:t>
            </a:r>
            <a:r>
              <a:rPr kumimoji="1" lang="en-US" altLang="ko-KR" spc="-150" dirty="0"/>
              <a:t>)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192.168.1.14</a:t>
            </a:r>
          </a:p>
          <a:p>
            <a:endParaRPr kumimoji="1" lang="en-US" altLang="ko-KR" spc="-150" dirty="0"/>
          </a:p>
          <a:p>
            <a:r>
              <a:rPr kumimoji="1" lang="en-US" altLang="ko-KR" b="1" spc="-150" dirty="0"/>
              <a:t>A, B, C </a:t>
            </a:r>
            <a:r>
              <a:rPr kumimoji="1" lang="en-US" altLang="ko-KR" spc="-150" dirty="0"/>
              <a:t>= 1:1 </a:t>
            </a:r>
            <a:r>
              <a:rPr kumimoji="1" lang="ko-KR" altLang="en-US" spc="-150" dirty="0"/>
              <a:t>통신</a:t>
            </a:r>
            <a:endParaRPr kumimoji="1" lang="en-US" altLang="ko-KR" spc="-150" dirty="0"/>
          </a:p>
          <a:p>
            <a:r>
              <a:rPr kumimoji="1" lang="en-US" altLang="ko-KR" b="1" spc="-150" dirty="0"/>
              <a:t>D </a:t>
            </a:r>
            <a:r>
              <a:rPr kumimoji="1" lang="en-US" altLang="ko-KR" spc="-150" dirty="0"/>
              <a:t>=</a:t>
            </a:r>
            <a:r>
              <a:rPr kumimoji="1" lang="ko-KR" altLang="en-US" spc="-150" dirty="0"/>
              <a:t> 멀티 캐스트 통신</a:t>
            </a:r>
            <a:endParaRPr kumimoji="1" lang="en-US" altLang="ko-KR" spc="-150" dirty="0"/>
          </a:p>
          <a:p>
            <a:r>
              <a:rPr kumimoji="1" lang="ko-KR" altLang="en-US" sz="1500" spc="-150" dirty="0"/>
              <a:t>멀티 캐스트</a:t>
            </a:r>
            <a:r>
              <a:rPr kumimoji="1" lang="en-US" altLang="ko-KR" sz="1500" spc="-150" dirty="0"/>
              <a:t>?</a:t>
            </a:r>
            <a:r>
              <a:rPr kumimoji="1" lang="ko-KR" altLang="en-US" sz="1500" spc="-150" dirty="0"/>
              <a:t> 한 송신자가 여러 송신자에게 보낼 수 있게 돼 있는 통신 구조</a:t>
            </a:r>
            <a:endParaRPr kumimoji="1" lang="en-US" altLang="ko-KR" sz="1500" spc="-150" dirty="0"/>
          </a:p>
        </p:txBody>
      </p:sp>
    </p:spTree>
    <p:extLst>
      <p:ext uri="{BB962C8B-B14F-4D97-AF65-F5344CB8AC3E}">
        <p14:creationId xmlns:p14="http://schemas.microsoft.com/office/powerpoint/2010/main" val="193605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0890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IP</a:t>
            </a:r>
            <a:r>
              <a:rPr kumimoji="1" lang="ko-KR" altLang="en-US" b="1" spc="-150" dirty="0"/>
              <a:t> 주소 체계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A1EC9-5924-2CAB-8F8D-1E99E01049CD}"/>
              </a:ext>
            </a:extLst>
          </p:cNvPr>
          <p:cNvSpPr txBox="1"/>
          <p:nvPr/>
        </p:nvSpPr>
        <p:spPr>
          <a:xfrm>
            <a:off x="722376" y="851649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/>
              <a:t>네트워크에서 장치들이 서로 통신할 수 있게 </a:t>
            </a:r>
            <a:r>
              <a:rPr kumimoji="1" lang="en-US" altLang="ko-KR" spc="-150" dirty="0"/>
              <a:t>IP</a:t>
            </a:r>
            <a:r>
              <a:rPr kumimoji="1" lang="ko-KR" altLang="en-US" spc="-150" dirty="0"/>
              <a:t>주소를 할당하고 관리하는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B1CE-B20D-9A0D-7A4B-C02A13F17324}"/>
              </a:ext>
            </a:extLst>
          </p:cNvPr>
          <p:cNvSpPr txBox="1"/>
          <p:nvPr/>
        </p:nvSpPr>
        <p:spPr>
          <a:xfrm>
            <a:off x="722376" y="1389147"/>
            <a:ext cx="7678705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/>
              <a:t>DHCP(Dynamic Host Configuration Protocol)</a:t>
            </a:r>
          </a:p>
          <a:p>
            <a:r>
              <a:rPr kumimoji="1" lang="ko-KR" altLang="en-US" spc="-150" dirty="0"/>
              <a:t>동적으로 </a:t>
            </a:r>
            <a:r>
              <a:rPr kumimoji="1" lang="en-US" altLang="ko-KR" spc="-150" dirty="0"/>
              <a:t>IP </a:t>
            </a:r>
            <a:r>
              <a:rPr kumimoji="1" lang="ko-KR" altLang="en-US" spc="-150" dirty="0"/>
              <a:t>주소를 할당하는 프로토콜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lang="hu-HU" altLang="ko-KR" b="1" spc="-150" dirty="0"/>
              <a:t>IP </a:t>
            </a:r>
            <a:r>
              <a:rPr lang="ko-KR" altLang="en-US" b="1" spc="-150" dirty="0"/>
              <a:t>주소</a:t>
            </a:r>
            <a:r>
              <a:rPr lang="en-US" altLang="ko-KR" spc="-150" dirty="0"/>
              <a:t> </a:t>
            </a:r>
            <a:r>
              <a:rPr lang="ko-KR" altLang="en-US" spc="-150" dirty="0"/>
              <a:t>장치가 네트워크에서 사용하게 될 고유한 </a:t>
            </a:r>
            <a:r>
              <a:rPr lang="hu-HU" altLang="ko-KR" spc="-150" dirty="0"/>
              <a:t>IP </a:t>
            </a:r>
            <a:r>
              <a:rPr lang="ko-KR" altLang="en-US" spc="-150" dirty="0"/>
              <a:t>주소</a:t>
            </a:r>
            <a:endParaRPr lang="en-US" altLang="ko-KR" spc="-150" dirty="0"/>
          </a:p>
          <a:p>
            <a:endParaRPr lang="en-US" altLang="ko-KR" spc="-150" dirty="0"/>
          </a:p>
          <a:p>
            <a:r>
              <a:rPr lang="ko-KR" altLang="en-US" b="1" spc="-150" dirty="0" err="1"/>
              <a:t>서브넷</a:t>
            </a:r>
            <a:r>
              <a:rPr lang="ko-KR" altLang="en-US" b="1" spc="-150" dirty="0"/>
              <a:t> 마스크</a:t>
            </a:r>
            <a:r>
              <a:rPr lang="en-US" altLang="ko-KR" spc="-150" dirty="0"/>
              <a:t> </a:t>
            </a:r>
            <a:r>
              <a:rPr lang="ko-KR" altLang="en-US" spc="-150" dirty="0"/>
              <a:t>네트워크와 호스트 주소를 구분하는 데 필요한 값</a:t>
            </a:r>
            <a:endParaRPr lang="en-US" altLang="ko-KR" spc="-150" dirty="0"/>
          </a:p>
          <a:p>
            <a:endParaRPr lang="en-US" altLang="ko-KR" spc="-150" dirty="0"/>
          </a:p>
          <a:p>
            <a:r>
              <a:rPr lang="ko-KR" altLang="en-US" b="1" spc="-150" dirty="0"/>
              <a:t>기본 게이트웨이</a:t>
            </a:r>
            <a:r>
              <a:rPr lang="en-US" altLang="ko-KR" spc="-150" dirty="0"/>
              <a:t> </a:t>
            </a:r>
            <a:r>
              <a:rPr lang="ko-KR" altLang="en-US" spc="-150" dirty="0"/>
              <a:t>네트워크 외부로 나가는 데이터를 전달할 라우터의 </a:t>
            </a:r>
            <a:r>
              <a:rPr lang="hu-HU" altLang="ko-KR" spc="-150" dirty="0"/>
              <a:t>IP </a:t>
            </a:r>
            <a:r>
              <a:rPr lang="ko-KR" altLang="en-US" spc="-150" dirty="0"/>
              <a:t>주소</a:t>
            </a:r>
            <a:endParaRPr lang="en-US" altLang="ko-KR" spc="-150" dirty="0"/>
          </a:p>
          <a:p>
            <a:endParaRPr lang="en-US" altLang="ko-KR" spc="-150" dirty="0"/>
          </a:p>
          <a:p>
            <a:r>
              <a:rPr lang="hu-HU" altLang="ko-KR" b="1" spc="-150" dirty="0"/>
              <a:t>DNS </a:t>
            </a:r>
            <a:r>
              <a:rPr lang="ko-KR" altLang="en-US" b="1" spc="-150" dirty="0"/>
              <a:t>서버 주소</a:t>
            </a:r>
            <a:r>
              <a:rPr lang="ko-KR" altLang="en-US" spc="-150" dirty="0"/>
              <a:t> 도메인 이름을 </a:t>
            </a:r>
            <a:r>
              <a:rPr lang="hu-HU" altLang="ko-KR" spc="-150" dirty="0"/>
              <a:t>IP </a:t>
            </a:r>
            <a:r>
              <a:rPr lang="ko-KR" altLang="en-US" spc="-150" dirty="0"/>
              <a:t>주소로 변환하는 데 사용할 </a:t>
            </a:r>
            <a:r>
              <a:rPr lang="hu-HU" altLang="ko-KR" spc="-150" dirty="0"/>
              <a:t>DNS </a:t>
            </a:r>
            <a:r>
              <a:rPr lang="ko-KR" altLang="en-US" spc="-150" dirty="0"/>
              <a:t>서버의 </a:t>
            </a:r>
            <a:r>
              <a:rPr lang="hu-HU" altLang="ko-KR" spc="-150" dirty="0"/>
              <a:t>IP </a:t>
            </a:r>
            <a:r>
              <a:rPr lang="ko-KR" altLang="en-US" spc="-150" dirty="0"/>
              <a:t>주소</a:t>
            </a:r>
            <a:r>
              <a:rPr lang="en-US" altLang="ko-KR" spc="-150" dirty="0"/>
              <a:t>.</a:t>
            </a:r>
          </a:p>
          <a:p>
            <a:endParaRPr lang="en-US" altLang="ko-KR" spc="-150" dirty="0"/>
          </a:p>
          <a:p>
            <a:endParaRPr lang="en-US" altLang="ko-KR" spc="-1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B0D9E-27BA-81A3-8B25-A85D36D921D3}"/>
              </a:ext>
            </a:extLst>
          </p:cNvPr>
          <p:cNvSpPr txBox="1"/>
          <p:nvPr/>
        </p:nvSpPr>
        <p:spPr>
          <a:xfrm>
            <a:off x="1185333" y="4639736"/>
            <a:ext cx="1053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Discovery</a:t>
            </a:r>
            <a:r>
              <a:rPr kumimoji="1" lang="ko-KR" altLang="en-US" sz="2800" b="1" dirty="0"/>
              <a:t>   </a:t>
            </a:r>
            <a:r>
              <a:rPr kumimoji="1" lang="en-US" altLang="ko-KR" sz="2800" dirty="0"/>
              <a:t> -</a:t>
            </a:r>
            <a:r>
              <a:rPr kumimoji="1" lang="ko-KR" altLang="en-US" sz="2800" dirty="0"/>
              <a:t>  </a:t>
            </a:r>
            <a:r>
              <a:rPr kumimoji="1" lang="en-US" altLang="ko-KR" sz="2800" dirty="0"/>
              <a:t> </a:t>
            </a:r>
            <a:r>
              <a:rPr kumimoji="1" lang="en-US" altLang="ko-KR" sz="2800" b="1" dirty="0"/>
              <a:t>Offer</a:t>
            </a:r>
            <a:r>
              <a:rPr kumimoji="1" lang="ko-KR" altLang="en-US" sz="2800" b="1" dirty="0"/>
              <a:t>   </a:t>
            </a:r>
            <a:r>
              <a:rPr kumimoji="1" lang="en-US" altLang="ko-KR" sz="2800" dirty="0"/>
              <a:t> - </a:t>
            </a:r>
            <a:r>
              <a:rPr kumimoji="1" lang="ko-KR" altLang="en-US" sz="2800" dirty="0"/>
              <a:t>   </a:t>
            </a:r>
            <a:r>
              <a:rPr kumimoji="1" lang="en-US" altLang="ko-KR" sz="2800" b="1" dirty="0"/>
              <a:t>Request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  </a:t>
            </a:r>
            <a:r>
              <a:rPr kumimoji="1" lang="en-US" altLang="ko-KR" sz="2400" dirty="0"/>
              <a:t>–</a:t>
            </a:r>
            <a:r>
              <a:rPr kumimoji="1" lang="ko-KR" altLang="en-US" sz="2800" dirty="0"/>
              <a:t>   </a:t>
            </a:r>
            <a:r>
              <a:rPr kumimoji="1" lang="en-US" altLang="ko-KR" sz="2800" dirty="0"/>
              <a:t> </a:t>
            </a:r>
            <a:r>
              <a:rPr kumimoji="1" lang="en-US" altLang="ko-KR" sz="2800" b="1" dirty="0"/>
              <a:t>Acknowledgement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7ADB-E5BF-1AD0-4512-56DC1FBD392D}"/>
              </a:ext>
            </a:extLst>
          </p:cNvPr>
          <p:cNvSpPr txBox="1"/>
          <p:nvPr/>
        </p:nvSpPr>
        <p:spPr>
          <a:xfrm>
            <a:off x="1286931" y="5189484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spc="-150" dirty="0"/>
              <a:t>네트워크 연결 시</a:t>
            </a:r>
            <a:endParaRPr kumimoji="1" lang="en-US" altLang="ko-KR" sz="1500" spc="-150" dirty="0"/>
          </a:p>
          <a:p>
            <a:pPr algn="ctr"/>
            <a:r>
              <a:rPr kumimoji="1" lang="en-US" altLang="ko-KR" sz="1500" spc="-150" dirty="0"/>
              <a:t>DHCP </a:t>
            </a:r>
            <a:r>
              <a:rPr kumimoji="1" lang="ko-KR" altLang="en-US" sz="1500" spc="-150" dirty="0"/>
              <a:t>서버 찾기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177BA-4D26-6DD1-FDB0-6A3F430BB85F}"/>
              </a:ext>
            </a:extLst>
          </p:cNvPr>
          <p:cNvSpPr txBox="1"/>
          <p:nvPr/>
        </p:nvSpPr>
        <p:spPr>
          <a:xfrm>
            <a:off x="3003571" y="5170401"/>
            <a:ext cx="2624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spc="-150" dirty="0"/>
              <a:t>클라이언트에게 사용할 수 있는</a:t>
            </a:r>
            <a:endParaRPr kumimoji="1" lang="en-US" altLang="ko-KR" sz="1500" spc="-150" dirty="0"/>
          </a:p>
          <a:p>
            <a:pPr algn="ctr"/>
            <a:r>
              <a:rPr kumimoji="1" lang="en-US" altLang="ko-KR" sz="1500" spc="-150" dirty="0"/>
              <a:t>IP </a:t>
            </a:r>
            <a:r>
              <a:rPr kumimoji="1" lang="ko-KR" altLang="en-US" sz="1500" spc="-150" dirty="0"/>
              <a:t>주소 등을 포함한 메시지 응답</a:t>
            </a:r>
            <a:endParaRPr kumimoji="1" lang="en-US" altLang="ko-KR" sz="15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1D014-476B-DD80-1469-A33D9690392C}"/>
              </a:ext>
            </a:extLst>
          </p:cNvPr>
          <p:cNvSpPr txBox="1"/>
          <p:nvPr/>
        </p:nvSpPr>
        <p:spPr>
          <a:xfrm>
            <a:off x="5763332" y="5189484"/>
            <a:ext cx="20569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spc="-150" dirty="0"/>
              <a:t>특정 </a:t>
            </a:r>
            <a:r>
              <a:rPr kumimoji="1" lang="en-US" altLang="ko-KR" sz="1500" spc="-150" dirty="0"/>
              <a:t>IP </a:t>
            </a:r>
            <a:r>
              <a:rPr kumimoji="1" lang="ko-KR" altLang="en-US" sz="1500" spc="-150" dirty="0"/>
              <a:t>주소 요청을 위해</a:t>
            </a:r>
            <a:endParaRPr kumimoji="1" lang="en-US" altLang="ko-KR" sz="1500" spc="-150" dirty="0"/>
          </a:p>
          <a:p>
            <a:pPr algn="ctr"/>
            <a:r>
              <a:rPr kumimoji="1" lang="en-US" altLang="ko-KR" sz="1500" spc="-150" dirty="0"/>
              <a:t>Request </a:t>
            </a:r>
            <a:r>
              <a:rPr kumimoji="1" lang="ko-KR" altLang="en-US" sz="1500" spc="-150" dirty="0"/>
              <a:t>전송</a:t>
            </a:r>
            <a:endParaRPr kumimoji="1" lang="en-US" altLang="ko-KR" sz="1500" spc="-150" dirty="0"/>
          </a:p>
          <a:p>
            <a:pPr algn="ctr"/>
            <a:endParaRPr kumimoji="1" lang="ko-KR" altLang="en-US" sz="1500" spc="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A25B2-89DC-B926-B5BF-04CC4696DD9A}"/>
              </a:ext>
            </a:extLst>
          </p:cNvPr>
          <p:cNvSpPr txBox="1"/>
          <p:nvPr/>
        </p:nvSpPr>
        <p:spPr>
          <a:xfrm>
            <a:off x="8468744" y="5189484"/>
            <a:ext cx="2922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500" spc="-150" dirty="0"/>
              <a:t>IP </a:t>
            </a:r>
            <a:r>
              <a:rPr kumimoji="1" lang="ko-KR" altLang="en-US" sz="1500" spc="-150" dirty="0"/>
              <a:t>주소 할당을 위해 클라이언트에게</a:t>
            </a:r>
            <a:endParaRPr kumimoji="1" lang="en-US" altLang="ko-KR" sz="1500" spc="-150" dirty="0"/>
          </a:p>
          <a:p>
            <a:pPr algn="ctr"/>
            <a:r>
              <a:rPr kumimoji="1" lang="en-US" altLang="ko-KR" sz="1500" spc="-150" dirty="0"/>
              <a:t>Acknowledgement</a:t>
            </a:r>
            <a:r>
              <a:rPr kumimoji="1" lang="ko-KR" altLang="en-US" sz="1500" spc="-150" dirty="0"/>
              <a:t> 메시지 전송</a:t>
            </a:r>
          </a:p>
        </p:txBody>
      </p:sp>
      <p:pic>
        <p:nvPicPr>
          <p:cNvPr id="13" name="그림 12" descr="스크린샷, 라인, 잭, 디자인이(가) 표시된 사진&#10;&#10;자동 생성된 설명">
            <a:extLst>
              <a:ext uri="{FF2B5EF4-FFF2-40B4-BE49-F238E27FC236}">
                <a16:creationId xmlns:a16="http://schemas.microsoft.com/office/drawing/2014/main" id="{A003BA1E-1CB6-8861-22B9-96302214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868" y="1390858"/>
            <a:ext cx="4027520" cy="23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0555D-E974-A873-96BE-144743B9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0890" y="144775"/>
            <a:ext cx="8563969" cy="746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en-US" altLang="ko-KR" b="1" spc="-150" dirty="0"/>
              <a:t>IP</a:t>
            </a:r>
            <a:r>
              <a:rPr kumimoji="1" lang="ko-KR" altLang="en-US" b="1" spc="-150" dirty="0"/>
              <a:t> 주소 체계</a:t>
            </a:r>
            <a:endParaRPr kumimoji="1" lang="en-US" altLang="ko-KR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A1EC9-5924-2CAB-8F8D-1E99E01049CD}"/>
              </a:ext>
            </a:extLst>
          </p:cNvPr>
          <p:cNvSpPr txBox="1"/>
          <p:nvPr/>
        </p:nvSpPr>
        <p:spPr>
          <a:xfrm>
            <a:off x="722376" y="851649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/>
              <a:t>네트워크에서 장치들이 서로 통신할 수 있게 </a:t>
            </a:r>
            <a:r>
              <a:rPr kumimoji="1" lang="en-US" altLang="ko-KR" spc="-150" dirty="0"/>
              <a:t>IP</a:t>
            </a:r>
            <a:r>
              <a:rPr kumimoji="1" lang="ko-KR" altLang="en-US" spc="-150" dirty="0"/>
              <a:t>주소를 할당하고 관리하는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B1CE-B20D-9A0D-7A4B-C02A13F17324}"/>
              </a:ext>
            </a:extLst>
          </p:cNvPr>
          <p:cNvSpPr txBox="1"/>
          <p:nvPr/>
        </p:nvSpPr>
        <p:spPr>
          <a:xfrm>
            <a:off x="722376" y="1389147"/>
            <a:ext cx="1018259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pc="-150" dirty="0"/>
              <a:t>NAT(Network Address Translation)</a:t>
            </a:r>
          </a:p>
          <a:p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라우터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장치를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전송되는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동안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패킷의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IP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매핑하는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</a:t>
            </a:r>
            <a:endParaRPr lang="en-US" altLang="ko-KR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b="1" spc="-150" dirty="0">
                <a:solidFill>
                  <a:srgbClr val="FFC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GOOD</a:t>
            </a:r>
          </a:p>
          <a:p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네트워크에서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IP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드러나는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IP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주소를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다르게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유지할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보안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O</a:t>
            </a:r>
            <a:endParaRPr lang="ko-KR" altLang="en-US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pc="-1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b="1" spc="-150" dirty="0">
                <a:solidFill>
                  <a:srgbClr val="D81E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BAD</a:t>
            </a:r>
          </a:p>
          <a:p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인터넷에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접속해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접속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느려질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</a:p>
          <a:p>
            <a:endParaRPr lang="ko-KR" altLang="en-US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pc="-150" dirty="0"/>
          </a:p>
          <a:p>
            <a:endParaRPr lang="en-US" altLang="ko-KR" spc="-150" dirty="0"/>
          </a:p>
          <a:p>
            <a:endParaRPr lang="en-US" altLang="ko-KR" spc="-1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FC0A13-9C72-55A3-4526-903087BAC0C4}"/>
              </a:ext>
            </a:extLst>
          </p:cNvPr>
          <p:cNvGrpSpPr/>
          <p:nvPr/>
        </p:nvGrpSpPr>
        <p:grpSpPr>
          <a:xfrm>
            <a:off x="2778456" y="3896248"/>
            <a:ext cx="6634781" cy="1701255"/>
            <a:chOff x="2378692" y="1661048"/>
            <a:chExt cx="6634781" cy="17012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598D5B-26D7-D521-FB3B-0B913CCDACD4}"/>
                </a:ext>
              </a:extLst>
            </p:cNvPr>
            <p:cNvSpPr/>
            <p:nvPr/>
          </p:nvSpPr>
          <p:spPr>
            <a:xfrm>
              <a:off x="2841204" y="1793955"/>
              <a:ext cx="1337733" cy="11345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인터넷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6C88ABE3-72BB-AA97-F138-BB55ADCCBFA5}"/>
                </a:ext>
              </a:extLst>
            </p:cNvPr>
            <p:cNvSpPr/>
            <p:nvPr/>
          </p:nvSpPr>
          <p:spPr>
            <a:xfrm>
              <a:off x="7559293" y="1661048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</a:t>
              </a:r>
              <a:r>
                <a:rPr kumimoji="1" lang="en-US" altLang="ko-KR" sz="1500" dirty="0"/>
                <a:t>1</a:t>
              </a:r>
              <a:r>
                <a:rPr kumimoji="1" lang="ko-KR" altLang="en-US" sz="1500" dirty="0"/>
                <a:t> </a:t>
              </a:r>
              <a:endParaRPr kumimoji="1" lang="en-US" altLang="ko-KR" sz="1500" dirty="0"/>
            </a:p>
          </p:txBody>
        </p:sp>
        <p:sp>
          <p:nvSpPr>
            <p:cNvPr id="14" name="직접 액세스 저장소 13">
              <a:extLst>
                <a:ext uri="{FF2B5EF4-FFF2-40B4-BE49-F238E27FC236}">
                  <a16:creationId xmlns:a16="http://schemas.microsoft.com/office/drawing/2014/main" id="{79D61CB0-5C39-8699-CF76-205DD5EA4037}"/>
                </a:ext>
              </a:extLst>
            </p:cNvPr>
            <p:cNvSpPr/>
            <p:nvPr/>
          </p:nvSpPr>
          <p:spPr>
            <a:xfrm>
              <a:off x="5100305" y="2028225"/>
              <a:ext cx="1641428" cy="753699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라우터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83ECAB6D-3F60-8EC4-2AF9-57CCD16EDA02}"/>
                </a:ext>
              </a:extLst>
            </p:cNvPr>
            <p:cNvSpPr/>
            <p:nvPr/>
          </p:nvSpPr>
          <p:spPr>
            <a:xfrm>
              <a:off x="7559292" y="2308171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 </a:t>
              </a:r>
              <a:r>
                <a:rPr kumimoji="1" lang="en-US" altLang="ko-KR" sz="1500" dirty="0"/>
                <a:t>2</a:t>
              </a: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8360834-E93C-28AF-DC05-B20483D941BC}"/>
                </a:ext>
              </a:extLst>
            </p:cNvPr>
            <p:cNvSpPr/>
            <p:nvPr/>
          </p:nvSpPr>
          <p:spPr>
            <a:xfrm>
              <a:off x="7559292" y="2932904"/>
              <a:ext cx="1454180" cy="42939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500" dirty="0"/>
                <a:t>네트워크 </a:t>
              </a:r>
              <a:r>
                <a:rPr kumimoji="1" lang="en-US" altLang="ko-KR" sz="1500" dirty="0"/>
                <a:t>3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430CAD2-A497-D61A-34BF-1A324CFA3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495" y="1907262"/>
              <a:ext cx="695614" cy="192477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3F56355-44E2-3A03-8AD1-056EE35C14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61" y="2473180"/>
              <a:ext cx="69561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21A823D-0B72-F507-D2B3-4EC00407A1FE}"/>
                </a:ext>
              </a:extLst>
            </p:cNvPr>
            <p:cNvCxnSpPr>
              <a:cxnSpLocks/>
            </p:cNvCxnSpPr>
            <p:nvPr/>
          </p:nvCxnSpPr>
          <p:spPr>
            <a:xfrm>
              <a:off x="6819642" y="2806137"/>
              <a:ext cx="634986" cy="21481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889F400-FF7E-15D2-0FCA-3496F976A772}"/>
                </a:ext>
              </a:extLst>
            </p:cNvPr>
            <p:cNvCxnSpPr>
              <a:cxnSpLocks/>
            </p:cNvCxnSpPr>
            <p:nvPr/>
          </p:nvCxnSpPr>
          <p:spPr>
            <a:xfrm>
              <a:off x="4303093" y="2417704"/>
              <a:ext cx="695614" cy="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B0E594-D699-76A3-815E-BA66C60CD3EB}"/>
                </a:ext>
              </a:extLst>
            </p:cNvPr>
            <p:cNvSpPr txBox="1"/>
            <p:nvPr/>
          </p:nvSpPr>
          <p:spPr>
            <a:xfrm>
              <a:off x="2378692" y="2948620"/>
              <a:ext cx="2841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수십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억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개의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엔드 포인트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연결하는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라우터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와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파이프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구성된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복잡한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컴퓨터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네트워크의</a:t>
              </a:r>
              <a:r>
                <a:rPr lang="ko-KR" altLang="en-US" sz="1000" dirty="0">
                  <a:effectLst/>
                  <a:latin typeface="Helvetica Neue" panose="02000503000000020004" pitchFamily="2" charset="0"/>
                  <a:ea typeface="Apple SD Gothic Neo" panose="02000300000000000000" pitchFamily="2" charset="-127"/>
                </a:rPr>
                <a:t> </a:t>
              </a:r>
              <a:r>
                <a:rPr lang="ko-KR" altLang="en-US" sz="10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시스템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C5FF19D-79F8-1F46-F57D-9A7FD683DB75}"/>
              </a:ext>
            </a:extLst>
          </p:cNvPr>
          <p:cNvSpPr txBox="1"/>
          <p:nvPr/>
        </p:nvSpPr>
        <p:spPr>
          <a:xfrm>
            <a:off x="5488947" y="4403464"/>
            <a:ext cx="1298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spc="-150" dirty="0"/>
              <a:t>공인 </a:t>
            </a:r>
            <a:r>
              <a:rPr kumimoji="1" lang="en-US" altLang="ko-KR" sz="1500" b="1" spc="-150" dirty="0"/>
              <a:t>IP </a:t>
            </a:r>
            <a:r>
              <a:rPr kumimoji="1" lang="ko-KR" altLang="en-US" sz="1500" b="1" spc="-150" dirty="0"/>
              <a:t>주소</a:t>
            </a:r>
            <a:endParaRPr kumimoji="1" lang="en-US" altLang="ko-KR" sz="1500" b="1" spc="-150" dirty="0"/>
          </a:p>
          <a:p>
            <a:r>
              <a:rPr kumimoji="1" lang="en-US" altLang="ko-KR" sz="1500" b="1" spc="-150" dirty="0"/>
              <a:t>123.123.12.123</a:t>
            </a:r>
            <a:endParaRPr kumimoji="1" lang="ko-KR" altLang="en-US" sz="1500" b="1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F4A8A-85EA-2917-0250-7481724A43EB}"/>
              </a:ext>
            </a:extLst>
          </p:cNvPr>
          <p:cNvSpPr txBox="1"/>
          <p:nvPr/>
        </p:nvSpPr>
        <p:spPr>
          <a:xfrm>
            <a:off x="8224789" y="3880690"/>
            <a:ext cx="9701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spc="-150" dirty="0"/>
              <a:t>사설 </a:t>
            </a:r>
            <a:r>
              <a:rPr kumimoji="1" lang="en-US" altLang="ko-KR" sz="1300" b="1" spc="-150" dirty="0"/>
              <a:t>IP </a:t>
            </a:r>
            <a:r>
              <a:rPr kumimoji="1" lang="ko-KR" altLang="en-US" sz="1300" b="1" spc="-150" dirty="0"/>
              <a:t>주소</a:t>
            </a:r>
            <a:endParaRPr kumimoji="1" lang="en-US" altLang="ko-KR" sz="1300" b="1" spc="-150" dirty="0"/>
          </a:p>
          <a:p>
            <a:r>
              <a:rPr kumimoji="1" lang="en-US" altLang="ko-KR" sz="1300" b="1" spc="-150" dirty="0"/>
              <a:t>192.168.0.1</a:t>
            </a:r>
            <a:endParaRPr kumimoji="1" lang="ko-KR" altLang="en-US" sz="1300" b="1" spc="-1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00C5D-9246-34D8-34B0-BF1CE247D337}"/>
              </a:ext>
            </a:extLst>
          </p:cNvPr>
          <p:cNvSpPr txBox="1"/>
          <p:nvPr/>
        </p:nvSpPr>
        <p:spPr>
          <a:xfrm>
            <a:off x="8237442" y="4530476"/>
            <a:ext cx="9701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spc="-150" dirty="0"/>
              <a:t>사설 </a:t>
            </a:r>
            <a:r>
              <a:rPr kumimoji="1" lang="en-US" altLang="ko-KR" sz="1300" b="1" spc="-150" dirty="0"/>
              <a:t>IP </a:t>
            </a:r>
            <a:r>
              <a:rPr kumimoji="1" lang="ko-KR" altLang="en-US" sz="1300" b="1" spc="-150" dirty="0"/>
              <a:t>주소</a:t>
            </a:r>
            <a:endParaRPr kumimoji="1" lang="en-US" altLang="ko-KR" sz="1300" b="1" spc="-150" dirty="0"/>
          </a:p>
          <a:p>
            <a:r>
              <a:rPr kumimoji="1" lang="en-US" altLang="ko-KR" sz="1300" b="1" spc="-150" dirty="0"/>
              <a:t>192.168.0.2</a:t>
            </a:r>
            <a:endParaRPr kumimoji="1" lang="ko-KR" altLang="en-US" sz="1300" b="1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00682-AF25-1806-048C-BA922D305F2B}"/>
              </a:ext>
            </a:extLst>
          </p:cNvPr>
          <p:cNvSpPr txBox="1"/>
          <p:nvPr/>
        </p:nvSpPr>
        <p:spPr>
          <a:xfrm>
            <a:off x="8261088" y="5143008"/>
            <a:ext cx="9701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spc="-150" dirty="0"/>
              <a:t>사설 </a:t>
            </a:r>
            <a:r>
              <a:rPr kumimoji="1" lang="en-US" altLang="ko-KR" sz="1300" b="1" spc="-150" dirty="0"/>
              <a:t>IP </a:t>
            </a:r>
            <a:r>
              <a:rPr kumimoji="1" lang="ko-KR" altLang="en-US" sz="1300" b="1" spc="-150" dirty="0"/>
              <a:t>주소</a:t>
            </a:r>
            <a:endParaRPr kumimoji="1" lang="en-US" altLang="ko-KR" sz="1300" b="1" spc="-150" dirty="0"/>
          </a:p>
          <a:p>
            <a:r>
              <a:rPr kumimoji="1" lang="en-US" altLang="ko-KR" sz="1300" b="1" spc="-150" dirty="0"/>
              <a:t>192.168.0.3</a:t>
            </a:r>
            <a:endParaRPr kumimoji="1" lang="ko-KR" altLang="en-US" sz="1300" b="1" spc="-150" dirty="0"/>
          </a:p>
        </p:txBody>
      </p:sp>
    </p:spTree>
    <p:extLst>
      <p:ext uri="{BB962C8B-B14F-4D97-AF65-F5344CB8AC3E}">
        <p14:creationId xmlns:p14="http://schemas.microsoft.com/office/powerpoint/2010/main" val="41978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3044</Words>
  <Application>Microsoft Macintosh PowerPoint</Application>
  <PresentationFormat>와이드스크린</PresentationFormat>
  <Paragraphs>292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Apple SD Gothic Neo</vt:lpstr>
      <vt:lpstr>The Jamsil OTF 3 Regular</vt:lpstr>
      <vt:lpstr>Arial</vt:lpstr>
      <vt:lpstr>Helvetica Neue</vt:lpstr>
      <vt:lpstr>Wingdings</vt:lpstr>
      <vt:lpstr>Office 테마</vt:lpstr>
      <vt:lpstr>IP Address &amp; HTTP</vt:lpstr>
      <vt:lpstr>목차</vt:lpstr>
      <vt:lpstr>Internet</vt:lpstr>
      <vt:lpstr>IP Address</vt:lpstr>
      <vt:lpstr>ARP(Address Resolution Protocol)</vt:lpstr>
      <vt:lpstr>Hob By Hob</vt:lpstr>
      <vt:lpstr>IP 주소 체계</vt:lpstr>
      <vt:lpstr>IP 주소 체계</vt:lpstr>
      <vt:lpstr>IP 주소 체계</vt:lpstr>
      <vt:lpstr>HTTP/1.0</vt:lpstr>
      <vt:lpstr>HTTP/1.1</vt:lpstr>
      <vt:lpstr>HTTP/2.0 &amp; HTTPS</vt:lpstr>
      <vt:lpstr>HTTP/3.0</vt:lpstr>
      <vt:lpstr>예상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세빈 나</dc:creator>
  <cp:lastModifiedBy>세빈 나</cp:lastModifiedBy>
  <cp:revision>4</cp:revision>
  <dcterms:created xsi:type="dcterms:W3CDTF">2024-08-12T15:32:27Z</dcterms:created>
  <dcterms:modified xsi:type="dcterms:W3CDTF">2024-08-13T01:40:32Z</dcterms:modified>
</cp:coreProperties>
</file>