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/>
    <p:restoredTop sz="67496"/>
  </p:normalViewPr>
  <p:slideViewPr>
    <p:cSldViewPr snapToGrid="0">
      <p:cViewPr varScale="1">
        <p:scale>
          <a:sx n="64" d="100"/>
          <a:sy n="64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961FF-FD3E-FA48-96B9-2DFA09D365C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E5D6-AE1A-6643-8631-627954811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04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시간 복잡도와 공간 복잡도 둘 다 </a:t>
            </a:r>
            <a:r>
              <a:rPr kumimoji="1" lang="ko-KR" altLang="en-US" dirty="0" err="1"/>
              <a:t>빅오</a:t>
            </a:r>
            <a:r>
              <a:rPr kumimoji="1" lang="ko-KR" altLang="en-US" dirty="0"/>
              <a:t> 표기법을 사용하기 때문에 복잡도에 대한 설명을 하기 앞서 </a:t>
            </a:r>
            <a:r>
              <a:rPr kumimoji="1" lang="ko-KR" altLang="en-US" dirty="0" err="1"/>
              <a:t>빅오</a:t>
            </a:r>
            <a:r>
              <a:rPr kumimoji="1" lang="ko-KR" altLang="en-US" dirty="0"/>
              <a:t> 표기법에 대해 이야기해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빅오</a:t>
            </a:r>
            <a:r>
              <a:rPr kumimoji="1" lang="ko-KR" altLang="en-US" dirty="0"/>
              <a:t> 표기법은 특정 함수의 상한을 정의할 때 사용되는 표기법인데요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O(f(n))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Order, f(n)</a:t>
            </a:r>
            <a:r>
              <a:rPr kumimoji="1" lang="ko-KR" altLang="en-US" dirty="0"/>
              <a:t>은 알고리즘 실행 시간이나 사용량을 나타냅니다 주로 입력 크기에 대해 가장 큰 차수를 가진 항만 남기고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상수 계수는 무시하여 추상적으로 성능을 비교해야 할 때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시공간은 상대적이기 때문에 비교하려고 할 때 절대적 잣대가 필요해서 그런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단순히 증가되는 수치를 비교하는 게 주 목적이라는 게 핵심입니다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우측 표기법의 예시를 몇 개 적어 놓았고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복잡도를 설명할 때 자세히 설명할 것이기 때문에 눈으로만 익혀 두고 넘어가겠습니다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E5D6-AE1A-6643-8631-6279548118B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45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시간 복잡도는 입력 크기가 커질수록 실행 시간이 어떻게 증가하는지를 나타내는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로직의 반복 횟수가 시간을 결정하기 때문에 중점이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말했듯이 </a:t>
            </a:r>
            <a:r>
              <a:rPr kumimoji="1" lang="ko-KR" altLang="en-US" dirty="0" err="1"/>
              <a:t>빅오</a:t>
            </a:r>
            <a:r>
              <a:rPr kumimoji="1" lang="ko-KR" altLang="en-US" dirty="0"/>
              <a:t> 표기법을 이용하고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이에 대한 예시를 알아보겠습니다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E5D6-AE1A-6643-8631-6279548118B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53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 상수 시간은 입력 크기에 상관없이 동일한 시간을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배열에서 특정 값에 접근하려고 할 때 딱 그 인덱스만 참조하기 때문에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오 선형 시간은 입력 크기에 비례해 증가합니다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배열을 한 바퀴 순회할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배열의 크기가 입력 크기이기 때문에 그에 맞게 증가하는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오 이차 시간은 입력 크기 제곱에 비례해 증가합니다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아까는 일차원 배열이었고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이번에는 이차원 배열로 예시를 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이차원 배열 전체를 순회해야 하므로 그에 맞게 시간이 증가합니다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E5D6-AE1A-6643-8631-6279548118B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042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공간 복잡도입니다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프로그램을 실행시켰을 때 필요로 하는 자원 공간의 양을 뜻합니다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공간 복잡도는 크게 고정 공간과 가변 공간 두 개로 나뉩니다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고정 공간은 입력 크기와 상관없이 항상 사용하는 메모리 공간이기 때문에 오 상수 공간이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다음은 가변 공간인데요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말 그대로 입력 크기에 따라 공간의 크기가 변합니다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공간 복잡도는 모든 데이터 구조를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입력 크기에 따라 바뀌는 데이터 구조 크기를 파악한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재귀 함수의 스택 깊이를 고려하여 정해집니다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E5D6-AE1A-6643-8631-6279548118B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48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시간 복잡도와 공간 복잡도를 활용하여 더 빠른 알고리즘 설계와 최적화라는 목표를 달성하기 위해 사용하는 기법이 트레이드 오프입니다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둘은 서로 상충하는 관계이기 때문에 하나를 높이면 하나가 낮춰지는데요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시간 단축이 목표일 경우 더 많은 공간을 활용해야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공간을 절약시키고 싶으면 더 많은 시간을 활용하게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시간 단축이 목표일 때는 </a:t>
            </a:r>
            <a:r>
              <a:rPr kumimoji="1" lang="ko-KR" altLang="en-US" dirty="0" err="1"/>
              <a:t>캐싱과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메모이제이션이라는</a:t>
            </a:r>
            <a:r>
              <a:rPr kumimoji="1" lang="ko-KR" altLang="en-US" dirty="0"/>
              <a:t> 전략을 이용합니다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중복된 계산을 방지하기 위해 결과를 저장하여 연달아 계산하지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이전까지 계산한 내역을 공간을 활용해 저장하여 더 빠른 수행 시간을 확보할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공간을 절약하기 위해 사용하는 전략은 인 </a:t>
            </a:r>
            <a:r>
              <a:rPr kumimoji="1" lang="ko-KR" altLang="en-US" dirty="0" err="1"/>
              <a:t>플레이스</a:t>
            </a:r>
            <a:r>
              <a:rPr kumimoji="1" lang="ko-KR" altLang="en-US" dirty="0"/>
              <a:t> 알고리즘이라는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캐싱</a:t>
            </a:r>
            <a:r>
              <a:rPr kumimoji="1" lang="ko-KR" altLang="en-US" dirty="0"/>
              <a:t> 및 </a:t>
            </a:r>
            <a:r>
              <a:rPr kumimoji="1" lang="ko-KR" altLang="en-US" dirty="0" err="1"/>
              <a:t>메모이제이션과</a:t>
            </a:r>
            <a:r>
              <a:rPr kumimoji="1" lang="ko-KR" altLang="en-US" dirty="0"/>
              <a:t> 반대로 공간을 더 늘리지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이전까지 계산했던 결과를 저장하지 않는다고 생각하면 될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E5D6-AE1A-6643-8631-6279548118B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5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10/7/24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CF6DE-BD22-BFEC-498E-CDA4176A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ko-KR" altLang="en-US" spc="-300" dirty="0"/>
              <a:t>복잡도</a:t>
            </a:r>
            <a:br>
              <a:rPr kumimoji="1" lang="en-US" altLang="ko-KR" spc="-300" dirty="0"/>
            </a:br>
            <a:r>
              <a:rPr kumimoji="1" lang="ko-KR" altLang="en-US" sz="3000" spc="-300" dirty="0" err="1">
                <a:latin typeface="+mn-ea"/>
                <a:ea typeface="+mn-ea"/>
              </a:rPr>
              <a:t>나예빈</a:t>
            </a:r>
            <a:endParaRPr kumimoji="1" lang="ko-KR" altLang="en-US" sz="3000" spc="-3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DA7F8-B766-CB8D-526B-16F18001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48754"/>
            <a:ext cx="7891272" cy="12960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 err="1"/>
              <a:t>빅오</a:t>
            </a:r>
            <a:r>
              <a:rPr kumimoji="1" lang="ko-KR" altLang="en-US" dirty="0"/>
              <a:t> 표기법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시간 복잡도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공간 복잡도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트레이드 오프</a:t>
            </a:r>
          </a:p>
        </p:txBody>
      </p:sp>
    </p:spTree>
    <p:extLst>
      <p:ext uri="{BB962C8B-B14F-4D97-AF65-F5344CB8AC3E}">
        <p14:creationId xmlns:p14="http://schemas.microsoft.com/office/powerpoint/2010/main" val="152483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3BAACB-E609-1969-A54A-BFD4663F9CDC}"/>
              </a:ext>
            </a:extLst>
          </p:cNvPr>
          <p:cNvSpPr txBox="1"/>
          <p:nvPr/>
        </p:nvSpPr>
        <p:spPr>
          <a:xfrm>
            <a:off x="920158" y="397503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 err="1"/>
              <a:t>빅오</a:t>
            </a:r>
            <a:r>
              <a:rPr kumimoji="1" lang="ko-KR" altLang="en-US" sz="3000" dirty="0"/>
              <a:t> 표기법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175A4-12C6-C914-6F4F-5397F7C8DDA5}"/>
              </a:ext>
            </a:extLst>
          </p:cNvPr>
          <p:cNvSpPr txBox="1"/>
          <p:nvPr/>
        </p:nvSpPr>
        <p:spPr>
          <a:xfrm>
            <a:off x="805148" y="1099011"/>
            <a:ext cx="697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특정 함수의 상한을 정의할 때 사용되는 표기법</a:t>
            </a:r>
            <a:r>
              <a:rPr kumimoji="1" lang="en-US" altLang="ko-KR" dirty="0"/>
              <a:t> O(f(n))</a:t>
            </a:r>
          </a:p>
          <a:p>
            <a:endParaRPr kumimoji="1" lang="en-US" altLang="ko-KR" sz="1500" dirty="0"/>
          </a:p>
          <a:p>
            <a:r>
              <a:rPr kumimoji="1" lang="en-US" altLang="ko-KR" sz="1500" dirty="0">
                <a:solidFill>
                  <a:schemeClr val="bg1">
                    <a:lumMod val="50000"/>
                  </a:schemeClr>
                </a:solidFill>
              </a:rPr>
              <a:t>O = Order,</a:t>
            </a:r>
            <a:r>
              <a:rPr kumimoji="1" lang="ko-KR" altLang="en-US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500" dirty="0">
                <a:solidFill>
                  <a:schemeClr val="bg1">
                    <a:lumMod val="50000"/>
                  </a:schemeClr>
                </a:solidFill>
              </a:rPr>
              <a:t>f(n) = </a:t>
            </a:r>
            <a:r>
              <a:rPr kumimoji="1" lang="ko-KR" altLang="en-US" sz="1500" dirty="0">
                <a:solidFill>
                  <a:schemeClr val="bg1">
                    <a:lumMod val="50000"/>
                  </a:schemeClr>
                </a:solidFill>
              </a:rPr>
              <a:t>알고리즘 실행 시간이나 사용량을 나타냄</a:t>
            </a:r>
            <a:endParaRPr kumimoji="1"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b="1" dirty="0"/>
              <a:t>사용 목적 </a:t>
            </a:r>
            <a:r>
              <a:rPr kumimoji="1" lang="en-US" altLang="ko-KR" sz="1500" dirty="0"/>
              <a:t>1.</a:t>
            </a:r>
            <a:r>
              <a:rPr kumimoji="1" lang="ko-KR" altLang="en-US" sz="1500" dirty="0"/>
              <a:t> 성능 비교</a:t>
            </a:r>
            <a:endParaRPr kumimoji="1" lang="en-US" altLang="ko-KR" sz="1500" dirty="0"/>
          </a:p>
          <a:p>
            <a:r>
              <a:rPr kumimoji="1" lang="en-US" altLang="ko-KR" sz="1500" dirty="0"/>
              <a:t>	</a:t>
            </a:r>
            <a:r>
              <a:rPr kumimoji="1" lang="ko-KR" altLang="en-US" sz="1500" dirty="0"/>
              <a:t>   </a:t>
            </a:r>
            <a:r>
              <a:rPr kumimoji="1" lang="en-US" altLang="ko-KR" sz="1500" dirty="0"/>
              <a:t>2.</a:t>
            </a:r>
            <a:r>
              <a:rPr kumimoji="1" lang="ko-KR" altLang="en-US" sz="1500" dirty="0"/>
              <a:t> 크기 확장성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ko-KR" altLang="en-US" b="1" dirty="0"/>
              <a:t>특징</a:t>
            </a:r>
            <a:r>
              <a:rPr kumimoji="1" lang="en-US" altLang="ko-KR" dirty="0"/>
              <a:t>	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sz="1500" b="1" dirty="0">
                <a:solidFill>
                  <a:schemeClr val="bg1"/>
                </a:solidFill>
                <a:highlight>
                  <a:srgbClr val="008000"/>
                </a:highlight>
              </a:rPr>
              <a:t>추상적</a:t>
            </a:r>
            <a:r>
              <a:rPr kumimoji="1" lang="ko-KR" altLang="en-US" sz="1500" dirty="0"/>
              <a:t>으로 성능 비교</a:t>
            </a:r>
            <a:endParaRPr kumimoji="1" lang="en-US" altLang="ko-KR" sz="1500" dirty="0"/>
          </a:p>
          <a:p>
            <a:r>
              <a:rPr kumimoji="1" lang="en-US" altLang="ko-KR" sz="1500" dirty="0"/>
              <a:t>	</a:t>
            </a:r>
            <a:r>
              <a:rPr kumimoji="1" lang="ko-KR" altLang="en-US" sz="1500" dirty="0"/>
              <a:t>  </a:t>
            </a:r>
            <a:r>
              <a:rPr kumimoji="1" lang="en-US" altLang="ko-KR" sz="1500" dirty="0"/>
              <a:t>1.</a:t>
            </a:r>
            <a:r>
              <a:rPr kumimoji="1" lang="ko-KR" altLang="en-US" sz="1500" dirty="0"/>
              <a:t> 상수 무시 </a:t>
            </a:r>
            <a:r>
              <a:rPr kumimoji="1" lang="en-US" altLang="ko-KR" sz="1500" dirty="0"/>
              <a:t>O(2n), O(3n) -&gt; O(n)</a:t>
            </a:r>
          </a:p>
          <a:p>
            <a:r>
              <a:rPr kumimoji="1" lang="en-US" altLang="ko-KR" sz="1500" dirty="0"/>
              <a:t>	  2. </a:t>
            </a:r>
            <a:r>
              <a:rPr kumimoji="1" lang="ko-KR" altLang="en-US" sz="1500" dirty="0"/>
              <a:t>최상위 항만 고려 </a:t>
            </a:r>
            <a:r>
              <a:rPr kumimoji="1" lang="en-US" altLang="ko-KR" sz="1500" dirty="0"/>
              <a:t>O(n^2+n) -&gt; O(n^2)</a:t>
            </a:r>
          </a:p>
          <a:p>
            <a:r>
              <a:rPr kumimoji="1" lang="en-US" altLang="ko-KR" sz="1500" dirty="0"/>
              <a:t>	  3. </a:t>
            </a:r>
            <a:r>
              <a:rPr kumimoji="1" lang="ko-KR" altLang="en-US" sz="1500" dirty="0"/>
              <a:t>입력 크기 증가에 따른 경향성을 본다</a:t>
            </a:r>
            <a:endParaRPr kumimoji="1" lang="en-US" altLang="ko-KR" sz="1500" dirty="0"/>
          </a:p>
          <a:p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1115C-7837-0AB8-FFF6-DCA3D08CC92D}"/>
              </a:ext>
            </a:extLst>
          </p:cNvPr>
          <p:cNvSpPr txBox="1"/>
          <p:nvPr/>
        </p:nvSpPr>
        <p:spPr>
          <a:xfrm>
            <a:off x="7845713" y="1050419"/>
            <a:ext cx="35411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O(1)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sz="1500" dirty="0"/>
              <a:t>상수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상관없이 동일함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O(n)</a:t>
            </a:r>
          </a:p>
          <a:p>
            <a:r>
              <a:rPr kumimoji="1" lang="ko-KR" altLang="en-US" sz="1500" dirty="0"/>
              <a:t>선형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비례해 증가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 log n)</a:t>
            </a:r>
          </a:p>
          <a:p>
            <a:r>
              <a:rPr kumimoji="1" lang="ko-KR" altLang="en-US" sz="1500" dirty="0"/>
              <a:t>입력 크기가 커질수록 크게 증가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O(n^2)</a:t>
            </a:r>
          </a:p>
          <a:p>
            <a:r>
              <a:rPr kumimoji="1" lang="ko-KR" altLang="en-US" sz="1500" dirty="0"/>
              <a:t>이차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 제곱에 비례</a:t>
            </a:r>
            <a:endParaRPr kumimoji="1" lang="en-US" altLang="ko-KR" sz="15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4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3BAACB-E609-1969-A54A-BFD4663F9CDC}"/>
              </a:ext>
            </a:extLst>
          </p:cNvPr>
          <p:cNvSpPr txBox="1"/>
          <p:nvPr/>
        </p:nvSpPr>
        <p:spPr>
          <a:xfrm>
            <a:off x="920158" y="397503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/>
              <a:t>시간 복잡도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175A4-12C6-C914-6F4F-5397F7C8DDA5}"/>
              </a:ext>
            </a:extLst>
          </p:cNvPr>
          <p:cNvSpPr txBox="1"/>
          <p:nvPr/>
        </p:nvSpPr>
        <p:spPr>
          <a:xfrm>
            <a:off x="805148" y="1099011"/>
            <a:ext cx="6972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 크기</a:t>
            </a:r>
            <a:r>
              <a:rPr kumimoji="1" lang="en-US" altLang="ko-KR" dirty="0"/>
              <a:t>(n)</a:t>
            </a:r>
            <a:r>
              <a:rPr kumimoji="1" lang="ko-KR" altLang="en-US" dirty="0"/>
              <a:t>가 커질수록 실행 시간이 어떻게 증가하는지를 나타냄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1115C-7837-0AB8-FFF6-DCA3D08CC92D}"/>
              </a:ext>
            </a:extLst>
          </p:cNvPr>
          <p:cNvSpPr txBox="1"/>
          <p:nvPr/>
        </p:nvSpPr>
        <p:spPr>
          <a:xfrm>
            <a:off x="7845713" y="1050419"/>
            <a:ext cx="354113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O(1)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sz="1500" dirty="0"/>
              <a:t>상수 시간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상관없이 동일한 시간</a:t>
            </a:r>
            <a:endParaRPr kumimoji="1" lang="en-US" altLang="ko-KR" sz="1500" dirty="0"/>
          </a:p>
          <a:p>
            <a:r>
              <a:rPr kumimoji="1" lang="en-US" altLang="ko-KR" sz="1500" dirty="0"/>
              <a:t>Ex: </a:t>
            </a:r>
            <a:r>
              <a:rPr kumimoji="1" lang="ko-KR" altLang="en-US" sz="1500" dirty="0"/>
              <a:t>배열에서의 값 접근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O(n)</a:t>
            </a:r>
          </a:p>
          <a:p>
            <a:r>
              <a:rPr kumimoji="1" lang="ko-KR" altLang="en-US" sz="1500" dirty="0"/>
              <a:t>선형 시간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비례해 증가</a:t>
            </a:r>
            <a:endParaRPr kumimoji="1" lang="en-US" altLang="ko-KR" sz="1500" dirty="0"/>
          </a:p>
          <a:p>
            <a:r>
              <a:rPr kumimoji="1" lang="en-US" altLang="ko-KR" sz="1500" dirty="0"/>
              <a:t>Ex: </a:t>
            </a:r>
            <a:r>
              <a:rPr kumimoji="1" lang="ko-KR" altLang="en-US" sz="1500" dirty="0"/>
              <a:t>배열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 log n)</a:t>
            </a:r>
          </a:p>
          <a:p>
            <a:r>
              <a:rPr kumimoji="1" lang="ko-KR" altLang="en-US" sz="1500" dirty="0"/>
              <a:t>입력 크기가 커질수록 크게 증가</a:t>
            </a:r>
            <a:endParaRPr kumimoji="1" lang="en-US" altLang="ko-KR" sz="1500" dirty="0"/>
          </a:p>
          <a:p>
            <a:r>
              <a:rPr kumimoji="1" lang="en-US" altLang="ko-KR" sz="1500" dirty="0"/>
              <a:t>Ex:</a:t>
            </a:r>
            <a:r>
              <a:rPr kumimoji="1" lang="ko-KR" altLang="en-US" sz="1500" dirty="0"/>
              <a:t> 효율적인 정렬 알고리즘인 </a:t>
            </a:r>
            <a:r>
              <a:rPr kumimoji="1" lang="ko-KR" altLang="en-US" sz="1500" dirty="0" err="1"/>
              <a:t>퀵</a:t>
            </a:r>
            <a:r>
              <a:rPr kumimoji="1" lang="ko-KR" altLang="en-US" sz="1500" dirty="0"/>
              <a:t> 정렬과 병합 정렬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O(n^2)</a:t>
            </a:r>
          </a:p>
          <a:p>
            <a:r>
              <a:rPr kumimoji="1" lang="ko-KR" altLang="en-US" sz="1500" dirty="0"/>
              <a:t>이차 시간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 제곱에 비례</a:t>
            </a:r>
            <a:endParaRPr kumimoji="1" lang="en-US" altLang="ko-KR" sz="1500" dirty="0"/>
          </a:p>
          <a:p>
            <a:r>
              <a:rPr kumimoji="1" lang="en-US" altLang="ko-KR" sz="1500" dirty="0"/>
              <a:t>Ex: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이중포문</a:t>
            </a:r>
            <a:r>
              <a:rPr kumimoji="1" lang="ko-KR" altLang="en-US" sz="1500" dirty="0"/>
              <a:t> 사용하는 버블 정렬</a:t>
            </a:r>
            <a:endParaRPr kumimoji="1" lang="en-US" altLang="ko-KR" sz="15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3" name="그림 2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DFA9E2A9-2569-F7A1-6B4F-992EFBEEC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15" y="2254593"/>
            <a:ext cx="3986652" cy="30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3BAACB-E609-1969-A54A-BFD4663F9CDC}"/>
              </a:ext>
            </a:extLst>
          </p:cNvPr>
          <p:cNvSpPr txBox="1"/>
          <p:nvPr/>
        </p:nvSpPr>
        <p:spPr>
          <a:xfrm>
            <a:off x="920158" y="397503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/>
              <a:t>시간 복잡도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175A4-12C6-C914-6F4F-5397F7C8DDA5}"/>
              </a:ext>
            </a:extLst>
          </p:cNvPr>
          <p:cNvSpPr txBox="1"/>
          <p:nvPr/>
        </p:nvSpPr>
        <p:spPr>
          <a:xfrm>
            <a:off x="805148" y="1019499"/>
            <a:ext cx="697223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O(1)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Public static int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getFirstElement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(int[] array) 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return array[0];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O(n)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Public static int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printElements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(int[] array){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for(int element: array){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System.out.println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(element);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}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O(n^2)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Public static void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printAllElements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(int[][]</a:t>
            </a:r>
            <a:r>
              <a:rPr kumimoji="1"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array){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for(int</a:t>
            </a:r>
            <a:r>
              <a:rPr kumimoji="1"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i;i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array.length;i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for(int</a:t>
            </a:r>
            <a:r>
              <a:rPr kumimoji="1"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j;j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&lt;array[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].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length;j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	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System.out.println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(array[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][j]);}		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}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  <a:p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1115C-7837-0AB8-FFF6-DCA3D08CC92D}"/>
              </a:ext>
            </a:extLst>
          </p:cNvPr>
          <p:cNvSpPr txBox="1"/>
          <p:nvPr/>
        </p:nvSpPr>
        <p:spPr>
          <a:xfrm>
            <a:off x="7845713" y="1050419"/>
            <a:ext cx="354113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O(1)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sz="1500" dirty="0"/>
              <a:t>상수 시간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상관없이 동일한 시간</a:t>
            </a:r>
            <a:endParaRPr kumimoji="1" lang="en-US" altLang="ko-KR" sz="1500" dirty="0"/>
          </a:p>
          <a:p>
            <a:r>
              <a:rPr kumimoji="1" lang="en-US" altLang="ko-KR" sz="1500" dirty="0"/>
              <a:t>Ex: </a:t>
            </a:r>
            <a:r>
              <a:rPr kumimoji="1" lang="ko-KR" altLang="en-US" sz="1500" dirty="0"/>
              <a:t>배열에서의 값 접근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O(n)</a:t>
            </a:r>
          </a:p>
          <a:p>
            <a:r>
              <a:rPr kumimoji="1" lang="ko-KR" altLang="en-US" sz="1500" dirty="0"/>
              <a:t>선형 시간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비례해 증가</a:t>
            </a:r>
            <a:endParaRPr kumimoji="1" lang="en-US" altLang="ko-KR" sz="1500" dirty="0"/>
          </a:p>
          <a:p>
            <a:r>
              <a:rPr kumimoji="1" lang="en-US" altLang="ko-KR" sz="1500" dirty="0"/>
              <a:t>Ex: </a:t>
            </a:r>
            <a:r>
              <a:rPr kumimoji="1" lang="ko-KR" altLang="en-US" sz="1500" dirty="0"/>
              <a:t>배열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 log n)</a:t>
            </a:r>
          </a:p>
          <a:p>
            <a:r>
              <a:rPr kumimoji="1" lang="ko-KR" altLang="en-US" sz="1500" dirty="0"/>
              <a:t>입력 크기가 커질수록 크게 증가</a:t>
            </a:r>
            <a:endParaRPr kumimoji="1" lang="en-US" altLang="ko-KR" sz="1500" dirty="0"/>
          </a:p>
          <a:p>
            <a:r>
              <a:rPr kumimoji="1" lang="en-US" altLang="ko-KR" sz="1500" dirty="0"/>
              <a:t>Ex:</a:t>
            </a:r>
            <a:r>
              <a:rPr kumimoji="1" lang="ko-KR" altLang="en-US" sz="1500" dirty="0"/>
              <a:t> 효율적인 정렬 알고리즘인 </a:t>
            </a:r>
            <a:r>
              <a:rPr kumimoji="1" lang="ko-KR" altLang="en-US" sz="1500" dirty="0" err="1"/>
              <a:t>퀵</a:t>
            </a:r>
            <a:r>
              <a:rPr kumimoji="1" lang="ko-KR" altLang="en-US" sz="1500" dirty="0"/>
              <a:t> 정렬과 병합 정렬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O(n^2)</a:t>
            </a:r>
          </a:p>
          <a:p>
            <a:r>
              <a:rPr kumimoji="1" lang="ko-KR" altLang="en-US" sz="1500" dirty="0"/>
              <a:t>이차 시간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 제곱에 비례</a:t>
            </a:r>
            <a:endParaRPr kumimoji="1" lang="en-US" altLang="ko-KR" sz="1500" dirty="0"/>
          </a:p>
          <a:p>
            <a:r>
              <a:rPr kumimoji="1" lang="en-US" altLang="ko-KR" sz="1500" dirty="0"/>
              <a:t>Ex: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이중포문</a:t>
            </a:r>
            <a:r>
              <a:rPr kumimoji="1" lang="ko-KR" altLang="en-US" sz="1500" dirty="0"/>
              <a:t> 사용하는 버블 정렬</a:t>
            </a:r>
            <a:endParaRPr kumimoji="1" lang="en-US" altLang="ko-KR" sz="15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3BAACB-E609-1969-A54A-BFD4663F9CDC}"/>
              </a:ext>
            </a:extLst>
          </p:cNvPr>
          <p:cNvSpPr txBox="1"/>
          <p:nvPr/>
        </p:nvSpPr>
        <p:spPr>
          <a:xfrm>
            <a:off x="920158" y="397503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/>
              <a:t>공간 복잡도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175A4-12C6-C914-6F4F-5397F7C8DDA5}"/>
              </a:ext>
            </a:extLst>
          </p:cNvPr>
          <p:cNvSpPr txBox="1"/>
          <p:nvPr/>
        </p:nvSpPr>
        <p:spPr>
          <a:xfrm>
            <a:off x="805148" y="1019499"/>
            <a:ext cx="69722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프로그램을 실행시켰을 때 필요로 하는 자원 공간의 양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b="1" dirty="0">
                <a:latin typeface="+mn-ea"/>
              </a:rPr>
              <a:t>고정 공간 </a:t>
            </a:r>
            <a:r>
              <a:rPr kumimoji="1" lang="ko-KR" altLang="en-US" dirty="0">
                <a:latin typeface="+mn-ea"/>
              </a:rPr>
              <a:t>입력 크기와 상관없이 항상 사용하는 메모리 공간 </a:t>
            </a:r>
            <a:r>
              <a:rPr kumimoji="1" lang="en-US" altLang="ko-KR" dirty="0">
                <a:latin typeface="+mn-ea"/>
              </a:rPr>
              <a:t>O(1)</a:t>
            </a:r>
          </a:p>
          <a:p>
            <a:endParaRPr kumimoji="1" lang="en-US" altLang="ko-KR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Public static int add(int a, int b){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return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a+b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  <a:p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b="1" dirty="0">
                <a:latin typeface="+mn-ea"/>
              </a:rPr>
              <a:t>가변 공간 </a:t>
            </a:r>
            <a:r>
              <a:rPr kumimoji="1" lang="ko-KR" altLang="en-US" dirty="0">
                <a:latin typeface="+mn-ea"/>
              </a:rPr>
              <a:t>입력 크기에 따라 변화하는 공간</a:t>
            </a: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	</a:t>
            </a:r>
            <a:r>
              <a:rPr kumimoji="1" lang="ko-KR" altLang="en-US" dirty="0">
                <a:latin typeface="+mn-ea"/>
              </a:rPr>
              <a:t>  </a:t>
            </a:r>
            <a:r>
              <a:rPr kumimoji="1" lang="en-US" altLang="ko-KR" dirty="0">
                <a:latin typeface="+mn-ea"/>
              </a:rPr>
              <a:t>O(n),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O(n^2)</a:t>
            </a:r>
          </a:p>
          <a:p>
            <a:endParaRPr kumimoji="1" lang="en-US" altLang="ko-KR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Public static int[]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copyArray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(int[]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arr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int[] copy = new int[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arr.length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];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for(int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=0;i&lt;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arr.length;i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++){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copy[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]=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arr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];	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}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	return copy;</a:t>
            </a: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  <a:p>
            <a:endParaRPr kumimoji="1"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1115C-7837-0AB8-FFF6-DCA3D08CC92D}"/>
              </a:ext>
            </a:extLst>
          </p:cNvPr>
          <p:cNvSpPr txBox="1"/>
          <p:nvPr/>
        </p:nvSpPr>
        <p:spPr>
          <a:xfrm>
            <a:off x="7845713" y="1050419"/>
            <a:ext cx="354113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O(1)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sz="1500" dirty="0"/>
              <a:t>상수 공간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상관없이 동일한 공간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O(n)</a:t>
            </a:r>
          </a:p>
          <a:p>
            <a:r>
              <a:rPr kumimoji="1" lang="ko-KR" altLang="en-US" sz="1500" dirty="0"/>
              <a:t>선형 공간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크기에 비례해 증가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 log n)</a:t>
            </a:r>
          </a:p>
          <a:p>
            <a:r>
              <a:rPr kumimoji="1" lang="ko-KR" altLang="en-US" sz="1500" dirty="0"/>
              <a:t>입력 크기가 커질수록 크게 증가</a:t>
            </a:r>
            <a:endParaRPr kumimoji="1" lang="en-US" altLang="ko-KR" sz="1500" dirty="0"/>
          </a:p>
          <a:p>
            <a:endParaRPr kumimoji="1" lang="en-US" altLang="ko-KR" dirty="0"/>
          </a:p>
          <a:p>
            <a:r>
              <a:rPr kumimoji="1" lang="en-US" altLang="ko-KR" dirty="0"/>
              <a:t>O(n^2)</a:t>
            </a:r>
          </a:p>
          <a:p>
            <a:r>
              <a:rPr kumimoji="1" lang="ko-KR" altLang="en-US" sz="1500" dirty="0"/>
              <a:t>이차 공간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입력 크기 제곱에 비례</a:t>
            </a:r>
            <a:endParaRPr kumimoji="1" lang="en-US" altLang="ko-KR" sz="15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8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3BAACB-E609-1969-A54A-BFD4663F9CDC}"/>
              </a:ext>
            </a:extLst>
          </p:cNvPr>
          <p:cNvSpPr txBox="1"/>
          <p:nvPr/>
        </p:nvSpPr>
        <p:spPr>
          <a:xfrm>
            <a:off x="920158" y="397503"/>
            <a:ext cx="2589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/>
              <a:t>트레이드 오프</a:t>
            </a:r>
            <a:endParaRPr kumimoji="1"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175A4-12C6-C914-6F4F-5397F7C8DDA5}"/>
              </a:ext>
            </a:extLst>
          </p:cNvPr>
          <p:cNvSpPr txBox="1"/>
          <p:nvPr/>
        </p:nvSpPr>
        <p:spPr>
          <a:xfrm>
            <a:off x="805148" y="1019499"/>
            <a:ext cx="72853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>
                <a:latin typeface="+mn-ea"/>
              </a:rPr>
              <a:t>목표</a:t>
            </a:r>
            <a:r>
              <a:rPr kumimoji="1" lang="ko-KR" altLang="en-US" dirty="0">
                <a:latin typeface="+mn-ea"/>
              </a:rPr>
              <a:t>를 달성하기 위해 시간 복잡도와 공간 복잡도를 상충하는 관계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sz="1500" dirty="0">
                <a:latin typeface="+mn-ea"/>
              </a:rPr>
              <a:t>더 빠른 알고리즘 설계 </a:t>
            </a:r>
            <a:r>
              <a:rPr kumimoji="1" lang="en-US" altLang="ko-KR" sz="1500" dirty="0">
                <a:latin typeface="+mn-ea"/>
              </a:rPr>
              <a:t>&amp;</a:t>
            </a:r>
            <a:r>
              <a:rPr kumimoji="1" lang="ko-KR" altLang="en-US" sz="1500" dirty="0">
                <a:latin typeface="+mn-ea"/>
              </a:rPr>
              <a:t> 최적화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b="1" u="sng" dirty="0">
                <a:latin typeface="+mn-ea"/>
              </a:rPr>
              <a:t>시간 단축 목표</a:t>
            </a:r>
            <a:r>
              <a:rPr kumimoji="1" lang="ko-KR" altLang="en-US" b="1" dirty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더 많은 공간 활용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최적화 전략</a:t>
            </a:r>
            <a:r>
              <a:rPr kumimoji="1" lang="en-US" altLang="ko-KR" dirty="0">
                <a:latin typeface="+mn-ea"/>
              </a:rPr>
              <a:t>: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dirty="0" err="1">
                <a:latin typeface="+mn-ea"/>
              </a:rPr>
              <a:t>캐싱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&amp;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dirty="0" err="1">
                <a:latin typeface="+mn-ea"/>
              </a:rPr>
              <a:t>메모이제이션</a:t>
            </a: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예시</a:t>
            </a:r>
            <a:r>
              <a:rPr kumimoji="1" lang="en-US" altLang="ko-KR" dirty="0">
                <a:latin typeface="+mn-ea"/>
              </a:rPr>
              <a:t>:</a:t>
            </a:r>
            <a:r>
              <a:rPr kumimoji="1" lang="ko-KR" altLang="en-US" dirty="0">
                <a:latin typeface="+mn-ea"/>
              </a:rPr>
              <a:t> 정렬 알고리즘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 err="1">
                <a:latin typeface="+mn-ea"/>
              </a:rPr>
              <a:t>퀵</a:t>
            </a:r>
            <a:r>
              <a:rPr kumimoji="1" lang="ko-KR" altLang="en-US" dirty="0">
                <a:latin typeface="+mn-ea"/>
              </a:rPr>
              <a:t> 정렬</a:t>
            </a:r>
            <a:r>
              <a:rPr kumimoji="1" lang="en-US" altLang="ko-KR" dirty="0">
                <a:latin typeface="+mn-ea"/>
              </a:rPr>
              <a:t>,</a:t>
            </a:r>
            <a:r>
              <a:rPr kumimoji="1" lang="ko-KR" altLang="en-US" dirty="0">
                <a:latin typeface="+mn-ea"/>
              </a:rPr>
              <a:t> 병합 정렬</a:t>
            </a:r>
            <a:r>
              <a:rPr kumimoji="1" lang="en-US" altLang="ko-KR" dirty="0">
                <a:latin typeface="+mn-ea"/>
              </a:rPr>
              <a:t>)</a:t>
            </a:r>
          </a:p>
          <a:p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b="1" u="sng" dirty="0">
                <a:latin typeface="+mn-ea"/>
              </a:rPr>
              <a:t>공간 절약 목표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더 많은 시간 활용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최적화 전략</a:t>
            </a:r>
            <a:r>
              <a:rPr kumimoji="1" lang="en-US" altLang="ko-KR" dirty="0">
                <a:latin typeface="+mn-ea"/>
              </a:rPr>
              <a:t>: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In-place </a:t>
            </a:r>
            <a:r>
              <a:rPr kumimoji="1" lang="ko-KR" altLang="en-US" dirty="0">
                <a:latin typeface="+mn-ea"/>
              </a:rPr>
              <a:t>알고리즘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예시</a:t>
            </a:r>
            <a:r>
              <a:rPr kumimoji="1" lang="en-US" altLang="ko-KR" dirty="0">
                <a:latin typeface="+mn-ea"/>
              </a:rPr>
              <a:t>:</a:t>
            </a:r>
            <a:r>
              <a:rPr kumimoji="1" lang="ko-KR" altLang="en-US" dirty="0">
                <a:latin typeface="+mn-ea"/>
              </a:rPr>
              <a:t> 동적 프로그래밍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379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63</TotalTime>
  <Words>1072</Words>
  <Application>Microsoft Macintosh PowerPoint</Application>
  <PresentationFormat>와이드스크린</PresentationFormat>
  <Paragraphs>160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NanumGothic</vt:lpstr>
      <vt:lpstr>맑은 고딕</vt:lpstr>
      <vt:lpstr>Calibri</vt:lpstr>
      <vt:lpstr>Rockwell</vt:lpstr>
      <vt:lpstr>Rockwell Condensed</vt:lpstr>
      <vt:lpstr>Rockwell Extra Bold</vt:lpstr>
      <vt:lpstr>Wingdings</vt:lpstr>
      <vt:lpstr>목판</vt:lpstr>
      <vt:lpstr>복잡도 나예빈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복잡도 나예빈</dc:title>
  <dc:creator>세빈 나</dc:creator>
  <cp:lastModifiedBy>세빈 나</cp:lastModifiedBy>
  <cp:revision>1</cp:revision>
  <dcterms:created xsi:type="dcterms:W3CDTF">2024-10-07T00:48:41Z</dcterms:created>
  <dcterms:modified xsi:type="dcterms:W3CDTF">2024-10-07T01:51:58Z</dcterms:modified>
</cp:coreProperties>
</file>