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8" r:id="rId11"/>
    <p:sldId id="269" r:id="rId12"/>
    <p:sldId id="265" r:id="rId13"/>
    <p:sldId id="264" r:id="rId14"/>
    <p:sldId id="266" r:id="rId15"/>
    <p:sldId id="267" r:id="rId16"/>
    <p:sldId id="273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5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9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6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2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0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6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9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5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1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3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4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6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59AD-4B53-4FE5-B284-4CBAD9F8BE9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677F-2014-480C-AA7C-845FA3A92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57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D2DB3-4B46-4FB0-8E54-9F4E748BC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CHINA</a:t>
            </a:r>
            <a:r>
              <a:rPr lang="zh-CN" altLang="en-US" dirty="0"/>
              <a:t>游戏设计草案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825C3-A1D8-4687-B351-A73E4BC7D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刘刚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0786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F4E-F30C-4DA5-A13B-6801E2B1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69781"/>
            <a:ext cx="10353761" cy="4989428"/>
          </a:xfrm>
        </p:spPr>
        <p:txBody>
          <a:bodyPr>
            <a:normAutofit/>
          </a:bodyPr>
          <a:lstStyle/>
          <a:p>
            <a:r>
              <a:rPr lang="zh-CN" altLang="en-US" dirty="0"/>
              <a:t>胜利条件</a:t>
            </a:r>
            <a:endParaRPr lang="en-US" altLang="zh-CN" dirty="0"/>
          </a:p>
          <a:p>
            <a:pPr lvl="1"/>
            <a:r>
              <a:rPr lang="en-US" altLang="zh-CN" dirty="0"/>
              <a:t>1~4</a:t>
            </a:r>
            <a:r>
              <a:rPr lang="zh-CN" altLang="en-US" dirty="0"/>
              <a:t>人</a:t>
            </a:r>
            <a:r>
              <a:rPr lang="en-US" altLang="zh-CN" dirty="0"/>
              <a:t>PVE</a:t>
            </a:r>
            <a:r>
              <a:rPr lang="zh-CN" altLang="en-US" dirty="0"/>
              <a:t>，消灭计算机玩家</a:t>
            </a:r>
            <a:endParaRPr lang="en-US" altLang="zh-CN" dirty="0"/>
          </a:p>
          <a:p>
            <a:pPr lvl="1"/>
            <a:r>
              <a:rPr lang="en-US" altLang="zh-CN" dirty="0"/>
              <a:t>1~8</a:t>
            </a:r>
            <a:r>
              <a:rPr lang="zh-CN" altLang="en-US" dirty="0"/>
              <a:t>人</a:t>
            </a:r>
            <a:r>
              <a:rPr lang="en-US" altLang="zh-CN" dirty="0"/>
              <a:t>PVP</a:t>
            </a:r>
            <a:r>
              <a:rPr lang="zh-CN" altLang="en-US" dirty="0"/>
              <a:t>，最后一人获胜</a:t>
            </a:r>
            <a:endParaRPr lang="en-US" altLang="zh-CN" dirty="0"/>
          </a:p>
          <a:p>
            <a:r>
              <a:rPr lang="zh-CN" altLang="en-US" dirty="0"/>
              <a:t>计算机玩家</a:t>
            </a:r>
            <a:endParaRPr lang="en-US" altLang="zh-CN" dirty="0"/>
          </a:p>
          <a:p>
            <a:pPr lvl="1"/>
            <a:r>
              <a:rPr lang="zh-CN" altLang="en-US" dirty="0"/>
              <a:t>使用历史上的各代君王作为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  <a:endParaRPr lang="en-US" altLang="zh-CN" dirty="0"/>
          </a:p>
          <a:p>
            <a:pPr lvl="1"/>
            <a:r>
              <a:rPr lang="zh-CN" altLang="en-US" dirty="0"/>
              <a:t>不同</a:t>
            </a:r>
            <a:r>
              <a:rPr lang="en-US" altLang="zh-CN" dirty="0"/>
              <a:t>AI </a:t>
            </a:r>
            <a:r>
              <a:rPr lang="zh-CN" altLang="en-US" dirty="0"/>
              <a:t>等级对应不同难度</a:t>
            </a:r>
            <a:endParaRPr lang="en-US" altLang="zh-CN" dirty="0"/>
          </a:p>
          <a:p>
            <a:r>
              <a:rPr lang="zh-CN" altLang="en-US" dirty="0"/>
              <a:t>排行榜</a:t>
            </a:r>
            <a:endParaRPr lang="en-US" altLang="zh-CN" dirty="0"/>
          </a:p>
          <a:p>
            <a:pPr lvl="1"/>
            <a:r>
              <a:rPr lang="en-US" altLang="zh-CN" dirty="0"/>
              <a:t>PVP</a:t>
            </a:r>
            <a:r>
              <a:rPr lang="zh-CN" altLang="en-US" dirty="0"/>
              <a:t>战斗有排行榜</a:t>
            </a:r>
            <a:endParaRPr lang="en-US" altLang="zh-CN" dirty="0"/>
          </a:p>
          <a:p>
            <a:pPr lvl="1"/>
            <a:r>
              <a:rPr lang="zh-CN" altLang="en-US" dirty="0"/>
              <a:t>（暂不支持排位赛）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战场设计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C798436-37E7-45B2-9510-3A495D4E51A2}"/>
              </a:ext>
            </a:extLst>
          </p:cNvPr>
          <p:cNvSpPr txBox="1">
            <a:spLocks/>
          </p:cNvSpPr>
          <p:nvPr/>
        </p:nvSpPr>
        <p:spPr>
          <a:xfrm>
            <a:off x="6090675" y="1669780"/>
            <a:ext cx="4403640" cy="498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48F0C68D-9430-41FE-9E95-73D0E2843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64401"/>
              </p:ext>
            </p:extLst>
          </p:nvPr>
        </p:nvGraphicFramePr>
        <p:xfrm>
          <a:off x="5404285" y="1798320"/>
          <a:ext cx="587392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86">
                  <a:extLst>
                    <a:ext uri="{9D8B030D-6E8A-4147-A177-3AD203B41FA5}">
                      <a16:colId xmlns:a16="http://schemas.microsoft.com/office/drawing/2014/main" val="696816496"/>
                    </a:ext>
                  </a:extLst>
                </a:gridCol>
                <a:gridCol w="4615934">
                  <a:extLst>
                    <a:ext uri="{9D8B030D-6E8A-4147-A177-3AD203B41FA5}">
                      <a16:colId xmlns:a16="http://schemas.microsoft.com/office/drawing/2014/main" val="141519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著名君王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7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氏族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皇帝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7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春秋战国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春秋五霸，战国七雄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秦汉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秦始皇，刘邦，项羽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4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三国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刘备，曹操，孙权，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司马昭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南北朝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刘裕，萧衍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3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隋唐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杨坚，李世民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7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赵匡胤，赵构，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完颜阿骨打，耶律阿保机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铁木真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5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朱元璋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3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皇太极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民国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孙中山，蒋介石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34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F4E-F30C-4DA5-A13B-6801E2B1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9781"/>
            <a:ext cx="5268344" cy="49894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【</a:t>
            </a:r>
            <a:r>
              <a:rPr lang="zh-CN" altLang="en-US" dirty="0"/>
              <a:t>行动点</a:t>
            </a:r>
            <a:r>
              <a:rPr lang="en-US" altLang="zh-CN" dirty="0"/>
              <a:t>】</a:t>
            </a:r>
            <a:r>
              <a:rPr lang="zh-CN" altLang="en-US" dirty="0"/>
              <a:t>对部队的移动进行控制。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资源手动采集。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支持多人小规模</a:t>
            </a:r>
            <a:r>
              <a:rPr lang="en-US" altLang="zh-CN" dirty="0"/>
              <a:t>【</a:t>
            </a:r>
            <a:r>
              <a:rPr lang="zh-CN" altLang="en-US" dirty="0"/>
              <a:t>联网</a:t>
            </a:r>
            <a:r>
              <a:rPr lang="en-US" altLang="zh-CN" dirty="0"/>
              <a:t>】</a:t>
            </a:r>
            <a:r>
              <a:rPr lang="zh-CN" altLang="en-US" dirty="0"/>
              <a:t>作战。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建筑均建造在地块上，且每个地块只能建造一个建筑。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【</a:t>
            </a:r>
            <a:r>
              <a:rPr lang="zh-CN" altLang="en-US" dirty="0"/>
              <a:t>科技树</a:t>
            </a:r>
            <a:r>
              <a:rPr lang="en-US" altLang="zh-CN" dirty="0"/>
              <a:t>】</a:t>
            </a:r>
            <a:r>
              <a:rPr lang="zh-CN" altLang="en-US" dirty="0"/>
              <a:t>：以中国文化作为主要载体，突出中国历史、文化和科技的发展。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暂不支持</a:t>
            </a:r>
            <a:r>
              <a:rPr lang="en-US" altLang="zh-CN" dirty="0"/>
              <a:t>【</a:t>
            </a:r>
            <a:r>
              <a:rPr lang="zh-CN" altLang="en-US" dirty="0"/>
              <a:t>商人</a:t>
            </a:r>
            <a:r>
              <a:rPr lang="en-US" altLang="zh-CN" dirty="0"/>
              <a:t>】</a:t>
            </a:r>
            <a:r>
              <a:rPr lang="zh-CN" altLang="en-US" dirty="0"/>
              <a:t>和</a:t>
            </a:r>
            <a:r>
              <a:rPr lang="en-US" altLang="zh-CN" dirty="0"/>
              <a:t>【</a:t>
            </a:r>
            <a:r>
              <a:rPr lang="zh-CN" altLang="en-US" dirty="0"/>
              <a:t>商业系统</a:t>
            </a:r>
            <a:r>
              <a:rPr lang="en-US" altLang="zh-CN" dirty="0"/>
              <a:t>】</a:t>
            </a:r>
            <a:r>
              <a:rPr lang="zh-CN" altLang="en-US" dirty="0"/>
              <a:t>玩法。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暂不支持</a:t>
            </a:r>
            <a:r>
              <a:rPr lang="en-US" altLang="zh-CN" dirty="0"/>
              <a:t>【</a:t>
            </a:r>
            <a:r>
              <a:rPr lang="zh-CN" altLang="en-US" dirty="0"/>
              <a:t>稀有资源</a:t>
            </a:r>
            <a:r>
              <a:rPr lang="en-US" altLang="zh-CN" dirty="0"/>
              <a:t>】</a:t>
            </a:r>
            <a:r>
              <a:rPr lang="zh-CN" altLang="en-US" dirty="0"/>
              <a:t>。可与商业道路一起在后期开发。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不支持</a:t>
            </a:r>
            <a:r>
              <a:rPr lang="en-US" altLang="zh-CN" dirty="0"/>
              <a:t>【</a:t>
            </a:r>
            <a:r>
              <a:rPr lang="zh-CN" altLang="en-US" dirty="0"/>
              <a:t>政体</a:t>
            </a:r>
            <a:r>
              <a:rPr lang="en-US" altLang="zh-CN" dirty="0"/>
              <a:t>】</a:t>
            </a:r>
            <a:r>
              <a:rPr lang="zh-CN" altLang="en-US" dirty="0"/>
              <a:t>和</a:t>
            </a:r>
            <a:r>
              <a:rPr lang="en-US" altLang="zh-CN" dirty="0"/>
              <a:t>【</a:t>
            </a:r>
            <a:r>
              <a:rPr lang="zh-CN" altLang="en-US" dirty="0"/>
              <a:t>宗教</a:t>
            </a:r>
            <a:r>
              <a:rPr lang="en-US" altLang="zh-CN" dirty="0"/>
              <a:t>】</a:t>
            </a:r>
            <a:r>
              <a:rPr lang="zh-CN" altLang="en-US" dirty="0"/>
              <a:t>玩法。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与</a:t>
            </a:r>
            <a:r>
              <a:rPr lang="en-US" altLang="zh-CN" dirty="0"/>
              <a:t>《</a:t>
            </a:r>
            <a:r>
              <a:rPr lang="zh-CN" altLang="en-US" dirty="0"/>
              <a:t>文明</a:t>
            </a:r>
            <a:r>
              <a:rPr lang="en-US" altLang="zh-CN" dirty="0"/>
              <a:t>VI》</a:t>
            </a:r>
            <a:r>
              <a:rPr lang="zh-CN" altLang="en-US" dirty="0"/>
              <a:t>的主要差异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C798436-37E7-45B2-9510-3A495D4E51A2}"/>
              </a:ext>
            </a:extLst>
          </p:cNvPr>
          <p:cNvSpPr txBox="1">
            <a:spLocks/>
          </p:cNvSpPr>
          <p:nvPr/>
        </p:nvSpPr>
        <p:spPr>
          <a:xfrm>
            <a:off x="6090675" y="1669780"/>
            <a:ext cx="4403640" cy="498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8EE2755-3D26-4C71-9FDE-61D0EC5B1D50}"/>
              </a:ext>
            </a:extLst>
          </p:cNvPr>
          <p:cNvSpPr txBox="1">
            <a:spLocks/>
          </p:cNvSpPr>
          <p:nvPr/>
        </p:nvSpPr>
        <p:spPr>
          <a:xfrm>
            <a:off x="6874567" y="1669780"/>
            <a:ext cx="4403640" cy="49894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i="1" dirty="0">
                <a:solidFill>
                  <a:srgbClr val="FFC000"/>
                </a:solidFill>
              </a:rPr>
              <a:t>回合制游戏变为即时制游戏。</a:t>
            </a:r>
            <a:endParaRPr lang="en-US" altLang="zh-CN" i="1" dirty="0">
              <a:solidFill>
                <a:srgbClr val="FFC000"/>
              </a:solidFill>
            </a:endParaRPr>
          </a:p>
          <a:p>
            <a:r>
              <a:rPr lang="en-US" altLang="zh-CN" i="1" dirty="0">
                <a:solidFill>
                  <a:srgbClr val="FFC000"/>
                </a:solidFill>
              </a:rPr>
              <a:t>《</a:t>
            </a:r>
            <a:r>
              <a:rPr lang="zh-CN" altLang="en-US" i="1" dirty="0">
                <a:solidFill>
                  <a:srgbClr val="FFC000"/>
                </a:solidFill>
              </a:rPr>
              <a:t>文明</a:t>
            </a:r>
            <a:r>
              <a:rPr lang="en-US" altLang="zh-CN" i="1" dirty="0">
                <a:solidFill>
                  <a:srgbClr val="FFC000"/>
                </a:solidFill>
              </a:rPr>
              <a:t>VI》</a:t>
            </a:r>
            <a:r>
              <a:rPr lang="zh-CN" altLang="en-US" i="1" dirty="0">
                <a:solidFill>
                  <a:srgbClr val="FFC000"/>
                </a:solidFill>
              </a:rPr>
              <a:t>里有的建筑建造在城市内部，在地图上没有显示。</a:t>
            </a:r>
            <a:endParaRPr lang="en-US" altLang="zh-CN" i="1" dirty="0">
              <a:solidFill>
                <a:srgbClr val="FFC000"/>
              </a:solidFill>
            </a:endParaRPr>
          </a:p>
          <a:p>
            <a:r>
              <a:rPr lang="en-US" altLang="zh-CN" i="1" dirty="0">
                <a:solidFill>
                  <a:srgbClr val="FFC000"/>
                </a:solidFill>
              </a:rPr>
              <a:t>《</a:t>
            </a:r>
            <a:r>
              <a:rPr lang="zh-CN" altLang="en-US" i="1" dirty="0">
                <a:solidFill>
                  <a:srgbClr val="FFC000"/>
                </a:solidFill>
              </a:rPr>
              <a:t>文明</a:t>
            </a:r>
            <a:r>
              <a:rPr lang="en-US" altLang="zh-CN" i="1" dirty="0">
                <a:solidFill>
                  <a:srgbClr val="FFC000"/>
                </a:solidFill>
              </a:rPr>
              <a:t>VI》</a:t>
            </a:r>
            <a:r>
              <a:rPr lang="zh-CN" altLang="en-US" i="1" dirty="0">
                <a:solidFill>
                  <a:srgbClr val="FFC000"/>
                </a:solidFill>
              </a:rPr>
              <a:t>资源是自动获得的。</a:t>
            </a:r>
            <a:endParaRPr lang="en-US" altLang="zh-CN" i="1" dirty="0">
              <a:solidFill>
                <a:srgbClr val="FFC000"/>
              </a:solidFill>
            </a:endParaRPr>
          </a:p>
          <a:p>
            <a:r>
              <a:rPr lang="zh-CN" altLang="en-US" i="1" dirty="0">
                <a:solidFill>
                  <a:srgbClr val="FFC000"/>
                </a:solidFill>
              </a:rPr>
              <a:t>中国古代商业并不发达，未来可开放商业道路（丝绸之路），但不会开放“商人”领袖系统（历史人物）。</a:t>
            </a:r>
            <a:endParaRPr lang="en-US" altLang="zh-CN" i="1" dirty="0">
              <a:solidFill>
                <a:srgbClr val="FFC000"/>
              </a:solidFill>
            </a:endParaRPr>
          </a:p>
          <a:p>
            <a:r>
              <a:rPr lang="zh-CN" altLang="en-US" i="1" dirty="0">
                <a:solidFill>
                  <a:srgbClr val="FFC000"/>
                </a:solidFill>
              </a:rPr>
              <a:t>政体和宗教玩法过于高端和政治敏感，不制作。</a:t>
            </a:r>
            <a:endParaRPr lang="en-US" altLang="zh-CN" i="1" dirty="0">
              <a:solidFill>
                <a:srgbClr val="FFC000"/>
              </a:solidFill>
            </a:endParaRPr>
          </a:p>
          <a:p>
            <a:r>
              <a:rPr lang="zh-CN" altLang="en-US" i="1" dirty="0">
                <a:solidFill>
                  <a:srgbClr val="FFC000"/>
                </a:solidFill>
              </a:rPr>
              <a:t>国内版本不开放</a:t>
            </a:r>
            <a:r>
              <a:rPr lang="en-US" altLang="zh-CN" i="1" dirty="0">
                <a:solidFill>
                  <a:srgbClr val="FFC000"/>
                </a:solidFill>
              </a:rPr>
              <a:t>【</a:t>
            </a:r>
            <a:r>
              <a:rPr lang="zh-CN" altLang="en-US" i="1" dirty="0">
                <a:solidFill>
                  <a:srgbClr val="FFC000"/>
                </a:solidFill>
              </a:rPr>
              <a:t>民国</a:t>
            </a:r>
            <a:r>
              <a:rPr lang="en-US" altLang="zh-CN" i="1" dirty="0">
                <a:solidFill>
                  <a:srgbClr val="FFC000"/>
                </a:solidFill>
              </a:rPr>
              <a:t>】</a:t>
            </a:r>
            <a:r>
              <a:rPr lang="zh-CN" altLang="en-US" i="1" dirty="0">
                <a:solidFill>
                  <a:srgbClr val="FFC000"/>
                </a:solidFill>
              </a:rPr>
              <a:t>这一历史时期。</a:t>
            </a:r>
            <a:endParaRPr lang="en-US" altLang="zh-CN" i="1" dirty="0">
              <a:solidFill>
                <a:srgbClr val="FFC000"/>
              </a:solidFill>
            </a:endParaRPr>
          </a:p>
          <a:p>
            <a:endParaRPr lang="zh-CN" alt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9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F4E-F30C-4DA5-A13B-6801E2B1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528996" cy="3695136"/>
          </a:xfrm>
        </p:spPr>
        <p:txBody>
          <a:bodyPr/>
          <a:lstStyle/>
          <a:p>
            <a:r>
              <a:rPr lang="zh-CN" altLang="en-US" dirty="0"/>
              <a:t>游戏由若干历史时期组成</a:t>
            </a:r>
            <a:endParaRPr lang="en-US" altLang="zh-CN" dirty="0"/>
          </a:p>
          <a:p>
            <a:pPr lvl="1"/>
            <a:r>
              <a:rPr lang="zh-CN" altLang="en-US" dirty="0"/>
              <a:t>某目标达成即可切换历史时期</a:t>
            </a:r>
            <a:endParaRPr lang="en-US" altLang="zh-CN" dirty="0"/>
          </a:p>
          <a:p>
            <a:pPr lvl="1"/>
            <a:r>
              <a:rPr lang="zh-CN" altLang="en-US" dirty="0"/>
              <a:t>历史时期更换，触发建筑和部队的</a:t>
            </a:r>
            <a:r>
              <a:rPr lang="en-US" altLang="zh-CN" dirty="0"/>
              <a:t>【</a:t>
            </a:r>
            <a:r>
              <a:rPr lang="zh-CN" altLang="en-US" dirty="0"/>
              <a:t>转生</a:t>
            </a:r>
            <a:r>
              <a:rPr lang="en-US" altLang="zh-CN" dirty="0"/>
              <a:t>】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附录</a:t>
            </a:r>
            <a:r>
              <a:rPr lang="en-US" altLang="zh-CN" dirty="0"/>
              <a:t>-</a:t>
            </a:r>
            <a:r>
              <a:rPr lang="zh-CN" altLang="en-US" dirty="0"/>
              <a:t>历史时期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ED940604-CC5B-4381-BADE-E8608244A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76739"/>
              </p:ext>
            </p:extLst>
          </p:nvPr>
        </p:nvGraphicFramePr>
        <p:xfrm>
          <a:off x="4651619" y="1935921"/>
          <a:ext cx="661593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86">
                  <a:extLst>
                    <a:ext uri="{9D8B030D-6E8A-4147-A177-3AD203B41FA5}">
                      <a16:colId xmlns:a16="http://schemas.microsoft.com/office/drawing/2014/main" val="696816496"/>
                    </a:ext>
                  </a:extLst>
                </a:gridCol>
                <a:gridCol w="4615934">
                  <a:extLst>
                    <a:ext uri="{9D8B030D-6E8A-4147-A177-3AD203B41FA5}">
                      <a16:colId xmlns:a16="http://schemas.microsoft.com/office/drawing/2014/main" val="1415191221"/>
                    </a:ext>
                  </a:extLst>
                </a:gridCol>
                <a:gridCol w="742017">
                  <a:extLst>
                    <a:ext uri="{9D8B030D-6E8A-4147-A177-3AD203B41FA5}">
                      <a16:colId xmlns:a16="http://schemas.microsoft.com/office/drawing/2014/main" val="35660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触发条件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7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氏族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7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春秋战国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戈兵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秦汉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铁甲武士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4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三国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青州兵，先登死士（等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南北朝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乞活军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3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隋唐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陌刀兵，瓦岗军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7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岳家军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蒙古铁骑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5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戚家军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3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八旗铁骑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民国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黄埔军校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88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F4E-F30C-4DA5-A13B-6801E2B1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2891984" cy="3695136"/>
          </a:xfrm>
        </p:spPr>
        <p:txBody>
          <a:bodyPr/>
          <a:lstStyle/>
          <a:p>
            <a:r>
              <a:rPr lang="zh-CN" altLang="en-US" dirty="0"/>
              <a:t>科技树</a:t>
            </a:r>
            <a:endParaRPr lang="en-US" altLang="zh-CN" dirty="0"/>
          </a:p>
          <a:p>
            <a:pPr lvl="1"/>
            <a:r>
              <a:rPr lang="zh-CN" altLang="en-US" dirty="0"/>
              <a:t>科技力影响科技发展速度</a:t>
            </a:r>
            <a:endParaRPr lang="en-US" altLang="zh-CN" dirty="0"/>
          </a:p>
          <a:p>
            <a:pPr lvl="1"/>
            <a:r>
              <a:rPr lang="zh-CN" altLang="en-US" dirty="0"/>
              <a:t>科技树开放部队和建筑的生产和建造</a:t>
            </a:r>
            <a:endParaRPr lang="en-US" altLang="zh-CN" dirty="0"/>
          </a:p>
          <a:p>
            <a:r>
              <a:rPr lang="zh-CN" altLang="en-US" dirty="0"/>
              <a:t>历史人物</a:t>
            </a:r>
            <a:endParaRPr lang="en-US" altLang="zh-CN" dirty="0"/>
          </a:p>
          <a:p>
            <a:pPr lvl="1"/>
            <a:r>
              <a:rPr lang="zh-CN" altLang="en-US" dirty="0"/>
              <a:t>政治人物</a:t>
            </a:r>
            <a:endParaRPr lang="en-US" altLang="zh-CN" dirty="0"/>
          </a:p>
          <a:p>
            <a:pPr lvl="1"/>
            <a:r>
              <a:rPr lang="zh-CN" altLang="en-US" dirty="0"/>
              <a:t>科技人物</a:t>
            </a:r>
            <a:endParaRPr lang="en-US" altLang="zh-CN" dirty="0"/>
          </a:p>
          <a:p>
            <a:pPr lvl="1"/>
            <a:r>
              <a:rPr lang="zh-CN" altLang="en-US" dirty="0"/>
              <a:t>文化人物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附录</a:t>
            </a:r>
            <a:r>
              <a:rPr lang="en-US" altLang="zh-CN" dirty="0"/>
              <a:t>-</a:t>
            </a:r>
            <a:r>
              <a:rPr lang="zh-CN" altLang="en-US" dirty="0"/>
              <a:t>古代科技和历史人物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6D074EB-49FC-41F5-9248-81B8C48EB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3059"/>
              </p:ext>
            </p:extLst>
          </p:nvPr>
        </p:nvGraphicFramePr>
        <p:xfrm>
          <a:off x="3805779" y="1916043"/>
          <a:ext cx="7461776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377">
                  <a:extLst>
                    <a:ext uri="{9D8B030D-6E8A-4147-A177-3AD203B41FA5}">
                      <a16:colId xmlns:a16="http://schemas.microsoft.com/office/drawing/2014/main" val="696816496"/>
                    </a:ext>
                  </a:extLst>
                </a:gridCol>
                <a:gridCol w="3896143">
                  <a:extLst>
                    <a:ext uri="{9D8B030D-6E8A-4147-A177-3AD203B41FA5}">
                      <a16:colId xmlns:a16="http://schemas.microsoft.com/office/drawing/2014/main" val="1415191221"/>
                    </a:ext>
                  </a:extLst>
                </a:gridCol>
                <a:gridCol w="2205256">
                  <a:extLst>
                    <a:ext uri="{9D8B030D-6E8A-4147-A177-3AD203B41FA5}">
                      <a16:colId xmlns:a16="http://schemas.microsoft.com/office/drawing/2014/main" val="35660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时期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科技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历史人物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7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氏族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陶器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7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春秋战国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青铜，墨经，司南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扁鹊，鲁班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秦汉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造纸，地动仪，伤寒杂病论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张衡，张仲景，蔡伦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4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三国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九章算术，麻沸散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刘徽，</a:t>
                      </a:r>
                      <a:r>
                        <a:rPr lang="zh-CN" altLang="en-US" sz="1600" dirty="0"/>
                        <a:t>华佗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南北朝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大明历，圆周率，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齐民要术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祖冲之，贾思勰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3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隋唐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均田制，租庸调制，大唐西域记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李白，杜甫白，居易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7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梦溪笔谈，活字印刷，指南针，火药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苏轼，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沈括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火炮，火铳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5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本草纲目，天工开物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李时珍，郑和，宋应星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3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四库全书，江南制造局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纪晓岚，张之洞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民国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43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2558F496-EB71-484C-87BB-3FE4337A2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175894"/>
              </p:ext>
            </p:extLst>
          </p:nvPr>
        </p:nvGraphicFramePr>
        <p:xfrm>
          <a:off x="4283765" y="1718592"/>
          <a:ext cx="698379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763">
                  <a:extLst>
                    <a:ext uri="{9D8B030D-6E8A-4147-A177-3AD203B41FA5}">
                      <a16:colId xmlns:a16="http://schemas.microsoft.com/office/drawing/2014/main" val="3333965069"/>
                    </a:ext>
                  </a:extLst>
                </a:gridCol>
                <a:gridCol w="4862747">
                  <a:extLst>
                    <a:ext uri="{9D8B030D-6E8A-4147-A177-3AD203B41FA5}">
                      <a16:colId xmlns:a16="http://schemas.microsoft.com/office/drawing/2014/main" val="2099397118"/>
                    </a:ext>
                  </a:extLst>
                </a:gridCol>
                <a:gridCol w="833282">
                  <a:extLst>
                    <a:ext uri="{9D8B030D-6E8A-4147-A177-3AD203B41FA5}">
                      <a16:colId xmlns:a16="http://schemas.microsoft.com/office/drawing/2014/main" val="2599352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历史时期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奇迹（遗迹）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氏族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9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春秋战国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都江堰，郑国渠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5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秦汉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长城，兵马俑，阿房宫，灵渠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三国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铜雀台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7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南北朝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云岗石窟，少林寺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4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隋唐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大运河，赵州桥，大昭寺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0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莫高窟，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岳麓书院</a:t>
                      </a:r>
                      <a:r>
                        <a:rPr lang="zh-CN" altLang="en-US" dirty="0"/>
                        <a:t>，丝绸之路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6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30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苏州园林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0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紫禁城，颐和园，圆明园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2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民国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49282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附录</a:t>
            </a:r>
            <a:r>
              <a:rPr lang="en-US" altLang="zh-CN" dirty="0"/>
              <a:t>-</a:t>
            </a:r>
            <a:r>
              <a:rPr lang="zh-CN" altLang="en-US" dirty="0"/>
              <a:t>奇迹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29F964B-23F3-4C68-821F-7B7EC950D48B}"/>
              </a:ext>
            </a:extLst>
          </p:cNvPr>
          <p:cNvSpPr txBox="1">
            <a:spLocks/>
          </p:cNvSpPr>
          <p:nvPr/>
        </p:nvSpPr>
        <p:spPr>
          <a:xfrm>
            <a:off x="913795" y="2096064"/>
            <a:ext cx="3240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影响游戏中各项属性</a:t>
            </a:r>
            <a:endParaRPr lang="en-US" altLang="zh-CN" dirty="0"/>
          </a:p>
          <a:p>
            <a:pPr lvl="1"/>
            <a:r>
              <a:rPr lang="zh-CN" altLang="en-US" dirty="0"/>
              <a:t>因为中国奇迹较少，可用各种历史遗迹补充</a:t>
            </a:r>
          </a:p>
        </p:txBody>
      </p:sp>
    </p:spTree>
    <p:extLst>
      <p:ext uri="{BB962C8B-B14F-4D97-AF65-F5344CB8AC3E}">
        <p14:creationId xmlns:p14="http://schemas.microsoft.com/office/powerpoint/2010/main" val="190346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附录</a:t>
            </a:r>
            <a:r>
              <a:rPr lang="en-US" altLang="zh-CN" dirty="0"/>
              <a:t>-</a:t>
            </a:r>
            <a:r>
              <a:rPr lang="zh-CN" altLang="en-US" dirty="0"/>
              <a:t>各历史时期的兵种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C798436-37E7-45B2-9510-3A495D4E51A2}"/>
              </a:ext>
            </a:extLst>
          </p:cNvPr>
          <p:cNvSpPr txBox="1">
            <a:spLocks/>
          </p:cNvSpPr>
          <p:nvPr/>
        </p:nvSpPr>
        <p:spPr>
          <a:xfrm>
            <a:off x="6090675" y="1669780"/>
            <a:ext cx="4403640" cy="498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DF5B624-FE2A-4502-A84A-C82FB98F0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09110"/>
              </p:ext>
            </p:extLst>
          </p:nvPr>
        </p:nvGraphicFramePr>
        <p:xfrm>
          <a:off x="5267739" y="1865793"/>
          <a:ext cx="5833355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153">
                  <a:extLst>
                    <a:ext uri="{9D8B030D-6E8A-4147-A177-3AD203B41FA5}">
                      <a16:colId xmlns:a16="http://schemas.microsoft.com/office/drawing/2014/main" val="696816496"/>
                    </a:ext>
                  </a:extLst>
                </a:gridCol>
                <a:gridCol w="2037734">
                  <a:extLst>
                    <a:ext uri="{9D8B030D-6E8A-4147-A177-3AD203B41FA5}">
                      <a16:colId xmlns:a16="http://schemas.microsoft.com/office/drawing/2014/main" val="1415191221"/>
                    </a:ext>
                  </a:extLst>
                </a:gridCol>
                <a:gridCol w="2486468">
                  <a:extLst>
                    <a:ext uri="{9D8B030D-6E8A-4147-A177-3AD203B41FA5}">
                      <a16:colId xmlns:a16="http://schemas.microsoft.com/office/drawing/2014/main" val="1175043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兵种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著名将领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7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氏族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7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春秋战国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戈兵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孙武，孙膑，李牧，白起，吴起，廉颇，王翦，乐毅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秦汉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铁甲武士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项羽，刘邦，樊哙，韩信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4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三国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青州兵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南北朝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乞活军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3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隋唐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瓦岗军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李世民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7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岳家军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岳飞，水浒人物，杨家将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蒙古铁骑，火炮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铁木真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5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郑成功，戚继光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3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火枪队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多尔衮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民国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现代军队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张自忠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0241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B6B8702-E43F-4E4B-8AF6-EBEBB092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57524"/>
            <a:ext cx="4920475" cy="3695136"/>
          </a:xfrm>
        </p:spPr>
        <p:txBody>
          <a:bodyPr/>
          <a:lstStyle/>
          <a:p>
            <a:r>
              <a:rPr lang="zh-CN" altLang="en-US" dirty="0"/>
              <a:t>古代兵种的种类繁多</a:t>
            </a:r>
            <a:endParaRPr lang="en-US" altLang="zh-CN" dirty="0"/>
          </a:p>
          <a:p>
            <a:r>
              <a:rPr lang="zh-CN" altLang="en-US" dirty="0"/>
              <a:t>这里只列出几样</a:t>
            </a:r>
          </a:p>
        </p:txBody>
      </p:sp>
    </p:spTree>
    <p:extLst>
      <p:ext uri="{BB962C8B-B14F-4D97-AF65-F5344CB8AC3E}">
        <p14:creationId xmlns:p14="http://schemas.microsoft.com/office/powerpoint/2010/main" val="291815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F2381-9D88-4581-8B89-D5F918441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57524"/>
            <a:ext cx="4920475" cy="3695136"/>
          </a:xfrm>
        </p:spPr>
        <p:txBody>
          <a:bodyPr/>
          <a:lstStyle/>
          <a:p>
            <a:r>
              <a:rPr lang="zh-CN" altLang="en-US" dirty="0"/>
              <a:t>中国古代历史上有非常多的著名战役。</a:t>
            </a:r>
            <a:endParaRPr lang="en-US" altLang="zh-CN" dirty="0"/>
          </a:p>
          <a:p>
            <a:r>
              <a:rPr lang="zh-CN" altLang="en-US" dirty="0"/>
              <a:t>如果能将这些战役也放入游戏中，将会是件挺有意思的事情。</a:t>
            </a:r>
            <a:endParaRPr lang="en-US" altLang="zh-CN" dirty="0"/>
          </a:p>
          <a:p>
            <a:r>
              <a:rPr lang="zh-CN" altLang="en-US" dirty="0"/>
              <a:t>可以采用条件出发的方式来演绎。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F8951D3-A13F-4FD1-8496-7123A65A7E1E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附录</a:t>
            </a:r>
            <a:r>
              <a:rPr lang="en-US" altLang="zh-CN" dirty="0"/>
              <a:t>-</a:t>
            </a:r>
            <a:r>
              <a:rPr lang="zh-CN" altLang="en-US" dirty="0"/>
              <a:t>战役玩法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352E9C8-5AA5-451E-94D2-7CA6C3AB0AD0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E2902F-3090-47FF-937C-2723D1696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98128"/>
              </p:ext>
            </p:extLst>
          </p:nvPr>
        </p:nvGraphicFramePr>
        <p:xfrm>
          <a:off x="5933660" y="1767408"/>
          <a:ext cx="5333895" cy="479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14">
                  <a:extLst>
                    <a:ext uri="{9D8B030D-6E8A-4147-A177-3AD203B41FA5}">
                      <a16:colId xmlns:a16="http://schemas.microsoft.com/office/drawing/2014/main" val="696816496"/>
                    </a:ext>
                  </a:extLst>
                </a:gridCol>
                <a:gridCol w="3872681">
                  <a:extLst>
                    <a:ext uri="{9D8B030D-6E8A-4147-A177-3AD203B41FA5}">
                      <a16:colId xmlns:a16="http://schemas.microsoft.com/office/drawing/2014/main" val="356606761"/>
                    </a:ext>
                  </a:extLst>
                </a:gridCol>
              </a:tblGrid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著名战役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74592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氏族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皇帝蚩尤之战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75693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春秋战国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马陵之战，长平之战，牧野之战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30036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秦汉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巨鹿之战，垓下之战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40356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三国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官渡之战，赤壁之战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96573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南北朝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钟离之战，八王之乱，淝水之战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39897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隋唐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安史之乱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75948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澶州之战，襄樊之战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56020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襄樊之战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54253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松山之战，土木堡之战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39385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甲午海战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79842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民国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台儿庄之战，长沙战役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6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F4E-F30C-4DA5-A13B-6801E2B1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9781"/>
            <a:ext cx="10353760" cy="4989428"/>
          </a:xfrm>
        </p:spPr>
        <p:txBody>
          <a:bodyPr>
            <a:normAutofit/>
          </a:bodyPr>
          <a:lstStyle/>
          <a:p>
            <a:r>
              <a:rPr lang="zh-CN" altLang="en-US" dirty="0"/>
              <a:t>根据不同的历史时期，制作不同风格的建筑和部队。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附录</a:t>
            </a:r>
            <a:r>
              <a:rPr lang="en-US" altLang="zh-CN" dirty="0"/>
              <a:t>-</a:t>
            </a:r>
            <a:r>
              <a:rPr lang="zh-CN" altLang="en-US" dirty="0"/>
              <a:t>美术与历史时期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C798436-37E7-45B2-9510-3A495D4E51A2}"/>
              </a:ext>
            </a:extLst>
          </p:cNvPr>
          <p:cNvSpPr txBox="1">
            <a:spLocks/>
          </p:cNvSpPr>
          <p:nvPr/>
        </p:nvSpPr>
        <p:spPr>
          <a:xfrm>
            <a:off x="6090675" y="1669780"/>
            <a:ext cx="4403640" cy="498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dirty="0"/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B4959FED-770E-4A94-A3A8-DA1FC1A86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90897"/>
              </p:ext>
            </p:extLst>
          </p:nvPr>
        </p:nvGraphicFramePr>
        <p:xfrm>
          <a:off x="1769264" y="2691737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75645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25339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445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历史时期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4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氏族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6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秦汉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2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隋唐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1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宋明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民国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现代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1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06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3B6339-37B1-411A-9A47-DDE9F3C63BAF}"/>
              </a:ext>
            </a:extLst>
          </p:cNvPr>
          <p:cNvSpPr/>
          <p:nvPr/>
        </p:nvSpPr>
        <p:spPr>
          <a:xfrm>
            <a:off x="5540399" y="2967335"/>
            <a:ext cx="11112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152582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1D488-769F-4219-9967-DF9CCDC33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本游戏名为</a:t>
            </a:r>
            <a:r>
              <a:rPr lang="en-US" altLang="zh-CN" dirty="0"/>
              <a:t>《CHINA》</a:t>
            </a:r>
            <a:r>
              <a:rPr lang="zh-CN" altLang="en-US" dirty="0"/>
              <a:t>（中文名：中华帝国）。</a:t>
            </a:r>
            <a:endParaRPr lang="en-US" altLang="zh-CN" dirty="0"/>
          </a:p>
          <a:p>
            <a:r>
              <a:rPr lang="zh-CN" altLang="en-US" dirty="0"/>
              <a:t>这是一款集中表现中国的历史和文化的</a:t>
            </a:r>
            <a:r>
              <a:rPr lang="en-US" altLang="zh-CN" dirty="0"/>
              <a:t>《</a:t>
            </a:r>
            <a:r>
              <a:rPr lang="zh-CN" altLang="en-US" dirty="0"/>
              <a:t>文明</a:t>
            </a:r>
            <a:r>
              <a:rPr lang="en-US" altLang="zh-CN" dirty="0"/>
              <a:t>》like</a:t>
            </a:r>
            <a:r>
              <a:rPr lang="zh-CN" altLang="en-US" dirty="0"/>
              <a:t>游戏。</a:t>
            </a:r>
            <a:endParaRPr lang="en-US" altLang="zh-CN" dirty="0"/>
          </a:p>
          <a:p>
            <a:r>
              <a:rPr lang="zh-CN" altLang="en-US" dirty="0"/>
              <a:t>在上世纪</a:t>
            </a:r>
            <a:r>
              <a:rPr lang="en-US" altLang="zh-CN" dirty="0"/>
              <a:t>90</a:t>
            </a:r>
            <a:r>
              <a:rPr lang="zh-CN" altLang="en-US" dirty="0"/>
              <a:t>年代，台湾的游戏制作公司曾经制作过一款名为</a:t>
            </a:r>
            <a:r>
              <a:rPr lang="en-US" altLang="zh-CN" dirty="0"/>
              <a:t>《</a:t>
            </a:r>
            <a:r>
              <a:rPr lang="zh-CN" altLang="en-US" dirty="0"/>
              <a:t>中国</a:t>
            </a:r>
            <a:r>
              <a:rPr lang="en-US" altLang="zh-CN" dirty="0"/>
              <a:t>》</a:t>
            </a:r>
            <a:r>
              <a:rPr lang="zh-CN" altLang="en-US" dirty="0"/>
              <a:t>的</a:t>
            </a:r>
            <a:r>
              <a:rPr lang="en-US" altLang="zh-CN" dirty="0"/>
              <a:t>《</a:t>
            </a:r>
            <a:r>
              <a:rPr lang="zh-CN" altLang="en-US" dirty="0"/>
              <a:t>文明</a:t>
            </a:r>
            <a:r>
              <a:rPr lang="en-US" altLang="zh-CN" dirty="0"/>
              <a:t>》like</a:t>
            </a:r>
            <a:r>
              <a:rPr lang="zh-CN" altLang="en-US" dirty="0"/>
              <a:t>游戏。</a:t>
            </a:r>
            <a:endParaRPr lang="en-US" altLang="zh-CN" dirty="0"/>
          </a:p>
          <a:p>
            <a:r>
              <a:rPr lang="zh-CN" altLang="en-US" dirty="0"/>
              <a:t>本游戏采用即时制代替</a:t>
            </a:r>
            <a:r>
              <a:rPr lang="en-US" altLang="zh-CN" dirty="0"/>
              <a:t>《</a:t>
            </a:r>
            <a:r>
              <a:rPr lang="zh-CN" altLang="en-US" dirty="0"/>
              <a:t>文明</a:t>
            </a:r>
            <a:r>
              <a:rPr lang="en-US" altLang="zh-CN" dirty="0"/>
              <a:t>》</a:t>
            </a:r>
            <a:r>
              <a:rPr lang="zh-CN" altLang="en-US" dirty="0"/>
              <a:t>的回合制，构造出新的游戏玩法和特性。</a:t>
            </a:r>
            <a:endParaRPr lang="en-US" altLang="zh-CN" dirty="0"/>
          </a:p>
          <a:p>
            <a:r>
              <a:rPr lang="zh-CN" altLang="en-US" dirty="0"/>
              <a:t>本游戏支持小规模联网（未来支持大规模联网），让多人游戏成为可能。</a:t>
            </a:r>
            <a:endParaRPr lang="en-US" altLang="zh-CN" dirty="0"/>
          </a:p>
          <a:p>
            <a:r>
              <a:rPr lang="zh-CN" altLang="en-US" dirty="0"/>
              <a:t>本游戏，补充了一些</a:t>
            </a:r>
            <a:r>
              <a:rPr lang="en-US" altLang="zh-CN" dirty="0"/>
              <a:t>《</a:t>
            </a:r>
            <a:r>
              <a:rPr lang="zh-CN" altLang="en-US" dirty="0"/>
              <a:t>模拟城市</a:t>
            </a:r>
            <a:r>
              <a:rPr lang="en-US" altLang="zh-CN" dirty="0"/>
              <a:t>》</a:t>
            </a:r>
            <a:r>
              <a:rPr lang="zh-CN" altLang="en-US" dirty="0"/>
              <a:t>的玩法，让游戏的动态感，观赏性更强。</a:t>
            </a:r>
            <a:endParaRPr lang="en-US" altLang="zh-CN" dirty="0"/>
          </a:p>
          <a:p>
            <a:r>
              <a:rPr lang="zh-CN" altLang="en-US" dirty="0"/>
              <a:t>本游戏简化了</a:t>
            </a:r>
            <a:r>
              <a:rPr lang="en-US" altLang="zh-CN" dirty="0"/>
              <a:t>《</a:t>
            </a:r>
            <a:r>
              <a:rPr lang="zh-CN" altLang="en-US" dirty="0"/>
              <a:t>文明</a:t>
            </a:r>
            <a:r>
              <a:rPr lang="en-US" altLang="zh-CN" dirty="0"/>
              <a:t>》</a:t>
            </a:r>
            <a:r>
              <a:rPr lang="zh-CN" altLang="en-US" dirty="0"/>
              <a:t>系列游戏里政体和宗教的部分，让游戏更加简单易玩。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AA0CC52-9CC5-448F-B772-9BC107C8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设计目的和特色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74DDAE8-4DFD-454B-AF6D-4912F0D6FC88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A14B7-D21F-481B-886A-CA69E10B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基础规则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464D9-B58D-4D57-9EC0-11C0E6FE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920475" cy="4152336"/>
          </a:xfrm>
        </p:spPr>
        <p:txBody>
          <a:bodyPr/>
          <a:lstStyle/>
          <a:p>
            <a:r>
              <a:rPr lang="zh-CN" altLang="en-US" dirty="0"/>
              <a:t>城市生产</a:t>
            </a:r>
            <a:endParaRPr lang="en-US" altLang="zh-CN" dirty="0"/>
          </a:p>
          <a:p>
            <a:pPr lvl="1"/>
            <a:r>
              <a:rPr lang="zh-CN" altLang="en-US" dirty="0"/>
              <a:t>城市生产各种部队</a:t>
            </a:r>
            <a:endParaRPr lang="en-US" altLang="zh-CN" dirty="0"/>
          </a:p>
          <a:p>
            <a:r>
              <a:rPr lang="zh-CN" altLang="en-US" dirty="0"/>
              <a:t>部队建设</a:t>
            </a:r>
            <a:endParaRPr lang="en-US" altLang="zh-CN" dirty="0"/>
          </a:p>
          <a:p>
            <a:pPr lvl="1"/>
            <a:r>
              <a:rPr lang="zh-CN" altLang="en-US" dirty="0"/>
              <a:t>部队在地块上进行建设</a:t>
            </a:r>
            <a:endParaRPr lang="en-US" altLang="zh-CN" dirty="0"/>
          </a:p>
          <a:p>
            <a:r>
              <a:rPr lang="zh-CN" altLang="en-US" dirty="0"/>
              <a:t>部队采集</a:t>
            </a:r>
            <a:endParaRPr lang="en-US" altLang="zh-CN" dirty="0"/>
          </a:p>
          <a:p>
            <a:pPr lvl="1"/>
            <a:r>
              <a:rPr lang="zh-CN" altLang="en-US" dirty="0"/>
              <a:t>部队在地块上进行采集</a:t>
            </a:r>
            <a:endParaRPr lang="en-US" altLang="zh-CN" dirty="0"/>
          </a:p>
          <a:p>
            <a:r>
              <a:rPr lang="zh-CN" altLang="en-US" dirty="0"/>
              <a:t>部队战斗</a:t>
            </a:r>
            <a:endParaRPr lang="en-US" altLang="zh-CN" dirty="0"/>
          </a:p>
          <a:p>
            <a:pPr lvl="1"/>
            <a:r>
              <a:rPr lang="zh-CN" altLang="en-US" dirty="0"/>
              <a:t>部队进行战斗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10AFF77-8588-4C2C-9B8C-33397108E93A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2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F4E-F30C-4DA5-A13B-6801E2B1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9781"/>
            <a:ext cx="4403640" cy="4989428"/>
          </a:xfrm>
        </p:spPr>
        <p:txBody>
          <a:bodyPr>
            <a:normAutofit/>
          </a:bodyPr>
          <a:lstStyle/>
          <a:p>
            <a:r>
              <a:rPr lang="zh-CN" altLang="en-US" dirty="0"/>
              <a:t>全局数据</a:t>
            </a:r>
            <a:endParaRPr lang="en-US" altLang="zh-CN" dirty="0"/>
          </a:p>
          <a:p>
            <a:pPr lvl="1"/>
            <a:r>
              <a:rPr lang="zh-CN" altLang="en-US" dirty="0"/>
              <a:t>行动力</a:t>
            </a:r>
            <a:endParaRPr lang="en-US" altLang="zh-CN" dirty="0"/>
          </a:p>
          <a:p>
            <a:pPr lvl="2"/>
            <a:r>
              <a:rPr lang="zh-CN" altLang="en-US" dirty="0"/>
              <a:t>控制部队行为的数据</a:t>
            </a:r>
            <a:endParaRPr lang="en-US" altLang="zh-CN" dirty="0"/>
          </a:p>
          <a:p>
            <a:pPr lvl="1"/>
            <a:r>
              <a:rPr lang="zh-CN" altLang="en-US" dirty="0"/>
              <a:t>金钱</a:t>
            </a:r>
            <a:endParaRPr lang="en-US" altLang="zh-CN" dirty="0"/>
          </a:p>
          <a:p>
            <a:pPr lvl="2"/>
            <a:r>
              <a:rPr lang="zh-CN" altLang="en-US" dirty="0"/>
              <a:t>购买部队，购买城市领土</a:t>
            </a:r>
            <a:endParaRPr lang="en-US" altLang="zh-CN" dirty="0"/>
          </a:p>
          <a:p>
            <a:pPr lvl="1"/>
            <a:r>
              <a:rPr lang="zh-CN" altLang="en-US" dirty="0"/>
              <a:t>科技力</a:t>
            </a:r>
            <a:endParaRPr lang="en-US" altLang="zh-CN" dirty="0"/>
          </a:p>
          <a:p>
            <a:pPr lvl="2"/>
            <a:r>
              <a:rPr lang="zh-CN" altLang="en-US" dirty="0"/>
              <a:t>学习</a:t>
            </a:r>
            <a:r>
              <a:rPr lang="en-US" altLang="zh-CN" dirty="0"/>
              <a:t>【</a:t>
            </a:r>
            <a:r>
              <a:rPr lang="zh-CN" altLang="en-US" dirty="0"/>
              <a:t>研发树</a:t>
            </a:r>
            <a:r>
              <a:rPr lang="en-US" altLang="zh-CN" dirty="0"/>
              <a:t>】</a:t>
            </a:r>
            <a:r>
              <a:rPr lang="zh-CN" altLang="en-US" dirty="0"/>
              <a:t>的速度</a:t>
            </a:r>
            <a:endParaRPr lang="en-US" altLang="zh-CN" dirty="0"/>
          </a:p>
          <a:p>
            <a:pPr lvl="1"/>
            <a:r>
              <a:rPr lang="zh-CN" altLang="en-US" dirty="0"/>
              <a:t>影响力（二期）</a:t>
            </a:r>
            <a:endParaRPr lang="en-US" altLang="zh-CN" dirty="0"/>
          </a:p>
          <a:p>
            <a:pPr lvl="2"/>
            <a:r>
              <a:rPr lang="zh-CN" altLang="en-US" dirty="0"/>
              <a:t>招募</a:t>
            </a:r>
            <a:r>
              <a:rPr lang="en-US" altLang="zh-CN" dirty="0"/>
              <a:t>【</a:t>
            </a:r>
            <a:r>
              <a:rPr lang="zh-CN" altLang="en-US" dirty="0"/>
              <a:t>历史人物</a:t>
            </a:r>
            <a:r>
              <a:rPr lang="en-US" altLang="zh-CN" dirty="0"/>
              <a:t>】</a:t>
            </a:r>
            <a:r>
              <a:rPr lang="zh-CN" altLang="en-US" dirty="0"/>
              <a:t>的能力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核心数据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C798436-37E7-45B2-9510-3A495D4E51A2}"/>
              </a:ext>
            </a:extLst>
          </p:cNvPr>
          <p:cNvSpPr txBox="1">
            <a:spLocks/>
          </p:cNvSpPr>
          <p:nvPr/>
        </p:nvSpPr>
        <p:spPr>
          <a:xfrm>
            <a:off x="6090675" y="1669780"/>
            <a:ext cx="4403640" cy="4989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城市数据</a:t>
            </a:r>
            <a:endParaRPr lang="en-US" altLang="zh-CN" dirty="0"/>
          </a:p>
          <a:p>
            <a:pPr lvl="1"/>
            <a:r>
              <a:rPr lang="zh-CN" altLang="en-US" dirty="0"/>
              <a:t>生产力</a:t>
            </a:r>
            <a:endParaRPr lang="en-US" altLang="zh-CN" dirty="0"/>
          </a:p>
          <a:p>
            <a:pPr lvl="2"/>
            <a:r>
              <a:rPr lang="zh-CN" altLang="en-US" dirty="0"/>
              <a:t>衡量城市规模的数据，影响金钱生产力</a:t>
            </a:r>
            <a:endParaRPr lang="en-US" altLang="zh-CN" dirty="0"/>
          </a:p>
          <a:p>
            <a:pPr lvl="1"/>
            <a:r>
              <a:rPr lang="zh-CN" altLang="en-US" dirty="0"/>
              <a:t>人口</a:t>
            </a:r>
            <a:endParaRPr lang="en-US" altLang="zh-CN" dirty="0"/>
          </a:p>
          <a:p>
            <a:pPr lvl="1"/>
            <a:r>
              <a:rPr lang="zh-CN" altLang="en-US" dirty="0"/>
              <a:t>种族</a:t>
            </a:r>
            <a:r>
              <a:rPr lang="en-US" altLang="zh-CN" dirty="0"/>
              <a:t>(?</a:t>
            </a:r>
            <a:r>
              <a:rPr lang="zh-CN" altLang="en-US" dirty="0"/>
              <a:t>暂不做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62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F4E-F30C-4DA5-A13B-6801E2B1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23791"/>
            <a:ext cx="10353762" cy="4324609"/>
          </a:xfrm>
        </p:spPr>
        <p:txBody>
          <a:bodyPr>
            <a:normAutofit/>
          </a:bodyPr>
          <a:lstStyle/>
          <a:p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开拓者</a:t>
            </a:r>
            <a:r>
              <a:rPr lang="en-US" altLang="zh-CN" dirty="0"/>
              <a:t>】</a:t>
            </a:r>
            <a:r>
              <a:rPr lang="zh-CN" altLang="en-US" dirty="0"/>
              <a:t>部队建立城市</a:t>
            </a:r>
            <a:endParaRPr lang="en-US" altLang="zh-CN" dirty="0"/>
          </a:p>
          <a:p>
            <a:pPr lvl="1"/>
            <a:r>
              <a:rPr lang="zh-CN" altLang="en-US" dirty="0"/>
              <a:t>城市范围跟随城市</a:t>
            </a:r>
            <a:r>
              <a:rPr lang="en-US" altLang="zh-CN" dirty="0"/>
              <a:t>【</a:t>
            </a:r>
            <a:r>
              <a:rPr lang="zh-CN" altLang="en-US" dirty="0"/>
              <a:t>生产力</a:t>
            </a:r>
            <a:r>
              <a:rPr lang="en-US" altLang="zh-CN" dirty="0"/>
              <a:t>】</a:t>
            </a:r>
            <a:r>
              <a:rPr lang="zh-CN" altLang="en-US" dirty="0"/>
              <a:t>发展逐渐扩充</a:t>
            </a:r>
            <a:endParaRPr lang="en-US" altLang="zh-CN" dirty="0"/>
          </a:p>
          <a:p>
            <a:pPr lvl="1"/>
            <a:r>
              <a:rPr lang="zh-CN" altLang="en-US" dirty="0"/>
              <a:t>生产力越高，生产</a:t>
            </a:r>
            <a:r>
              <a:rPr lang="en-US" altLang="zh-CN" dirty="0"/>
              <a:t>【</a:t>
            </a:r>
            <a:r>
              <a:rPr lang="zh-CN" altLang="en-US" dirty="0"/>
              <a:t>部队</a:t>
            </a:r>
            <a:r>
              <a:rPr lang="en-US" altLang="zh-CN" dirty="0"/>
              <a:t>】</a:t>
            </a:r>
            <a:r>
              <a:rPr lang="zh-CN" altLang="en-US" dirty="0"/>
              <a:t>的速度越快</a:t>
            </a:r>
            <a:endParaRPr lang="en-US" altLang="zh-CN" dirty="0"/>
          </a:p>
          <a:p>
            <a:r>
              <a:rPr lang="zh-CN" altLang="en-US" dirty="0"/>
              <a:t>城墙</a:t>
            </a:r>
            <a:endParaRPr lang="en-US" altLang="zh-CN" dirty="0"/>
          </a:p>
          <a:p>
            <a:pPr lvl="1"/>
            <a:r>
              <a:rPr lang="zh-CN" altLang="en-US" dirty="0"/>
              <a:t>前期有城墙，进入到后面的某</a:t>
            </a:r>
            <a:r>
              <a:rPr lang="en-US" altLang="zh-CN" dirty="0"/>
              <a:t>【</a:t>
            </a:r>
            <a:r>
              <a:rPr lang="zh-CN" altLang="en-US" dirty="0"/>
              <a:t>历史阶段</a:t>
            </a:r>
            <a:r>
              <a:rPr lang="en-US" altLang="zh-CN" dirty="0"/>
              <a:t>】</a:t>
            </a:r>
            <a:r>
              <a:rPr lang="zh-CN" altLang="en-US" dirty="0"/>
              <a:t>后取消</a:t>
            </a:r>
            <a:endParaRPr lang="en-US" altLang="zh-CN" dirty="0"/>
          </a:p>
          <a:p>
            <a:r>
              <a:rPr lang="zh-CN" altLang="en-US" dirty="0"/>
              <a:t>城市领土</a:t>
            </a:r>
            <a:endParaRPr lang="en-US" altLang="zh-CN" dirty="0"/>
          </a:p>
          <a:p>
            <a:pPr lvl="1"/>
            <a:r>
              <a:rPr lang="zh-CN" altLang="en-US" dirty="0"/>
              <a:t>城市范围内的地块就是城市的领土</a:t>
            </a:r>
            <a:endParaRPr lang="en-US" altLang="zh-CN" dirty="0"/>
          </a:p>
          <a:p>
            <a:pPr lvl="1"/>
            <a:r>
              <a:rPr lang="zh-CN" altLang="en-US" dirty="0"/>
              <a:t>领土内，可以由部队建造建筑</a:t>
            </a:r>
            <a:endParaRPr lang="en-US" altLang="zh-CN" dirty="0"/>
          </a:p>
          <a:p>
            <a:pPr lvl="1"/>
            <a:r>
              <a:rPr lang="zh-CN" altLang="en-US" dirty="0"/>
              <a:t>领土内，可以由部队改造地形（高度，地块种类）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城市发展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4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F4E-F30C-4DA5-A13B-6801E2B1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9536"/>
            <a:ext cx="5009927" cy="4462661"/>
          </a:xfrm>
        </p:spPr>
        <p:txBody>
          <a:bodyPr>
            <a:normAutofit/>
          </a:bodyPr>
          <a:lstStyle/>
          <a:p>
            <a:r>
              <a:rPr lang="zh-CN" altLang="en-US" dirty="0"/>
              <a:t>地块类别</a:t>
            </a:r>
            <a:endParaRPr lang="en-US" altLang="zh-CN" dirty="0"/>
          </a:p>
          <a:p>
            <a:pPr lvl="1"/>
            <a:r>
              <a:rPr lang="zh-CN" altLang="en-US" dirty="0"/>
              <a:t>沙漠，草原，沃土，山区，雪地</a:t>
            </a:r>
            <a:endParaRPr lang="en-US" altLang="zh-CN" dirty="0"/>
          </a:p>
          <a:p>
            <a:pPr lvl="1"/>
            <a:r>
              <a:rPr lang="zh-CN" altLang="en-US" dirty="0"/>
              <a:t>温度，湿度</a:t>
            </a:r>
            <a:endParaRPr lang="en-US" altLang="zh-CN" dirty="0"/>
          </a:p>
          <a:p>
            <a:r>
              <a:rPr lang="zh-CN" altLang="en-US" dirty="0"/>
              <a:t>资源种类</a:t>
            </a:r>
            <a:endParaRPr lang="en-US" altLang="zh-CN" dirty="0"/>
          </a:p>
          <a:p>
            <a:pPr lvl="1"/>
            <a:r>
              <a:rPr lang="zh-CN" altLang="en-US" dirty="0"/>
              <a:t>树木，粮食，铁矿</a:t>
            </a:r>
            <a:endParaRPr lang="en-US" altLang="zh-CN" dirty="0"/>
          </a:p>
          <a:p>
            <a:pPr lvl="1"/>
            <a:r>
              <a:rPr lang="zh-CN" altLang="en-US" dirty="0"/>
              <a:t>稀有资源（二期）</a:t>
            </a:r>
            <a:endParaRPr lang="en-US" altLang="zh-CN" dirty="0"/>
          </a:p>
          <a:p>
            <a:r>
              <a:rPr lang="zh-CN" altLang="en-US" dirty="0"/>
              <a:t>建筑</a:t>
            </a:r>
            <a:endParaRPr lang="en-US" altLang="zh-CN" dirty="0"/>
          </a:p>
          <a:p>
            <a:pPr lvl="1"/>
            <a:r>
              <a:rPr lang="zh-CN" altLang="en-US" dirty="0"/>
              <a:t>伐木场，农田，矿山</a:t>
            </a:r>
            <a:endParaRPr lang="en-US" altLang="zh-CN" dirty="0"/>
          </a:p>
          <a:p>
            <a:r>
              <a:rPr lang="zh-CN" altLang="en-US" dirty="0"/>
              <a:t>道路</a:t>
            </a:r>
            <a:endParaRPr lang="en-US" altLang="zh-CN" dirty="0"/>
          </a:p>
          <a:p>
            <a:pPr lvl="1"/>
            <a:r>
              <a:rPr lang="zh-CN" altLang="en-US" dirty="0"/>
              <a:t>公路，铁路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地图属性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55539B2C-1C8E-4515-9ABA-D1E610403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87513"/>
              </p:ext>
            </p:extLst>
          </p:nvPr>
        </p:nvGraphicFramePr>
        <p:xfrm>
          <a:off x="4541880" y="3073401"/>
          <a:ext cx="67256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46">
                  <a:extLst>
                    <a:ext uri="{9D8B030D-6E8A-4147-A177-3AD203B41FA5}">
                      <a16:colId xmlns:a16="http://schemas.microsoft.com/office/drawing/2014/main" val="2364740592"/>
                    </a:ext>
                  </a:extLst>
                </a:gridCol>
                <a:gridCol w="1120946">
                  <a:extLst>
                    <a:ext uri="{9D8B030D-6E8A-4147-A177-3AD203B41FA5}">
                      <a16:colId xmlns:a16="http://schemas.microsoft.com/office/drawing/2014/main" val="4271064212"/>
                    </a:ext>
                  </a:extLst>
                </a:gridCol>
                <a:gridCol w="1120946">
                  <a:extLst>
                    <a:ext uri="{9D8B030D-6E8A-4147-A177-3AD203B41FA5}">
                      <a16:colId xmlns:a16="http://schemas.microsoft.com/office/drawing/2014/main" val="1858256978"/>
                    </a:ext>
                  </a:extLst>
                </a:gridCol>
                <a:gridCol w="1120946">
                  <a:extLst>
                    <a:ext uri="{9D8B030D-6E8A-4147-A177-3AD203B41FA5}">
                      <a16:colId xmlns:a16="http://schemas.microsoft.com/office/drawing/2014/main" val="212128180"/>
                    </a:ext>
                  </a:extLst>
                </a:gridCol>
                <a:gridCol w="1120946">
                  <a:extLst>
                    <a:ext uri="{9D8B030D-6E8A-4147-A177-3AD203B41FA5}">
                      <a16:colId xmlns:a16="http://schemas.microsoft.com/office/drawing/2014/main" val="3218775260"/>
                    </a:ext>
                  </a:extLst>
                </a:gridCol>
                <a:gridCol w="1120946">
                  <a:extLst>
                    <a:ext uri="{9D8B030D-6E8A-4147-A177-3AD203B41FA5}">
                      <a16:colId xmlns:a16="http://schemas.microsoft.com/office/drawing/2014/main" val="124479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0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地块类别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沙漠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草原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沃土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山区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雪地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9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资源种类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树木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粮食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铁矿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2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建筑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伐木场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农田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矿山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10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9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F4E-F30C-4DA5-A13B-6801E2B1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9233"/>
            <a:ext cx="5182205" cy="509876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城市领土内可以由</a:t>
            </a:r>
            <a:r>
              <a:rPr lang="en-US" altLang="zh-CN" dirty="0"/>
              <a:t>【</a:t>
            </a:r>
            <a:r>
              <a:rPr lang="zh-CN" altLang="en-US" dirty="0"/>
              <a:t>农民</a:t>
            </a:r>
            <a:r>
              <a:rPr lang="en-US" altLang="zh-CN" dirty="0"/>
              <a:t>】</a:t>
            </a:r>
            <a:r>
              <a:rPr lang="zh-CN" altLang="en-US" dirty="0"/>
              <a:t>部队建造建筑</a:t>
            </a:r>
            <a:endParaRPr lang="en-US" altLang="zh-CN" dirty="0"/>
          </a:p>
          <a:p>
            <a:r>
              <a:rPr lang="zh-CN" altLang="en-US" dirty="0"/>
              <a:t>每个地块仅可建造一个建筑</a:t>
            </a:r>
            <a:endParaRPr lang="en-US" altLang="zh-CN" dirty="0"/>
          </a:p>
          <a:p>
            <a:r>
              <a:rPr lang="zh-CN" altLang="en-US" dirty="0"/>
              <a:t>行政建筑</a:t>
            </a:r>
            <a:endParaRPr lang="en-US" altLang="zh-CN" dirty="0"/>
          </a:p>
          <a:p>
            <a:pPr lvl="1"/>
            <a:r>
              <a:rPr lang="zh-CN" altLang="en-US" dirty="0"/>
              <a:t>宫殿（政府），谷仓，军营，私塾（大学，国子监），工坊（工厂，兵工厂），市场（商业中心）</a:t>
            </a:r>
            <a:endParaRPr lang="en-US" altLang="zh-CN" dirty="0"/>
          </a:p>
          <a:p>
            <a:r>
              <a:rPr lang="zh-CN" altLang="en-US" dirty="0"/>
              <a:t>资源建筑</a:t>
            </a:r>
            <a:endParaRPr lang="en-US" altLang="zh-CN" dirty="0"/>
          </a:p>
          <a:p>
            <a:pPr lvl="1"/>
            <a:r>
              <a:rPr lang="zh-CN" altLang="en-US" dirty="0"/>
              <a:t>伐木场，农田，矿山</a:t>
            </a:r>
            <a:endParaRPr lang="en-US" altLang="zh-CN" dirty="0"/>
          </a:p>
          <a:p>
            <a:r>
              <a:rPr lang="zh-CN" altLang="en-US" dirty="0"/>
              <a:t>奇迹建筑</a:t>
            </a:r>
            <a:endParaRPr lang="en-US" altLang="zh-CN" dirty="0"/>
          </a:p>
          <a:p>
            <a:pPr lvl="1"/>
            <a:r>
              <a:rPr lang="zh-CN" altLang="en-US" dirty="0"/>
              <a:t>长城、都江堰、大运河、阿房宫、铜雀台。。。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zh-CN" altLang="en-US" dirty="0"/>
              <a:t>桥梁，要塞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建筑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D4C3B8-3F31-4AC6-8C41-50DB591B6BD9}"/>
              </a:ext>
            </a:extLst>
          </p:cNvPr>
          <p:cNvSpPr txBox="1">
            <a:spLocks/>
          </p:cNvSpPr>
          <p:nvPr/>
        </p:nvSpPr>
        <p:spPr>
          <a:xfrm>
            <a:off x="6013174" y="2096064"/>
            <a:ext cx="5254382" cy="3695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600" i="1" dirty="0">
                <a:solidFill>
                  <a:srgbClr val="FFFF00"/>
                </a:solidFill>
              </a:rPr>
              <a:t>《</a:t>
            </a:r>
            <a:r>
              <a:rPr lang="zh-CN" altLang="en-US" sz="1600" i="1" dirty="0">
                <a:solidFill>
                  <a:srgbClr val="FFFF00"/>
                </a:solidFill>
              </a:rPr>
              <a:t>文明</a:t>
            </a:r>
            <a:r>
              <a:rPr lang="en-US" altLang="zh-CN" sz="1600" i="1" dirty="0">
                <a:solidFill>
                  <a:srgbClr val="FFFF00"/>
                </a:solidFill>
              </a:rPr>
              <a:t>VI》</a:t>
            </a:r>
            <a:r>
              <a:rPr lang="zh-CN" altLang="en-US" sz="1600" i="1" dirty="0">
                <a:solidFill>
                  <a:srgbClr val="FFFF00"/>
                </a:solidFill>
              </a:rPr>
              <a:t>里，不是所有建筑都占据地块，但是我们这里每个建筑都占据地块，规则更加简单，易于理解。</a:t>
            </a:r>
            <a:endParaRPr lang="en-US" altLang="zh-CN" sz="1600" i="1" dirty="0">
              <a:solidFill>
                <a:srgbClr val="FFFF00"/>
              </a:solidFill>
            </a:endParaRPr>
          </a:p>
          <a:p>
            <a:pPr lvl="1"/>
            <a:r>
              <a:rPr lang="zh-CN" altLang="en-US" sz="1600" i="1" dirty="0">
                <a:solidFill>
                  <a:srgbClr val="FFC000"/>
                </a:solidFill>
              </a:rPr>
              <a:t>建筑没有等级之分，但是一个城市可以建造多个（最大数量有限制？），通过数量来提升建筑所带来的能力。与</a:t>
            </a:r>
            <a:r>
              <a:rPr lang="en-US" altLang="zh-CN" sz="1600" i="1" dirty="0">
                <a:solidFill>
                  <a:srgbClr val="FFC000"/>
                </a:solidFill>
              </a:rPr>
              <a:t>《</a:t>
            </a:r>
            <a:r>
              <a:rPr lang="zh-CN" altLang="en-US" sz="1600" i="1" dirty="0">
                <a:solidFill>
                  <a:srgbClr val="FFC000"/>
                </a:solidFill>
              </a:rPr>
              <a:t>文明</a:t>
            </a:r>
            <a:r>
              <a:rPr lang="en-US" altLang="zh-CN" sz="1600" i="1" dirty="0">
                <a:solidFill>
                  <a:srgbClr val="FFC000"/>
                </a:solidFill>
              </a:rPr>
              <a:t>VI 》</a:t>
            </a:r>
            <a:r>
              <a:rPr lang="zh-CN" altLang="en-US" sz="1600" i="1" dirty="0">
                <a:solidFill>
                  <a:srgbClr val="FFC000"/>
                </a:solidFill>
              </a:rPr>
              <a:t>一样。</a:t>
            </a:r>
            <a:endParaRPr lang="en-US" altLang="zh-CN" sz="1600" i="1" dirty="0">
              <a:solidFill>
                <a:srgbClr val="FFC000"/>
              </a:solidFill>
            </a:endParaRPr>
          </a:p>
          <a:p>
            <a:pPr lvl="1"/>
            <a:r>
              <a:rPr lang="zh-CN" altLang="en-US" sz="1600" i="1" dirty="0">
                <a:solidFill>
                  <a:srgbClr val="FFC000"/>
                </a:solidFill>
              </a:rPr>
              <a:t>建筑到达一定</a:t>
            </a:r>
            <a:r>
              <a:rPr lang="en-US" altLang="zh-CN" sz="1600" i="1" dirty="0">
                <a:solidFill>
                  <a:srgbClr val="FFC000"/>
                </a:solidFill>
              </a:rPr>
              <a:t>【</a:t>
            </a:r>
            <a:r>
              <a:rPr lang="zh-CN" altLang="en-US" sz="1600" i="1" dirty="0">
                <a:solidFill>
                  <a:srgbClr val="FFC000"/>
                </a:solidFill>
              </a:rPr>
              <a:t>历史时期</a:t>
            </a:r>
            <a:r>
              <a:rPr lang="en-US" altLang="zh-CN" sz="1600" i="1" dirty="0">
                <a:solidFill>
                  <a:srgbClr val="FFC000"/>
                </a:solidFill>
              </a:rPr>
              <a:t>】</a:t>
            </a:r>
            <a:r>
              <a:rPr lang="zh-CN" altLang="en-US" sz="1600" i="1" dirty="0">
                <a:solidFill>
                  <a:srgbClr val="FFC000"/>
                </a:solidFill>
              </a:rPr>
              <a:t>以后，可以改变名称和造型，我们称之为</a:t>
            </a:r>
            <a:r>
              <a:rPr lang="en-US" altLang="zh-CN" sz="1600" i="1" dirty="0">
                <a:solidFill>
                  <a:srgbClr val="FFC000"/>
                </a:solidFill>
              </a:rPr>
              <a:t>【</a:t>
            </a:r>
            <a:r>
              <a:rPr lang="zh-CN" altLang="en-US" sz="1600" i="1" dirty="0">
                <a:solidFill>
                  <a:srgbClr val="FFC000"/>
                </a:solidFill>
              </a:rPr>
              <a:t>建筑的转生</a:t>
            </a:r>
            <a:r>
              <a:rPr lang="en-US" altLang="zh-CN" sz="1600" i="1" dirty="0">
                <a:solidFill>
                  <a:srgbClr val="FFC000"/>
                </a:solidFill>
              </a:rPr>
              <a:t>】</a:t>
            </a:r>
            <a:r>
              <a:rPr lang="zh-CN" altLang="en-US" sz="1600" i="1" dirty="0">
                <a:solidFill>
                  <a:srgbClr val="FFC000"/>
                </a:solidFill>
              </a:rPr>
              <a:t>，需要手动改造。与</a:t>
            </a:r>
            <a:r>
              <a:rPr lang="en-US" altLang="zh-CN" sz="1600" i="1" dirty="0">
                <a:solidFill>
                  <a:srgbClr val="FFC000"/>
                </a:solidFill>
              </a:rPr>
              <a:t>《</a:t>
            </a:r>
            <a:r>
              <a:rPr lang="zh-CN" altLang="en-US" sz="1600" i="1" dirty="0">
                <a:solidFill>
                  <a:srgbClr val="FFC000"/>
                </a:solidFill>
              </a:rPr>
              <a:t>文明</a:t>
            </a:r>
            <a:r>
              <a:rPr lang="en-US" altLang="zh-CN" sz="1600" i="1" dirty="0">
                <a:solidFill>
                  <a:srgbClr val="FFC000"/>
                </a:solidFill>
              </a:rPr>
              <a:t>VI 》</a:t>
            </a:r>
            <a:r>
              <a:rPr lang="zh-CN" altLang="en-US" sz="1600" i="1" dirty="0">
                <a:solidFill>
                  <a:srgbClr val="FFC000"/>
                </a:solidFill>
              </a:rPr>
              <a:t>一样。</a:t>
            </a:r>
            <a:endParaRPr lang="en-US" altLang="zh-CN" sz="1600" i="1" dirty="0">
              <a:solidFill>
                <a:srgbClr val="FFC000"/>
              </a:solidFill>
            </a:endParaRPr>
          </a:p>
          <a:p>
            <a:pPr lvl="1"/>
            <a:r>
              <a:rPr lang="zh-CN" altLang="en-US" sz="1600" i="1" dirty="0">
                <a:solidFill>
                  <a:srgbClr val="FFFF00"/>
                </a:solidFill>
              </a:rPr>
              <a:t>建筑转生以后，可能有多个候选，例如：工坊可转生为工厂，或者兵工厂。</a:t>
            </a:r>
            <a:endParaRPr lang="en-US" altLang="zh-CN" sz="1600" i="1" dirty="0">
              <a:solidFill>
                <a:srgbClr val="FFFF00"/>
              </a:solidFill>
            </a:endParaRPr>
          </a:p>
          <a:p>
            <a:pPr lvl="1"/>
            <a:r>
              <a:rPr lang="zh-CN" altLang="en-US" sz="1600" i="1" dirty="0">
                <a:solidFill>
                  <a:srgbClr val="FFC000"/>
                </a:solidFill>
              </a:rPr>
              <a:t>维持建筑消耗金钱，与</a:t>
            </a:r>
            <a:r>
              <a:rPr lang="en-US" altLang="zh-CN" sz="1600" i="1" dirty="0">
                <a:solidFill>
                  <a:srgbClr val="FFC000"/>
                </a:solidFill>
              </a:rPr>
              <a:t>《</a:t>
            </a:r>
            <a:r>
              <a:rPr lang="zh-CN" altLang="en-US" sz="1600" i="1" dirty="0">
                <a:solidFill>
                  <a:srgbClr val="FFC000"/>
                </a:solidFill>
              </a:rPr>
              <a:t>文明</a:t>
            </a:r>
            <a:r>
              <a:rPr lang="en-US" altLang="zh-CN" sz="1600" i="1" dirty="0">
                <a:solidFill>
                  <a:srgbClr val="FFC000"/>
                </a:solidFill>
              </a:rPr>
              <a:t>VI 》</a:t>
            </a:r>
            <a:r>
              <a:rPr lang="zh-CN" altLang="en-US" sz="1600" i="1" dirty="0">
                <a:solidFill>
                  <a:srgbClr val="FFC000"/>
                </a:solidFill>
              </a:rPr>
              <a:t>一样。</a:t>
            </a:r>
            <a:endParaRPr lang="en-US" altLang="zh-CN" sz="1600" i="1" dirty="0">
              <a:solidFill>
                <a:srgbClr val="FFC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55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F4E-F30C-4DA5-A13B-6801E2B1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092" y="1935921"/>
            <a:ext cx="2664292" cy="369513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建筑功能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3C0F686F-D1CF-47CF-8E37-9A455E4D9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89783"/>
              </p:ext>
            </p:extLst>
          </p:nvPr>
        </p:nvGraphicFramePr>
        <p:xfrm>
          <a:off x="954261" y="1935921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41118951"/>
                    </a:ext>
                  </a:extLst>
                </a:gridCol>
                <a:gridCol w="4218504">
                  <a:extLst>
                    <a:ext uri="{9D8B030D-6E8A-4147-A177-3AD203B41FA5}">
                      <a16:colId xmlns:a16="http://schemas.microsoft.com/office/drawing/2014/main" val="1910627682"/>
                    </a:ext>
                  </a:extLst>
                </a:gridCol>
                <a:gridCol w="2741095">
                  <a:extLst>
                    <a:ext uri="{9D8B030D-6E8A-4147-A177-3AD203B41FA5}">
                      <a16:colId xmlns:a16="http://schemas.microsoft.com/office/drawing/2014/main" val="3583093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0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宫殿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生产各种部队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政府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7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谷仓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提升城市生产力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仓库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9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军营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提供生产哪种部队的可能（与科技配合）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军事基地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0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私塾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提供科技力点数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国子监，大学，科学院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2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工坊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提供生产哪种建筑的可能（与科技配合）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工厂，兵工厂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4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市场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提供城市生产力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商业中心，</a:t>
                      </a:r>
                      <a:r>
                        <a:rPr lang="en-US" altLang="zh-CN" dirty="0"/>
                        <a:t>CBD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0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桥梁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提升通行能力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51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要塞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提供部队的额外防御力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45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F4E-F30C-4DA5-A13B-6801E2B1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373822" cy="4152336"/>
          </a:xfrm>
        </p:spPr>
        <p:txBody>
          <a:bodyPr>
            <a:normAutofit/>
          </a:bodyPr>
          <a:lstStyle/>
          <a:p>
            <a:r>
              <a:rPr lang="zh-CN" altLang="en-US" dirty="0"/>
              <a:t>农民</a:t>
            </a:r>
            <a:endParaRPr lang="en-US" altLang="zh-CN" dirty="0"/>
          </a:p>
          <a:p>
            <a:pPr lvl="1"/>
            <a:r>
              <a:rPr lang="zh-CN" altLang="en-US" dirty="0"/>
              <a:t>建造各类建筑</a:t>
            </a:r>
            <a:endParaRPr lang="en-US" altLang="zh-CN" dirty="0"/>
          </a:p>
          <a:p>
            <a:pPr lvl="1"/>
            <a:r>
              <a:rPr lang="zh-CN" altLang="en-US" dirty="0"/>
              <a:t>修建道路，改造地表</a:t>
            </a:r>
            <a:endParaRPr lang="en-US" altLang="zh-CN" dirty="0"/>
          </a:p>
          <a:p>
            <a:r>
              <a:rPr lang="zh-CN" altLang="en-US" dirty="0"/>
              <a:t>开拓者</a:t>
            </a:r>
            <a:endParaRPr lang="en-US" altLang="zh-CN" dirty="0"/>
          </a:p>
          <a:p>
            <a:pPr lvl="1"/>
            <a:r>
              <a:rPr lang="zh-CN" altLang="en-US" dirty="0"/>
              <a:t>建造城市</a:t>
            </a:r>
            <a:endParaRPr lang="en-US" altLang="zh-CN" dirty="0"/>
          </a:p>
          <a:p>
            <a:pPr lvl="1"/>
            <a:r>
              <a:rPr lang="zh-CN" altLang="en-US" dirty="0"/>
              <a:t>转移人口</a:t>
            </a:r>
            <a:endParaRPr lang="en-US" altLang="zh-CN" dirty="0"/>
          </a:p>
          <a:p>
            <a:r>
              <a:rPr lang="zh-CN" altLang="en-US" dirty="0"/>
              <a:t>战斗部队</a:t>
            </a:r>
            <a:endParaRPr lang="en-US" altLang="zh-CN" dirty="0"/>
          </a:p>
          <a:p>
            <a:pPr lvl="1"/>
            <a:r>
              <a:rPr lang="zh-CN" altLang="en-US" dirty="0"/>
              <a:t>战斗</a:t>
            </a:r>
            <a:endParaRPr lang="en-US" altLang="zh-CN" dirty="0"/>
          </a:p>
          <a:p>
            <a:pPr lvl="1"/>
            <a:r>
              <a:rPr lang="zh-CN" altLang="en-US" dirty="0"/>
              <a:t>镇压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D8E99F3-57F7-4605-B058-3C16459F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zh-CN" altLang="en-US" dirty="0"/>
              <a:t>部队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637A034-D589-4E62-976F-1329251B85D9}"/>
              </a:ext>
            </a:extLst>
          </p:cNvPr>
          <p:cNvCxnSpPr/>
          <p:nvPr/>
        </p:nvCxnSpPr>
        <p:spPr>
          <a:xfrm>
            <a:off x="913795" y="1570383"/>
            <a:ext cx="1035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66A89B3-285E-415D-BA30-8917BF75B4CB}"/>
              </a:ext>
            </a:extLst>
          </p:cNvPr>
          <p:cNvSpPr txBox="1">
            <a:spLocks/>
          </p:cNvSpPr>
          <p:nvPr/>
        </p:nvSpPr>
        <p:spPr>
          <a:xfrm>
            <a:off x="6904385" y="2218647"/>
            <a:ext cx="43738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i="1" dirty="0">
                <a:solidFill>
                  <a:srgbClr val="FFC000"/>
                </a:solidFill>
              </a:rPr>
              <a:t>不同地块上可建造的建筑种类不同，有的建筑对地块类型有要求。与</a:t>
            </a:r>
            <a:r>
              <a:rPr lang="en-US" altLang="zh-CN" i="1" dirty="0">
                <a:solidFill>
                  <a:srgbClr val="FFC000"/>
                </a:solidFill>
              </a:rPr>
              <a:t>《</a:t>
            </a:r>
            <a:r>
              <a:rPr lang="zh-CN" altLang="en-US" i="1" dirty="0">
                <a:solidFill>
                  <a:srgbClr val="FFC000"/>
                </a:solidFill>
              </a:rPr>
              <a:t>文明</a:t>
            </a:r>
            <a:r>
              <a:rPr lang="en-US" altLang="zh-CN" i="1" dirty="0">
                <a:solidFill>
                  <a:srgbClr val="FFC000"/>
                </a:solidFill>
              </a:rPr>
              <a:t>VI》</a:t>
            </a:r>
            <a:r>
              <a:rPr lang="zh-CN" altLang="en-US" i="1" dirty="0">
                <a:solidFill>
                  <a:srgbClr val="FFC000"/>
                </a:solidFill>
              </a:rPr>
              <a:t>一样。</a:t>
            </a:r>
            <a:endParaRPr lang="en-US" altLang="zh-CN" i="1" dirty="0">
              <a:solidFill>
                <a:srgbClr val="FFC000"/>
              </a:solidFill>
            </a:endParaRPr>
          </a:p>
          <a:p>
            <a:pPr lvl="1"/>
            <a:r>
              <a:rPr lang="zh-CN" altLang="en-US" i="1" dirty="0">
                <a:solidFill>
                  <a:srgbClr val="FFC000"/>
                </a:solidFill>
              </a:rPr>
              <a:t>部队也可以</a:t>
            </a:r>
            <a:r>
              <a:rPr lang="en-US" altLang="zh-CN" i="1" dirty="0">
                <a:solidFill>
                  <a:srgbClr val="FFC000"/>
                </a:solidFill>
              </a:rPr>
              <a:t>【</a:t>
            </a:r>
            <a:r>
              <a:rPr lang="zh-CN" altLang="en-US" i="1" dirty="0">
                <a:solidFill>
                  <a:srgbClr val="FFC000"/>
                </a:solidFill>
              </a:rPr>
              <a:t>转生</a:t>
            </a:r>
            <a:r>
              <a:rPr lang="en-US" altLang="zh-CN" i="1" dirty="0">
                <a:solidFill>
                  <a:srgbClr val="FFC000"/>
                </a:solidFill>
              </a:rPr>
              <a:t>】</a:t>
            </a:r>
            <a:r>
              <a:rPr lang="zh-CN" altLang="en-US" i="1" dirty="0">
                <a:solidFill>
                  <a:srgbClr val="FFC000"/>
                </a:solidFill>
              </a:rPr>
              <a:t>。</a:t>
            </a:r>
            <a:endParaRPr lang="en-US" altLang="zh-CN" i="1" dirty="0">
              <a:solidFill>
                <a:srgbClr val="FFC000"/>
              </a:solidFill>
            </a:endParaRPr>
          </a:p>
          <a:p>
            <a:pPr lvl="1"/>
            <a:r>
              <a:rPr lang="zh-CN" altLang="en-US" i="1" dirty="0">
                <a:solidFill>
                  <a:srgbClr val="FFFF00"/>
                </a:solidFill>
              </a:rPr>
              <a:t>注：因为本游戏的特色，古代兵种会更多一些，要突出各兵种的特色和特殊能力。</a:t>
            </a:r>
            <a:endParaRPr lang="en-US" altLang="zh-CN" i="1" dirty="0">
              <a:solidFill>
                <a:srgbClr val="FFFF00"/>
              </a:solidFill>
            </a:endParaRPr>
          </a:p>
          <a:p>
            <a:pPr lvl="1"/>
            <a:endParaRPr lang="zh-CN" alt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74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320</TotalTime>
  <Words>1625</Words>
  <Application>Microsoft Office PowerPoint</Application>
  <PresentationFormat>宽屏</PresentationFormat>
  <Paragraphs>340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方正粗黑宋简体</vt:lpstr>
      <vt:lpstr>Arial</vt:lpstr>
      <vt:lpstr>Bookman Old Style</vt:lpstr>
      <vt:lpstr>Rockwell</vt:lpstr>
      <vt:lpstr>Damask</vt:lpstr>
      <vt:lpstr>CHINA游戏设计草案</vt:lpstr>
      <vt:lpstr>设计目的和特色</vt:lpstr>
      <vt:lpstr>基础规则</vt:lpstr>
      <vt:lpstr>核心数据</vt:lpstr>
      <vt:lpstr>城市发展</vt:lpstr>
      <vt:lpstr>地图属性</vt:lpstr>
      <vt:lpstr>建筑</vt:lpstr>
      <vt:lpstr>建筑功能</vt:lpstr>
      <vt:lpstr>部队</vt:lpstr>
      <vt:lpstr>战场设计</vt:lpstr>
      <vt:lpstr>与《文明VI》的主要差异</vt:lpstr>
      <vt:lpstr>附录-历史时期</vt:lpstr>
      <vt:lpstr>附录-古代科技和历史人物</vt:lpstr>
      <vt:lpstr>附录-奇迹</vt:lpstr>
      <vt:lpstr>附录-各历史时期的兵种</vt:lpstr>
      <vt:lpstr>PowerPoint 演示文稿</vt:lpstr>
      <vt:lpstr>附录-美术与历史时期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CHINA游戏设计草案</dc:title>
  <dc:creator>Liu Gang</dc:creator>
  <cp:lastModifiedBy>Liu Gang</cp:lastModifiedBy>
  <cp:revision>26</cp:revision>
  <dcterms:created xsi:type="dcterms:W3CDTF">2019-11-03T01:44:50Z</dcterms:created>
  <dcterms:modified xsi:type="dcterms:W3CDTF">2019-11-03T07:05:35Z</dcterms:modified>
</cp:coreProperties>
</file>