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0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7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2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1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3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48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3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6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5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8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7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5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1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C9D2-1292-45FF-A646-FB4438FCD18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BC11-7F51-4EEF-A2B8-DAC030DF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10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D33A6-644C-4035-9F13-446B261B2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Hexmap</a:t>
            </a:r>
            <a:r>
              <a:rPr lang="zh-CN" altLang="en-US" dirty="0"/>
              <a:t>建设与战斗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AB2BD3-8338-44B4-AD9C-89B15AD0F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刘刚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1466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4480E4-C99B-427A-B770-01BE90447BEB}"/>
              </a:ext>
            </a:extLst>
          </p:cNvPr>
          <p:cNvSpPr/>
          <p:nvPr/>
        </p:nvSpPr>
        <p:spPr>
          <a:xfrm>
            <a:off x="5540398" y="2967335"/>
            <a:ext cx="11112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293771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B846-DA09-460F-9553-37064475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建设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763B8-3CA3-4941-8A95-C528BF3D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0021"/>
            <a:ext cx="8717222" cy="491986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建造城市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开拓者</a:t>
            </a:r>
            <a:r>
              <a:rPr lang="en-US" altLang="zh-CN" dirty="0"/>
              <a:t>】</a:t>
            </a:r>
            <a:r>
              <a:rPr lang="zh-CN" altLang="en-US" dirty="0"/>
              <a:t>单位负责建造城市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建造条件：</a:t>
            </a:r>
            <a:r>
              <a:rPr lang="zh-CN" altLang="en-US" dirty="0"/>
              <a:t>可以在不属于其它城市的任意地点建造城市</a:t>
            </a:r>
            <a:endParaRPr lang="en-US" altLang="zh-CN" dirty="0"/>
          </a:p>
          <a:p>
            <a:r>
              <a:rPr lang="zh-CN" altLang="en-US" dirty="0"/>
              <a:t>建造建筑</a:t>
            </a:r>
            <a:endParaRPr lang="en-US" altLang="zh-CN" dirty="0"/>
          </a:p>
          <a:p>
            <a:pPr lvl="1"/>
            <a:r>
              <a:rPr lang="zh-CN" altLang="en-US" dirty="0"/>
              <a:t>谷仓，兵营，学校，工厂，市场，桥梁等。。。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【</a:t>
            </a:r>
            <a:r>
              <a:rPr lang="zh-CN" altLang="en-US" dirty="0"/>
              <a:t>农民</a:t>
            </a:r>
            <a:r>
              <a:rPr lang="en-US" altLang="zh-CN" dirty="0"/>
              <a:t>】</a:t>
            </a:r>
            <a:r>
              <a:rPr lang="zh-CN" altLang="en-US" dirty="0"/>
              <a:t>单位负责建造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建造条件：</a:t>
            </a:r>
            <a:r>
              <a:rPr lang="zh-CN" altLang="en-US" dirty="0"/>
              <a:t>只能在本人城市的领土范围内建造建筑。该位置不能有其他建筑。桥梁只能在有河流的地方建造。</a:t>
            </a:r>
            <a:endParaRPr lang="en-US" altLang="zh-CN" dirty="0"/>
          </a:p>
          <a:p>
            <a:r>
              <a:rPr lang="zh-CN" altLang="en-US" dirty="0"/>
              <a:t>修路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【</a:t>
            </a:r>
            <a:r>
              <a:rPr lang="zh-CN" altLang="en-US" dirty="0"/>
              <a:t>农民</a:t>
            </a:r>
            <a:r>
              <a:rPr lang="en-US" altLang="zh-CN" dirty="0"/>
              <a:t>】</a:t>
            </a:r>
            <a:r>
              <a:rPr lang="zh-CN" altLang="en-US" dirty="0"/>
              <a:t>单位负责建造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建造条件：</a:t>
            </a:r>
            <a:r>
              <a:rPr lang="zh-CN" altLang="en-US" dirty="0"/>
              <a:t>可以在任意地点修路。</a:t>
            </a:r>
            <a:endParaRPr lang="en-US" altLang="zh-CN" dirty="0"/>
          </a:p>
          <a:p>
            <a:r>
              <a:rPr lang="zh-CN" altLang="en-US" dirty="0"/>
              <a:t>建造方法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开拓者</a:t>
            </a:r>
            <a:r>
              <a:rPr lang="en-US" altLang="zh-CN" dirty="0"/>
              <a:t>】【</a:t>
            </a:r>
            <a:r>
              <a:rPr lang="zh-CN" altLang="en-US" dirty="0"/>
              <a:t>农民</a:t>
            </a:r>
            <a:r>
              <a:rPr lang="en-US" altLang="zh-CN" dirty="0"/>
              <a:t>】</a:t>
            </a:r>
            <a:r>
              <a:rPr lang="zh-CN" altLang="en-US" dirty="0"/>
              <a:t>单位，移动到某一个地点，根据地点特性决定该建筑是否可以建造</a:t>
            </a:r>
            <a:endParaRPr lang="en-US" altLang="zh-CN" dirty="0"/>
          </a:p>
          <a:p>
            <a:pPr lvl="1"/>
            <a:r>
              <a:rPr lang="zh-CN" altLang="en-US" dirty="0"/>
              <a:t>如果可以建造，出现对应的建造按钮，</a:t>
            </a:r>
            <a:endParaRPr lang="en-US" altLang="zh-CN" dirty="0"/>
          </a:p>
          <a:p>
            <a:pPr lvl="1"/>
            <a:r>
              <a:rPr lang="zh-CN" altLang="en-US" dirty="0"/>
              <a:t>玩家点击</a:t>
            </a:r>
            <a:r>
              <a:rPr lang="en-US" altLang="zh-CN" dirty="0"/>
              <a:t>【</a:t>
            </a:r>
            <a:r>
              <a:rPr lang="zh-CN" altLang="en-US" dirty="0"/>
              <a:t>建造</a:t>
            </a:r>
            <a:r>
              <a:rPr lang="en-US" altLang="zh-CN" dirty="0"/>
              <a:t>】</a:t>
            </a:r>
            <a:r>
              <a:rPr lang="zh-CN" altLang="en-US" dirty="0"/>
              <a:t>后，在该位置进行建造。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D5FBF17-D1C8-41CF-A0AE-0E3F3A89A32B}"/>
              </a:ext>
            </a:extLst>
          </p:cNvPr>
          <p:cNvCxnSpPr>
            <a:cxnSpLocks/>
          </p:cNvCxnSpPr>
          <p:nvPr/>
        </p:nvCxnSpPr>
        <p:spPr>
          <a:xfrm>
            <a:off x="913795" y="1510748"/>
            <a:ext cx="102677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6C38513-2866-48C3-9C07-9351AB87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936" y="1642028"/>
            <a:ext cx="904875" cy="2447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E4DFE7-6AEB-41E1-83A3-636ED63A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730" y="2949991"/>
            <a:ext cx="904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6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2EAB-7016-483F-A21F-13922B59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城市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6103D-B014-4295-809A-11275D61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城市可以生产和平单位和战斗单位</a:t>
            </a:r>
            <a:endParaRPr lang="en-US" altLang="zh-CN" dirty="0"/>
          </a:p>
          <a:p>
            <a:r>
              <a:rPr lang="zh-CN" altLang="en-US" dirty="0"/>
              <a:t>城市提供领土</a:t>
            </a:r>
            <a:endParaRPr lang="en-US" altLang="zh-CN" dirty="0"/>
          </a:p>
          <a:p>
            <a:r>
              <a:rPr lang="zh-CN" altLang="en-US" dirty="0"/>
              <a:t>和平单位</a:t>
            </a:r>
            <a:endParaRPr lang="en-US" altLang="zh-CN" dirty="0"/>
          </a:p>
          <a:p>
            <a:pPr lvl="1"/>
            <a:r>
              <a:rPr lang="zh-CN" altLang="en-US" dirty="0"/>
              <a:t>开拓者，可以建造城市，可以战斗。</a:t>
            </a:r>
            <a:endParaRPr lang="en-US" altLang="zh-CN" dirty="0"/>
          </a:p>
          <a:p>
            <a:pPr lvl="1"/>
            <a:r>
              <a:rPr lang="zh-CN" altLang="en-US" dirty="0"/>
              <a:t>农民，可以建造建筑，不可以战斗，只能被俘虏，被俘虏后变成对方单位。</a:t>
            </a:r>
            <a:endParaRPr lang="en-US" altLang="zh-CN" dirty="0"/>
          </a:p>
          <a:p>
            <a:r>
              <a:rPr lang="zh-CN" altLang="en-US" dirty="0"/>
              <a:t>战斗单位</a:t>
            </a:r>
            <a:endParaRPr lang="en-US" altLang="zh-CN" dirty="0"/>
          </a:p>
          <a:p>
            <a:pPr lvl="1"/>
            <a:r>
              <a:rPr lang="zh-CN" altLang="en-US" dirty="0"/>
              <a:t>刀兵：可行军，攻击，停止，驻防（警戒），解散</a:t>
            </a:r>
            <a:endParaRPr lang="en-US" altLang="zh-CN" dirty="0"/>
          </a:p>
          <a:p>
            <a:pPr lvl="1"/>
            <a:r>
              <a:rPr lang="zh-CN" altLang="en-US" dirty="0"/>
              <a:t>长枪兵：可行军，攻击，停止，驻防（警戒），解散</a:t>
            </a:r>
            <a:endParaRPr lang="en-US" altLang="zh-CN" dirty="0"/>
          </a:p>
          <a:p>
            <a:pPr lvl="1"/>
            <a:r>
              <a:rPr lang="zh-CN" altLang="en-US" dirty="0"/>
              <a:t>弓箭手：可行军，攻击，停止，驻防（警戒），解散</a:t>
            </a:r>
            <a:endParaRPr lang="en-US" altLang="zh-CN" dirty="0"/>
          </a:p>
          <a:p>
            <a:pPr lvl="1"/>
            <a:r>
              <a:rPr lang="zh-CN" altLang="en-US" dirty="0"/>
              <a:t>骑兵：可行军，攻击，停止，驻防（警戒），解散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9FE7CB-BFE2-4268-8834-ED03AB27C17B}"/>
              </a:ext>
            </a:extLst>
          </p:cNvPr>
          <p:cNvCxnSpPr>
            <a:cxnSpLocks/>
          </p:cNvCxnSpPr>
          <p:nvPr/>
        </p:nvCxnSpPr>
        <p:spPr>
          <a:xfrm>
            <a:off x="913795" y="1510748"/>
            <a:ext cx="102677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CACD4BCA-7D2B-42EB-8723-6B91165C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960" y="2260530"/>
            <a:ext cx="10191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2EAB-7016-483F-A21F-13922B59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战斗</a:t>
            </a:r>
            <a:r>
              <a:rPr lang="en-US" altLang="zh-CN" dirty="0"/>
              <a:t>-</a:t>
            </a:r>
            <a:r>
              <a:rPr lang="zh-CN" altLang="en-US" dirty="0"/>
              <a:t>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6103D-B014-4295-809A-11275D61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831022" cy="451345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点击我方任意战斗部队</a:t>
            </a:r>
            <a:endParaRPr lang="en-US" altLang="zh-CN" dirty="0"/>
          </a:p>
          <a:p>
            <a:pPr lvl="1"/>
            <a:r>
              <a:rPr lang="zh-CN" altLang="en-US" dirty="0"/>
              <a:t>弹出</a:t>
            </a:r>
            <a:r>
              <a:rPr lang="en-US" altLang="zh-CN" dirty="0"/>
              <a:t>【</a:t>
            </a:r>
            <a:r>
              <a:rPr lang="zh-CN" altLang="en-US" dirty="0"/>
              <a:t>命令</a:t>
            </a:r>
            <a:r>
              <a:rPr lang="en-US" altLang="zh-CN" dirty="0"/>
              <a:t>】</a:t>
            </a:r>
            <a:r>
              <a:rPr lang="zh-CN" altLang="en-US" dirty="0"/>
              <a:t>菜单。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命令</a:t>
            </a:r>
            <a:r>
              <a:rPr lang="en-US" altLang="zh-CN" dirty="0"/>
              <a:t>】</a:t>
            </a:r>
            <a:r>
              <a:rPr lang="zh-CN" altLang="en-US" dirty="0"/>
              <a:t>菜单</a:t>
            </a:r>
            <a:endParaRPr lang="en-US" altLang="zh-CN" dirty="0"/>
          </a:p>
          <a:p>
            <a:pPr lvl="1"/>
            <a:r>
              <a:rPr lang="zh-CN" altLang="en-US" dirty="0"/>
              <a:t>菜单包括以下指令：行军（移动），攻击，驻守，停止，解散。（以后添加急行军，冲锋等指令）。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【</a:t>
            </a:r>
            <a:r>
              <a:rPr lang="zh-CN" altLang="en-US" dirty="0"/>
              <a:t>攻击</a:t>
            </a:r>
            <a:r>
              <a:rPr lang="en-US" altLang="zh-CN" dirty="0"/>
              <a:t>】</a:t>
            </a:r>
            <a:r>
              <a:rPr lang="zh-CN" altLang="en-US" dirty="0"/>
              <a:t>指令后，进入下个阶段。</a:t>
            </a:r>
            <a:endParaRPr lang="en-US" altLang="zh-CN" dirty="0"/>
          </a:p>
          <a:p>
            <a:r>
              <a:rPr lang="zh-CN" altLang="en-US" dirty="0"/>
              <a:t>点击任意地点</a:t>
            </a:r>
            <a:endParaRPr lang="en-US" altLang="zh-CN" dirty="0"/>
          </a:p>
          <a:p>
            <a:pPr lvl="1"/>
            <a:r>
              <a:rPr lang="zh-CN" altLang="en-US" dirty="0"/>
              <a:t>如果该地点有敌人的部队，则把这支部队作为攻击目标。</a:t>
            </a:r>
            <a:endParaRPr lang="en-US" altLang="zh-CN" dirty="0"/>
          </a:p>
          <a:p>
            <a:pPr lvl="1"/>
            <a:r>
              <a:rPr lang="zh-CN" altLang="en-US" dirty="0"/>
              <a:t>如果该地点没有部队，或者有我方的部队，则把该地点作为攻击目标。</a:t>
            </a:r>
            <a:endParaRPr lang="en-US" altLang="zh-CN" dirty="0"/>
          </a:p>
          <a:p>
            <a:pPr lvl="1"/>
            <a:r>
              <a:rPr lang="zh-CN" altLang="en-US" dirty="0"/>
              <a:t>然后弹出</a:t>
            </a:r>
            <a:r>
              <a:rPr lang="en-US" altLang="zh-CN" dirty="0"/>
              <a:t>【</a:t>
            </a:r>
            <a:r>
              <a:rPr lang="zh-CN" altLang="en-US" dirty="0"/>
              <a:t>攻击方式</a:t>
            </a:r>
            <a:r>
              <a:rPr lang="en-US" altLang="zh-CN" dirty="0"/>
              <a:t>】</a:t>
            </a:r>
            <a:r>
              <a:rPr lang="zh-CN" altLang="en-US" dirty="0"/>
              <a:t>菜单。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9FE7CB-BFE2-4268-8834-ED03AB27C17B}"/>
              </a:ext>
            </a:extLst>
          </p:cNvPr>
          <p:cNvCxnSpPr>
            <a:cxnSpLocks/>
          </p:cNvCxnSpPr>
          <p:nvPr/>
        </p:nvCxnSpPr>
        <p:spPr>
          <a:xfrm>
            <a:off x="913795" y="1510748"/>
            <a:ext cx="102677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2B884F4-DE43-4A2A-97D6-FD264EDB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172" y="1885818"/>
            <a:ext cx="895350" cy="2466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B0C2D5-3FE5-4901-9AA9-DC6E045E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61" y="1905963"/>
            <a:ext cx="4087467" cy="1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5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2EAB-7016-483F-A21F-13922B59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战斗</a:t>
            </a:r>
            <a:r>
              <a:rPr lang="en-US" altLang="zh-CN" dirty="0"/>
              <a:t>-</a:t>
            </a:r>
            <a:r>
              <a:rPr lang="zh-CN" altLang="en-US" dirty="0"/>
              <a:t>攻击方式选择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9FE7CB-BFE2-4268-8834-ED03AB27C17B}"/>
              </a:ext>
            </a:extLst>
          </p:cNvPr>
          <p:cNvCxnSpPr>
            <a:cxnSpLocks/>
          </p:cNvCxnSpPr>
          <p:nvPr/>
        </p:nvCxnSpPr>
        <p:spPr>
          <a:xfrm>
            <a:off x="913795" y="1510748"/>
            <a:ext cx="102677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92A2FF4-D413-49FB-A336-47706572A40F}"/>
              </a:ext>
            </a:extLst>
          </p:cNvPr>
          <p:cNvSpPr txBox="1">
            <a:spLocks/>
          </p:cNvSpPr>
          <p:nvPr/>
        </p:nvSpPr>
        <p:spPr>
          <a:xfrm>
            <a:off x="913794" y="1689653"/>
            <a:ext cx="5606275" cy="482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【</a:t>
            </a:r>
            <a:r>
              <a:rPr lang="zh-CN" altLang="en-US" dirty="0"/>
              <a:t>攻击方式</a:t>
            </a:r>
            <a:r>
              <a:rPr lang="en-US" altLang="zh-CN" dirty="0"/>
              <a:t>】</a:t>
            </a:r>
            <a:r>
              <a:rPr lang="zh-CN" altLang="en-US" dirty="0"/>
              <a:t>选择</a:t>
            </a:r>
            <a:endParaRPr lang="en-US" altLang="zh-CN" dirty="0"/>
          </a:p>
          <a:p>
            <a:pPr lvl="1"/>
            <a:r>
              <a:rPr lang="zh-CN" altLang="en-US" dirty="0"/>
              <a:t>菜单列出攻击方式：例如：穿甲弹攻击，高爆弹攻击。</a:t>
            </a:r>
            <a:endParaRPr lang="en-US" altLang="zh-CN" dirty="0"/>
          </a:p>
          <a:p>
            <a:pPr lvl="1"/>
            <a:r>
              <a:rPr lang="zh-CN" altLang="en-US" dirty="0"/>
              <a:t>括号内的数字是对应攻击方式下的弹药基数。</a:t>
            </a:r>
            <a:endParaRPr lang="en-US" altLang="zh-CN" dirty="0"/>
          </a:p>
          <a:p>
            <a:pPr lvl="2"/>
            <a:r>
              <a:rPr lang="zh-CN" altLang="en-US" dirty="0"/>
              <a:t>不同的攻击方式，对应的弹药基数可能不同。</a:t>
            </a:r>
            <a:endParaRPr lang="en-US" altLang="zh-CN" dirty="0"/>
          </a:p>
          <a:p>
            <a:pPr lvl="1"/>
            <a:r>
              <a:rPr lang="zh-CN" altLang="en-US" dirty="0"/>
              <a:t>点击后进入“移动攻击”状态。</a:t>
            </a:r>
            <a:endParaRPr lang="en-US" altLang="zh-CN" dirty="0"/>
          </a:p>
          <a:p>
            <a:pPr lvl="1"/>
            <a:r>
              <a:rPr lang="zh-CN" altLang="en-US" i="1" dirty="0">
                <a:solidFill>
                  <a:srgbClr val="FFC000"/>
                </a:solidFill>
              </a:rPr>
              <a:t>注：这种攻击方式，是新增的作战策略，主要意图是丰富战斗的策略性。参考</a:t>
            </a:r>
            <a:r>
              <a:rPr lang="en-US" altLang="zh-CN" i="1" dirty="0">
                <a:solidFill>
                  <a:srgbClr val="FFC000"/>
                </a:solidFill>
              </a:rPr>
              <a:t>《</a:t>
            </a:r>
            <a:r>
              <a:rPr lang="zh-CN" altLang="en-US" i="1" dirty="0">
                <a:solidFill>
                  <a:srgbClr val="FFC000"/>
                </a:solidFill>
              </a:rPr>
              <a:t>三国志</a:t>
            </a:r>
            <a:r>
              <a:rPr lang="en-US" altLang="zh-CN" i="1" dirty="0">
                <a:solidFill>
                  <a:srgbClr val="FFC000"/>
                </a:solidFill>
              </a:rPr>
              <a:t>XIV》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604D2-413D-45DA-B447-52F21711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965" y="1975067"/>
            <a:ext cx="2167200" cy="14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2EAB-7016-483F-A21F-13922B59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战斗</a:t>
            </a:r>
            <a:r>
              <a:rPr lang="en-US" altLang="zh-CN" dirty="0"/>
              <a:t>-</a:t>
            </a:r>
            <a:r>
              <a:rPr lang="zh-CN" altLang="en-US" dirty="0"/>
              <a:t>攻击中的移动逻辑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9FE7CB-BFE2-4268-8834-ED03AB27C17B}"/>
              </a:ext>
            </a:extLst>
          </p:cNvPr>
          <p:cNvCxnSpPr>
            <a:cxnSpLocks/>
          </p:cNvCxnSpPr>
          <p:nvPr/>
        </p:nvCxnSpPr>
        <p:spPr>
          <a:xfrm>
            <a:off x="913795" y="1510748"/>
            <a:ext cx="102677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BB2CDF-7150-4CD9-99B6-4F1BB018B1AF}"/>
              </a:ext>
            </a:extLst>
          </p:cNvPr>
          <p:cNvSpPr txBox="1">
            <a:spLocks/>
          </p:cNvSpPr>
          <p:nvPr/>
        </p:nvSpPr>
        <p:spPr>
          <a:xfrm>
            <a:off x="913795" y="1679716"/>
            <a:ext cx="5364422" cy="4909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攻击移动</a:t>
            </a:r>
            <a:r>
              <a:rPr lang="en-US" altLang="zh-CN" dirty="0"/>
              <a:t>——</a:t>
            </a:r>
            <a:r>
              <a:rPr lang="zh-CN" altLang="en-US" dirty="0"/>
              <a:t>目标是地点</a:t>
            </a:r>
            <a:endParaRPr lang="en-US" altLang="zh-CN" dirty="0"/>
          </a:p>
          <a:p>
            <a:pPr lvl="1"/>
            <a:r>
              <a:rPr lang="zh-CN" altLang="en-US" dirty="0"/>
              <a:t>如果攻击目标不是部队，则在移动的过程中，在攻击范围内寻找敌人，如果发现敌人在攻击范围内，则将该敌人作为自己的攻击目标。</a:t>
            </a:r>
            <a:endParaRPr lang="en-US" altLang="zh-CN" dirty="0"/>
          </a:p>
          <a:p>
            <a:pPr lvl="1"/>
            <a:r>
              <a:rPr lang="zh-CN" altLang="en-US" dirty="0"/>
              <a:t>如果没有发现敌人，则向该目标点继续移动。</a:t>
            </a:r>
            <a:endParaRPr lang="en-US" altLang="zh-CN" dirty="0"/>
          </a:p>
          <a:p>
            <a:pPr lvl="1"/>
            <a:r>
              <a:rPr lang="zh-CN" altLang="en-US" dirty="0"/>
              <a:t>到达该目的点以后，进入</a:t>
            </a:r>
            <a:r>
              <a:rPr lang="en-US" altLang="zh-CN" dirty="0"/>
              <a:t>【</a:t>
            </a:r>
            <a:r>
              <a:rPr lang="zh-CN" altLang="en-US" dirty="0"/>
              <a:t>警戒</a:t>
            </a:r>
            <a:r>
              <a:rPr lang="en-US" altLang="zh-CN" dirty="0"/>
              <a:t>】</a:t>
            </a:r>
            <a:r>
              <a:rPr lang="zh-CN" altLang="en-US" dirty="0"/>
              <a:t>状态。</a:t>
            </a:r>
            <a:endParaRPr lang="en-US" altLang="zh-CN" dirty="0"/>
          </a:p>
          <a:p>
            <a:pPr lvl="1"/>
            <a:r>
              <a:rPr lang="zh-CN" altLang="en-US" dirty="0"/>
              <a:t>有了这个目标以后，逻辑同下：</a:t>
            </a:r>
            <a:endParaRPr lang="en-US" altLang="zh-CN" dirty="0"/>
          </a:p>
          <a:p>
            <a:r>
              <a:rPr lang="zh-CN" altLang="en-US" dirty="0"/>
              <a:t>攻击移动</a:t>
            </a:r>
            <a:r>
              <a:rPr lang="en-US" altLang="zh-CN" dirty="0"/>
              <a:t>——</a:t>
            </a:r>
            <a:r>
              <a:rPr lang="zh-CN" altLang="en-US" dirty="0"/>
              <a:t>目标是部队</a:t>
            </a:r>
            <a:endParaRPr lang="en-US" altLang="zh-CN" dirty="0"/>
          </a:p>
          <a:p>
            <a:pPr lvl="1"/>
            <a:r>
              <a:rPr lang="zh-CN" altLang="en-US" dirty="0"/>
              <a:t>如果部队有了敌人的目标，则向该敌人当前位置进行移动。</a:t>
            </a:r>
            <a:endParaRPr lang="en-US" altLang="zh-CN" dirty="0"/>
          </a:p>
          <a:p>
            <a:pPr lvl="1"/>
            <a:r>
              <a:rPr lang="zh-CN" altLang="en-US" dirty="0"/>
              <a:t>如果敌人进入了</a:t>
            </a:r>
            <a:r>
              <a:rPr lang="en-US" altLang="zh-CN" dirty="0"/>
              <a:t>【</a:t>
            </a:r>
            <a:r>
              <a:rPr lang="zh-CN" altLang="en-US" dirty="0"/>
              <a:t>射程</a:t>
            </a:r>
            <a:r>
              <a:rPr lang="en-US" altLang="zh-CN" dirty="0"/>
              <a:t>】</a:t>
            </a:r>
            <a:r>
              <a:rPr lang="zh-CN" altLang="en-US" dirty="0"/>
              <a:t>，进入</a:t>
            </a:r>
            <a:r>
              <a:rPr lang="en-US" altLang="zh-CN" dirty="0"/>
              <a:t>【</a:t>
            </a:r>
            <a:r>
              <a:rPr lang="zh-CN" altLang="en-US" dirty="0"/>
              <a:t>战斗</a:t>
            </a:r>
            <a:r>
              <a:rPr lang="en-US" altLang="zh-CN" dirty="0"/>
              <a:t>】</a:t>
            </a:r>
            <a:r>
              <a:rPr lang="zh-CN" altLang="en-US" dirty="0"/>
              <a:t>状态。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976317-F904-432F-A1BE-336206F4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17" y="2104888"/>
            <a:ext cx="5437351" cy="367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2EAB-7016-483F-A21F-13922B59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战斗</a:t>
            </a:r>
            <a:r>
              <a:rPr lang="en-US" altLang="zh-CN" dirty="0"/>
              <a:t>-</a:t>
            </a:r>
            <a:r>
              <a:rPr lang="zh-CN" altLang="en-US" dirty="0"/>
              <a:t>战斗逻辑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6103D-B014-4295-809A-11275D61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9656"/>
            <a:ext cx="5660242" cy="516833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攻击范围内发现敌人部队，进入</a:t>
            </a:r>
            <a:r>
              <a:rPr lang="en-US" altLang="zh-CN" dirty="0"/>
              <a:t>【</a:t>
            </a:r>
            <a:r>
              <a:rPr lang="zh-CN" altLang="en-US" dirty="0"/>
              <a:t>战斗</a:t>
            </a:r>
            <a:r>
              <a:rPr lang="en-US" altLang="zh-CN" dirty="0"/>
              <a:t>】</a:t>
            </a:r>
            <a:r>
              <a:rPr lang="zh-CN" altLang="en-US" dirty="0"/>
              <a:t>状态。</a:t>
            </a:r>
            <a:endParaRPr lang="en-US" altLang="zh-CN" dirty="0"/>
          </a:p>
          <a:p>
            <a:r>
              <a:rPr lang="zh-CN" altLang="en-US" dirty="0"/>
              <a:t>如果范围内发现敌人离开</a:t>
            </a:r>
            <a:r>
              <a:rPr lang="en-US" altLang="zh-CN" dirty="0"/>
              <a:t>【</a:t>
            </a:r>
            <a:r>
              <a:rPr lang="zh-CN" altLang="en-US" dirty="0"/>
              <a:t>射程</a:t>
            </a:r>
            <a:r>
              <a:rPr lang="en-US" altLang="zh-CN" dirty="0"/>
              <a:t>】</a:t>
            </a:r>
            <a:r>
              <a:rPr lang="zh-CN" altLang="en-US" dirty="0"/>
              <a:t>，则回到</a:t>
            </a:r>
            <a:r>
              <a:rPr lang="en-US" altLang="zh-CN" dirty="0"/>
              <a:t>【</a:t>
            </a:r>
            <a:r>
              <a:rPr lang="zh-CN" altLang="en-US" dirty="0"/>
              <a:t>移动攻击</a:t>
            </a:r>
            <a:r>
              <a:rPr lang="en-US" altLang="zh-CN" dirty="0"/>
              <a:t>】</a:t>
            </a:r>
            <a:r>
              <a:rPr lang="zh-CN" altLang="en-US" dirty="0"/>
              <a:t>的“目标是部队”的状态。</a:t>
            </a:r>
            <a:endParaRPr lang="en-US" altLang="zh-CN" dirty="0"/>
          </a:p>
          <a:p>
            <a:r>
              <a:rPr lang="zh-CN" altLang="en-US" dirty="0"/>
              <a:t>如果范围内发现敌人离开</a:t>
            </a:r>
            <a:r>
              <a:rPr lang="en-US" altLang="zh-CN" dirty="0"/>
              <a:t>【</a:t>
            </a:r>
            <a:r>
              <a:rPr lang="zh-CN" altLang="en-US" dirty="0"/>
              <a:t>视野</a:t>
            </a:r>
            <a:r>
              <a:rPr lang="en-US" altLang="zh-CN" dirty="0"/>
              <a:t>】</a:t>
            </a:r>
            <a:r>
              <a:rPr lang="zh-CN" altLang="en-US" dirty="0"/>
              <a:t>，则回到</a:t>
            </a:r>
            <a:r>
              <a:rPr lang="en-US" altLang="zh-CN" dirty="0"/>
              <a:t>【</a:t>
            </a:r>
            <a:r>
              <a:rPr lang="zh-CN" altLang="en-US" dirty="0"/>
              <a:t>移动攻击</a:t>
            </a:r>
            <a:r>
              <a:rPr lang="en-US" altLang="zh-CN" dirty="0"/>
              <a:t>】</a:t>
            </a:r>
            <a:r>
              <a:rPr lang="zh-CN" altLang="en-US" dirty="0"/>
              <a:t>的“目标是地点”的状态。</a:t>
            </a:r>
            <a:endParaRPr lang="en-US" altLang="zh-CN" dirty="0"/>
          </a:p>
          <a:p>
            <a:r>
              <a:rPr lang="zh-CN" altLang="en-US" dirty="0"/>
              <a:t>主动攻击</a:t>
            </a:r>
            <a:endParaRPr lang="en-US" altLang="zh-CN" dirty="0"/>
          </a:p>
          <a:p>
            <a:pPr lvl="1"/>
            <a:r>
              <a:rPr lang="zh-CN" altLang="en-US" dirty="0"/>
              <a:t>检查自身</a:t>
            </a:r>
            <a:r>
              <a:rPr lang="en-US" altLang="zh-CN" dirty="0"/>
              <a:t>【</a:t>
            </a:r>
            <a:r>
              <a:rPr lang="zh-CN" altLang="en-US" dirty="0"/>
              <a:t>弹药基数</a:t>
            </a:r>
            <a:r>
              <a:rPr lang="en-US" altLang="zh-CN" dirty="0"/>
              <a:t>】</a:t>
            </a:r>
            <a:r>
              <a:rPr lang="zh-CN" altLang="en-US" dirty="0"/>
              <a:t>（就是攻击次数），每间隔一定时间，攻击一次。</a:t>
            </a:r>
            <a:endParaRPr lang="en-US" altLang="zh-CN" dirty="0"/>
          </a:p>
          <a:p>
            <a:pPr lvl="1"/>
            <a:r>
              <a:rPr lang="zh-CN" altLang="en-US" dirty="0"/>
              <a:t>每攻击一次，播放一次攻击动画和对应的攻击与命中特效。</a:t>
            </a:r>
            <a:endParaRPr lang="en-US" altLang="zh-CN" dirty="0"/>
          </a:p>
          <a:p>
            <a:pPr lvl="1"/>
            <a:r>
              <a:rPr lang="zh-CN" altLang="en-US" dirty="0"/>
              <a:t>弹药基数使用完毕，停止攻击。</a:t>
            </a:r>
            <a:endParaRPr lang="en-US" altLang="zh-CN" i="1" dirty="0">
              <a:solidFill>
                <a:srgbClr val="FFC000"/>
              </a:solidFill>
            </a:endParaRPr>
          </a:p>
          <a:p>
            <a:r>
              <a:rPr lang="zh-CN" altLang="en-US" dirty="0"/>
              <a:t>被攻击</a:t>
            </a:r>
            <a:endParaRPr lang="en-US" altLang="zh-CN" dirty="0"/>
          </a:p>
          <a:p>
            <a:pPr lvl="1"/>
            <a:r>
              <a:rPr lang="zh-CN" altLang="en-US" dirty="0"/>
              <a:t>如果被敌人攻击一次，如果满足：</a:t>
            </a:r>
            <a:r>
              <a:rPr lang="en-US" altLang="zh-CN" dirty="0"/>
              <a:t>1</a:t>
            </a:r>
            <a:r>
              <a:rPr lang="zh-CN" altLang="en-US" dirty="0"/>
              <a:t>，自身弹药基数大于零，</a:t>
            </a:r>
            <a:r>
              <a:rPr lang="en-US" altLang="zh-CN" dirty="0"/>
              <a:t>2</a:t>
            </a:r>
            <a:r>
              <a:rPr lang="zh-CN" altLang="en-US" dirty="0"/>
              <a:t>，敌人在生成内，则</a:t>
            </a:r>
            <a:r>
              <a:rPr lang="en-US" altLang="zh-CN" dirty="0"/>
              <a:t>【</a:t>
            </a:r>
            <a:r>
              <a:rPr lang="zh-CN" altLang="en-US" dirty="0"/>
              <a:t>反击</a:t>
            </a:r>
            <a:r>
              <a:rPr lang="en-US" altLang="zh-CN" dirty="0"/>
              <a:t>】</a:t>
            </a:r>
            <a:r>
              <a:rPr lang="zh-CN" altLang="en-US" dirty="0"/>
              <a:t>一次，反击的伤害为主动攻击的一半。</a:t>
            </a:r>
            <a:endParaRPr lang="en-US" altLang="zh-CN" dirty="0"/>
          </a:p>
          <a:p>
            <a:pPr lvl="1"/>
            <a:r>
              <a:rPr lang="zh-CN" altLang="en-US" dirty="0"/>
              <a:t>如果我方部队处于驻防状态，反击伤害为</a:t>
            </a:r>
            <a:r>
              <a:rPr lang="en-US" altLang="zh-CN" dirty="0"/>
              <a:t>100%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如果自身</a:t>
            </a:r>
            <a:r>
              <a:rPr lang="en-US" altLang="zh-CN" dirty="0"/>
              <a:t>【</a:t>
            </a:r>
            <a:r>
              <a:rPr lang="zh-CN" altLang="en-US" dirty="0"/>
              <a:t>弹药基数</a:t>
            </a:r>
            <a:r>
              <a:rPr lang="en-US" altLang="zh-CN" dirty="0"/>
              <a:t>】</a:t>
            </a:r>
            <a:r>
              <a:rPr lang="zh-CN" altLang="en-US" dirty="0"/>
              <a:t>为零，或对方不在自己的射程内，则不进行反击。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9FE7CB-BFE2-4268-8834-ED03AB27C17B}"/>
              </a:ext>
            </a:extLst>
          </p:cNvPr>
          <p:cNvCxnSpPr>
            <a:cxnSpLocks/>
          </p:cNvCxnSpPr>
          <p:nvPr/>
        </p:nvCxnSpPr>
        <p:spPr>
          <a:xfrm>
            <a:off x="913795" y="1510748"/>
            <a:ext cx="102677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4530655-898F-4941-8586-76863952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54" y="1934462"/>
            <a:ext cx="4521451" cy="45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3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D0F19-BC20-4A7E-9E63-F63C2121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攻击移动</a:t>
            </a:r>
            <a:r>
              <a:rPr lang="en-US" altLang="zh-CN" dirty="0"/>
              <a:t>/</a:t>
            </a:r>
            <a:r>
              <a:rPr lang="zh-CN" altLang="en-US" dirty="0"/>
              <a:t>战斗逻辑</a:t>
            </a:r>
            <a:r>
              <a:rPr lang="en-US" altLang="zh-CN" dirty="0"/>
              <a:t>-</a:t>
            </a:r>
            <a:r>
              <a:rPr lang="zh-CN" altLang="en-US" dirty="0"/>
              <a:t>全图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E3C8ACA-E4F8-4D55-BB5F-3C9C93880F7A}"/>
              </a:ext>
            </a:extLst>
          </p:cNvPr>
          <p:cNvCxnSpPr>
            <a:cxnSpLocks/>
          </p:cNvCxnSpPr>
          <p:nvPr/>
        </p:nvCxnSpPr>
        <p:spPr>
          <a:xfrm>
            <a:off x="913795" y="1510748"/>
            <a:ext cx="102677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6BCD677-FB4D-4855-B0B2-1CEC0535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00" y="1689650"/>
            <a:ext cx="8156400" cy="50911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A98513-08FA-485D-AFD7-A7E06FDED695}"/>
              </a:ext>
            </a:extLst>
          </p:cNvPr>
          <p:cNvSpPr txBox="1"/>
          <p:nvPr/>
        </p:nvSpPr>
        <p:spPr>
          <a:xfrm>
            <a:off x="1580322" y="5208109"/>
            <a:ext cx="56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FFC000"/>
                </a:solidFill>
              </a:rPr>
              <a:t>注：如果</a:t>
            </a:r>
            <a:r>
              <a:rPr lang="en-US" altLang="zh-CN" i="1" dirty="0">
                <a:solidFill>
                  <a:srgbClr val="FFC000"/>
                </a:solidFill>
              </a:rPr>
              <a:t>【</a:t>
            </a:r>
            <a:r>
              <a:rPr lang="zh-CN" altLang="en-US" i="1" dirty="0">
                <a:solidFill>
                  <a:srgbClr val="FFC000"/>
                </a:solidFill>
              </a:rPr>
              <a:t>弹药基数</a:t>
            </a:r>
            <a:r>
              <a:rPr lang="en-US" altLang="zh-CN" i="1" dirty="0">
                <a:solidFill>
                  <a:srgbClr val="FFC000"/>
                </a:solidFill>
              </a:rPr>
              <a:t>】</a:t>
            </a:r>
            <a:r>
              <a:rPr lang="zh-CN" altLang="en-US" i="1" dirty="0">
                <a:solidFill>
                  <a:srgbClr val="FFC000"/>
                </a:solidFill>
              </a:rPr>
              <a:t>不足，部队的行为应该如何？是继续前进？还是停止在当前位置不动了？</a:t>
            </a:r>
            <a:endParaRPr lang="en-US" altLang="zh-CN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5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0D17-36B6-4AA6-996E-1283BF91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战斗公式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58DA9-999E-4D31-A809-2B312218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80321"/>
            <a:ext cx="10267727" cy="5168343"/>
          </a:xfrm>
        </p:spPr>
        <p:txBody>
          <a:bodyPr>
            <a:normAutofit/>
          </a:bodyPr>
          <a:lstStyle/>
          <a:p>
            <a:r>
              <a:rPr lang="zh-CN" altLang="en-US" dirty="0"/>
              <a:t>战斗公式暂定为“减法”公式。</a:t>
            </a:r>
            <a:endParaRPr lang="en-US" altLang="zh-CN" dirty="0"/>
          </a:p>
          <a:p>
            <a:pPr lvl="1"/>
            <a:r>
              <a:rPr lang="zh-CN" altLang="en-US" dirty="0"/>
              <a:t>伤害</a:t>
            </a:r>
            <a:r>
              <a:rPr lang="en-US" altLang="zh-CN" dirty="0"/>
              <a:t>=</a:t>
            </a:r>
            <a:r>
              <a:rPr lang="zh-CN" altLang="en-US" dirty="0"/>
              <a:t>己方攻击力</a:t>
            </a:r>
            <a:r>
              <a:rPr lang="en-US" altLang="zh-CN" dirty="0"/>
              <a:t>-</a:t>
            </a:r>
            <a:r>
              <a:rPr lang="zh-CN" altLang="en-US" dirty="0"/>
              <a:t>对方防御力</a:t>
            </a:r>
            <a:endParaRPr lang="en-US" altLang="zh-CN" dirty="0"/>
          </a:p>
          <a:p>
            <a:pPr lvl="2"/>
            <a:r>
              <a:rPr lang="en-US" altLang="zh-CN" dirty="0"/>
              <a:t>Damage = </a:t>
            </a:r>
            <a:r>
              <a:rPr lang="en-US" altLang="zh-CN" dirty="0" err="1"/>
              <a:t>my.AttackPower</a:t>
            </a:r>
            <a:r>
              <a:rPr lang="en-US" altLang="zh-CN" dirty="0"/>
              <a:t> – </a:t>
            </a:r>
            <a:r>
              <a:rPr lang="en-US" altLang="zh-CN" dirty="0" err="1"/>
              <a:t>enemy.DefencePower</a:t>
            </a:r>
            <a:endParaRPr lang="en-US" altLang="zh-CN" dirty="0"/>
          </a:p>
          <a:p>
            <a:pPr lvl="1"/>
            <a:r>
              <a:rPr lang="en-US" altLang="zh-CN" dirty="0" err="1"/>
              <a:t>AttackInterval</a:t>
            </a:r>
            <a:r>
              <a:rPr lang="en-US" altLang="zh-CN" dirty="0"/>
              <a:t>,</a:t>
            </a:r>
            <a:r>
              <a:rPr lang="zh-CN" altLang="en-US" dirty="0"/>
              <a:t>攻击间隔时间</a:t>
            </a:r>
            <a:endParaRPr lang="en-US" altLang="zh-CN" dirty="0"/>
          </a:p>
          <a:p>
            <a:pPr lvl="2"/>
            <a:r>
              <a:rPr lang="zh-CN" altLang="en-US" dirty="0"/>
              <a:t>每次攻击之间的间隔时间</a:t>
            </a:r>
            <a:endParaRPr lang="en-US" altLang="zh-CN" dirty="0"/>
          </a:p>
          <a:p>
            <a:pPr lvl="1"/>
            <a:r>
              <a:rPr lang="en-US" altLang="zh-CN" dirty="0" err="1"/>
              <a:t>AmmoBase</a:t>
            </a:r>
            <a:r>
              <a:rPr lang="zh-CN" altLang="en-US" dirty="0"/>
              <a:t>弹药基数</a:t>
            </a:r>
            <a:endParaRPr lang="en-US" altLang="zh-CN" dirty="0"/>
          </a:p>
          <a:p>
            <a:pPr lvl="2"/>
            <a:r>
              <a:rPr lang="zh-CN" altLang="en-US" dirty="0"/>
              <a:t>即攻击次数。</a:t>
            </a:r>
            <a:endParaRPr lang="en-US" altLang="zh-CN" dirty="0"/>
          </a:p>
          <a:p>
            <a:pPr lvl="2"/>
            <a:r>
              <a:rPr lang="zh-CN" altLang="en-US" dirty="0"/>
              <a:t>不同的攻击方式下，弹药基数也不同。</a:t>
            </a:r>
            <a:endParaRPr lang="en-US" altLang="zh-CN" dirty="0"/>
          </a:p>
          <a:p>
            <a:pPr lvl="2"/>
            <a:r>
              <a:rPr lang="zh-CN" altLang="en-US" dirty="0"/>
              <a:t>攻击次数可以在部队静止，或者驻防的时候进行恢复。</a:t>
            </a:r>
            <a:endParaRPr lang="en-US" altLang="zh-CN" dirty="0"/>
          </a:p>
          <a:p>
            <a:pPr lvl="2"/>
            <a:r>
              <a:rPr lang="zh-CN" altLang="en-US" dirty="0"/>
              <a:t>恢复的时间，驻防的时候为普通静止的时候的一倍。</a:t>
            </a:r>
            <a:endParaRPr lang="en-US" altLang="zh-CN" dirty="0"/>
          </a:p>
          <a:p>
            <a:pPr lvl="2"/>
            <a:r>
              <a:rPr lang="zh-CN" altLang="en-US" i="1" dirty="0">
                <a:solidFill>
                  <a:srgbClr val="FFC000"/>
                </a:solidFill>
              </a:rPr>
              <a:t>（不同于</a:t>
            </a:r>
            <a:r>
              <a:rPr lang="en-US" altLang="zh-CN" i="1" dirty="0">
                <a:solidFill>
                  <a:srgbClr val="FFC000"/>
                </a:solidFill>
              </a:rPr>
              <a:t>《</a:t>
            </a:r>
            <a:r>
              <a:rPr lang="zh-CN" altLang="en-US" i="1" dirty="0">
                <a:solidFill>
                  <a:srgbClr val="FFC000"/>
                </a:solidFill>
              </a:rPr>
              <a:t>文明</a:t>
            </a:r>
            <a:r>
              <a:rPr lang="en-US" altLang="zh-CN" i="1" dirty="0">
                <a:solidFill>
                  <a:srgbClr val="FFC000"/>
                </a:solidFill>
              </a:rPr>
              <a:t>VI》</a:t>
            </a:r>
            <a:r>
              <a:rPr lang="zh-CN" altLang="en-US" i="1" dirty="0">
                <a:solidFill>
                  <a:srgbClr val="FFC000"/>
                </a:solidFill>
              </a:rPr>
              <a:t>，因为在驻守状态下，反击的伤害是</a:t>
            </a:r>
            <a:r>
              <a:rPr lang="en-US" altLang="zh-CN" i="1" dirty="0">
                <a:solidFill>
                  <a:srgbClr val="FFC000"/>
                </a:solidFill>
              </a:rPr>
              <a:t>100%</a:t>
            </a:r>
            <a:r>
              <a:rPr lang="zh-CN" altLang="en-US" i="1" dirty="0">
                <a:solidFill>
                  <a:srgbClr val="FFC000"/>
                </a:solidFill>
              </a:rPr>
              <a:t>输出，而空闲状态下，反击只有</a:t>
            </a:r>
            <a:r>
              <a:rPr lang="en-US" altLang="zh-CN" i="1" dirty="0">
                <a:solidFill>
                  <a:srgbClr val="FFC000"/>
                </a:solidFill>
              </a:rPr>
              <a:t>50%</a:t>
            </a:r>
            <a:r>
              <a:rPr lang="zh-CN" altLang="en-US" i="1" dirty="0">
                <a:solidFill>
                  <a:srgbClr val="FFC000"/>
                </a:solidFill>
              </a:rPr>
              <a:t>输出）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67F092-C231-4E3F-8538-1CB7FBD94FAC}"/>
              </a:ext>
            </a:extLst>
          </p:cNvPr>
          <p:cNvCxnSpPr>
            <a:cxnSpLocks/>
          </p:cNvCxnSpPr>
          <p:nvPr/>
        </p:nvCxnSpPr>
        <p:spPr>
          <a:xfrm>
            <a:off x="913795" y="1510748"/>
            <a:ext cx="102677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3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221</TotalTime>
  <Words>904</Words>
  <Application>Microsoft Office PowerPoint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Hexmap建设与战斗</vt:lpstr>
      <vt:lpstr>建设</vt:lpstr>
      <vt:lpstr>城市</vt:lpstr>
      <vt:lpstr>战斗-操作流程</vt:lpstr>
      <vt:lpstr>战斗-攻击方式选择</vt:lpstr>
      <vt:lpstr>战斗-攻击中的移动逻辑</vt:lpstr>
      <vt:lpstr>战斗-战斗逻辑</vt:lpstr>
      <vt:lpstr>攻击移动/战斗逻辑-全图</vt:lpstr>
      <vt:lpstr>战斗公式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Gang</dc:creator>
  <cp:lastModifiedBy>Liu Gang</cp:lastModifiedBy>
  <cp:revision>19</cp:revision>
  <dcterms:created xsi:type="dcterms:W3CDTF">2019-11-10T12:08:21Z</dcterms:created>
  <dcterms:modified xsi:type="dcterms:W3CDTF">2019-11-10T15:51:29Z</dcterms:modified>
</cp:coreProperties>
</file>