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7" r:id="rId10"/>
    <p:sldId id="274" r:id="rId11"/>
    <p:sldId id="263" r:id="rId12"/>
    <p:sldId id="273" r:id="rId13"/>
    <p:sldId id="275" r:id="rId14"/>
    <p:sldId id="278" r:id="rId15"/>
    <p:sldId id="276" r:id="rId16"/>
    <p:sldId id="279" r:id="rId17"/>
    <p:sldId id="28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520B-1F13-4AB7-889C-C4E83506D38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F939-3B9E-4E6C-8A1B-0FF8BA64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99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520B-1F13-4AB7-889C-C4E83506D38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F939-3B9E-4E6C-8A1B-0FF8BA64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46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520B-1F13-4AB7-889C-C4E83506D38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F939-3B9E-4E6C-8A1B-0FF8BA64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587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520B-1F13-4AB7-889C-C4E83506D38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F939-3B9E-4E6C-8A1B-0FF8BA6451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658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520B-1F13-4AB7-889C-C4E83506D38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F939-3B9E-4E6C-8A1B-0FF8BA64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852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520B-1F13-4AB7-889C-C4E83506D38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F939-3B9E-4E6C-8A1B-0FF8BA64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21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520B-1F13-4AB7-889C-C4E83506D38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F939-3B9E-4E6C-8A1B-0FF8BA64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232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520B-1F13-4AB7-889C-C4E83506D38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F939-3B9E-4E6C-8A1B-0FF8BA64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84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520B-1F13-4AB7-889C-C4E83506D38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F939-3B9E-4E6C-8A1B-0FF8BA64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7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520B-1F13-4AB7-889C-C4E83506D38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F939-3B9E-4E6C-8A1B-0FF8BA64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4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520B-1F13-4AB7-889C-C4E83506D38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F939-3B9E-4E6C-8A1B-0FF8BA64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8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520B-1F13-4AB7-889C-C4E83506D38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F939-3B9E-4E6C-8A1B-0FF8BA64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7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520B-1F13-4AB7-889C-C4E83506D38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F939-3B9E-4E6C-8A1B-0FF8BA64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42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520B-1F13-4AB7-889C-C4E83506D38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F939-3B9E-4E6C-8A1B-0FF8BA64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4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520B-1F13-4AB7-889C-C4E83506D38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F939-3B9E-4E6C-8A1B-0FF8BA64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02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520B-1F13-4AB7-889C-C4E83506D38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F939-3B9E-4E6C-8A1B-0FF8BA64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9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4520B-1F13-4AB7-889C-C4E83506D38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F939-3B9E-4E6C-8A1B-0FF8BA64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67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4520B-1F13-4AB7-889C-C4E83506D385}" type="datetimeFigureOut">
              <a:rPr lang="zh-CN" altLang="en-US" smtClean="0"/>
              <a:t>2019/11/3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F939-3B9E-4E6C-8A1B-0FF8BA64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0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BBC58-EB69-4D24-87DB-3690954C9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Hexmap</a:t>
            </a:r>
            <a:r>
              <a:rPr lang="zh-CN" altLang="en-US" dirty="0"/>
              <a:t>游戏规则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0861E7-C168-4637-B5EC-00232BB34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刘刚</a:t>
            </a:r>
            <a:endParaRPr lang="en-US" altLang="zh-CN" dirty="0"/>
          </a:p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683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DB9E3-050A-4EEF-B1E3-2967B175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创建和加入房间</a:t>
            </a:r>
            <a:endParaRPr lang="en-US" altLang="zh-CN" dirty="0"/>
          </a:p>
          <a:p>
            <a:pPr lvl="1"/>
            <a:r>
              <a:rPr lang="en-US" altLang="zh-CN" dirty="0"/>
              <a:t>1~8</a:t>
            </a:r>
            <a:r>
              <a:rPr lang="zh-CN" altLang="en-US" dirty="0"/>
              <a:t>人竞技</a:t>
            </a:r>
            <a:endParaRPr lang="en-US" altLang="zh-CN" dirty="0"/>
          </a:p>
          <a:p>
            <a:r>
              <a:rPr lang="zh-CN" altLang="en-US" dirty="0"/>
              <a:t>下线规则</a:t>
            </a:r>
            <a:endParaRPr lang="en-US" altLang="zh-CN" dirty="0"/>
          </a:p>
          <a:p>
            <a:pPr lvl="1"/>
            <a:r>
              <a:rPr lang="zh-CN" altLang="en-US" dirty="0"/>
              <a:t>全部玩家都下线，游戏保存挂起</a:t>
            </a:r>
            <a:endParaRPr lang="en-US" altLang="zh-CN" dirty="0"/>
          </a:p>
          <a:p>
            <a:pPr lvl="1"/>
            <a:r>
              <a:rPr lang="zh-CN" altLang="en-US" dirty="0"/>
              <a:t>有一人进入游戏，游戏内的逻辑全部开始进行，不在线的玩家由</a:t>
            </a:r>
            <a:r>
              <a:rPr lang="en-US" altLang="zh-CN" dirty="0"/>
              <a:t>AI</a:t>
            </a:r>
            <a:r>
              <a:rPr lang="zh-CN" altLang="en-US" dirty="0"/>
              <a:t>控制</a:t>
            </a:r>
            <a:endParaRPr lang="en-US" altLang="zh-CN" dirty="0"/>
          </a:p>
          <a:p>
            <a:r>
              <a:rPr lang="zh-CN" altLang="en-US" dirty="0"/>
              <a:t>胜利条件</a:t>
            </a:r>
            <a:endParaRPr lang="en-US" altLang="zh-CN" dirty="0"/>
          </a:p>
          <a:p>
            <a:pPr lvl="1"/>
            <a:r>
              <a:rPr lang="en-US" altLang="zh-CN" dirty="0"/>
              <a:t>1~4</a:t>
            </a:r>
            <a:r>
              <a:rPr lang="zh-CN" altLang="en-US" dirty="0"/>
              <a:t>人</a:t>
            </a:r>
            <a:r>
              <a:rPr lang="en-US" altLang="zh-CN" dirty="0"/>
              <a:t>PVE</a:t>
            </a:r>
            <a:r>
              <a:rPr lang="zh-CN" altLang="en-US" dirty="0"/>
              <a:t>，消灭计算机玩家</a:t>
            </a:r>
            <a:endParaRPr lang="en-US" altLang="zh-CN" dirty="0"/>
          </a:p>
          <a:p>
            <a:pPr lvl="1"/>
            <a:r>
              <a:rPr lang="en-US" altLang="zh-CN" dirty="0"/>
              <a:t>1~8</a:t>
            </a:r>
            <a:r>
              <a:rPr lang="zh-CN" altLang="en-US" dirty="0"/>
              <a:t>人</a:t>
            </a:r>
            <a:r>
              <a:rPr lang="en-US" altLang="zh-CN" dirty="0"/>
              <a:t>PVP</a:t>
            </a:r>
            <a:r>
              <a:rPr lang="zh-CN" altLang="en-US" dirty="0"/>
              <a:t>，最后剩余的同盟获胜</a:t>
            </a:r>
            <a:endParaRPr lang="en-US" altLang="zh-CN" dirty="0"/>
          </a:p>
          <a:p>
            <a:r>
              <a:rPr lang="zh-CN" altLang="en-US" dirty="0"/>
              <a:t>势力图</a:t>
            </a:r>
            <a:r>
              <a:rPr lang="en-US" altLang="zh-CN" dirty="0"/>
              <a:t>/</a:t>
            </a:r>
            <a:r>
              <a:rPr lang="zh-CN" altLang="en-US" dirty="0"/>
              <a:t>势力发展曲线（四期）</a:t>
            </a:r>
            <a:endParaRPr lang="en-US" altLang="zh-CN" dirty="0"/>
          </a:p>
          <a:p>
            <a:pPr lvl="1"/>
            <a:r>
              <a:rPr lang="zh-CN" altLang="en-US" dirty="0"/>
              <a:t>游戏中记录每个玩家不同方面的势力发展曲线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470EF7C-499A-4848-A9A1-BD4B6605013A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竞赛规则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C0994D5-E9D4-4E23-B562-DCD39DB9AD41}"/>
              </a:ext>
            </a:extLst>
          </p:cNvPr>
          <p:cNvCxnSpPr/>
          <p:nvPr/>
        </p:nvCxnSpPr>
        <p:spPr>
          <a:xfrm>
            <a:off x="913795" y="1590261"/>
            <a:ext cx="10353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60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DB9E3-050A-4EEF-B1E3-2967B175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触发条件</a:t>
            </a:r>
            <a:endParaRPr lang="en-US" altLang="zh-CN" dirty="0"/>
          </a:p>
          <a:p>
            <a:pPr lvl="1"/>
            <a:r>
              <a:rPr lang="zh-CN" altLang="en-US" dirty="0"/>
              <a:t>建造某建筑，生产一定数量的某部队</a:t>
            </a:r>
            <a:endParaRPr lang="en-US" altLang="zh-CN" dirty="0"/>
          </a:p>
          <a:p>
            <a:r>
              <a:rPr lang="zh-CN" altLang="en-US" dirty="0"/>
              <a:t>达成结果</a:t>
            </a:r>
            <a:endParaRPr lang="en-US" altLang="zh-CN" dirty="0"/>
          </a:p>
          <a:p>
            <a:pPr lvl="1"/>
            <a:r>
              <a:rPr lang="zh-CN" altLang="en-US" dirty="0"/>
              <a:t>开启某建筑（包括奇迹），某部队的建造和生产</a:t>
            </a:r>
            <a:endParaRPr lang="en-US" altLang="zh-CN" dirty="0"/>
          </a:p>
          <a:p>
            <a:pPr lvl="1"/>
            <a:r>
              <a:rPr lang="zh-CN" altLang="en-US" dirty="0"/>
              <a:t>开启某建筑（包括奇迹），某部队的转生</a:t>
            </a:r>
            <a:endParaRPr lang="en-US" altLang="zh-CN" dirty="0"/>
          </a:p>
          <a:p>
            <a:pPr lvl="1"/>
            <a:r>
              <a:rPr lang="zh-CN" altLang="en-US" dirty="0"/>
              <a:t>开启科技树的某些节点</a:t>
            </a:r>
            <a:endParaRPr lang="en-US" altLang="zh-CN" dirty="0"/>
          </a:p>
          <a:p>
            <a:pPr lvl="1"/>
            <a:r>
              <a:rPr lang="zh-CN" altLang="en-US" dirty="0"/>
              <a:t>开启</a:t>
            </a:r>
            <a:r>
              <a:rPr lang="en-US" altLang="zh-CN" dirty="0"/>
              <a:t>【</a:t>
            </a:r>
            <a:r>
              <a:rPr lang="zh-CN" altLang="en-US" dirty="0"/>
              <a:t>伟人</a:t>
            </a:r>
            <a:r>
              <a:rPr lang="en-US" altLang="zh-CN" dirty="0"/>
              <a:t>】</a:t>
            </a:r>
            <a:r>
              <a:rPr lang="zh-CN" altLang="en-US" dirty="0"/>
              <a:t>的出现（四期）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470EF7C-499A-4848-A9A1-BD4B6605013A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时代（二期）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C0994D5-E9D4-4E23-B562-DCD39DB9AD41}"/>
              </a:ext>
            </a:extLst>
          </p:cNvPr>
          <p:cNvCxnSpPr/>
          <p:nvPr/>
        </p:nvCxnSpPr>
        <p:spPr>
          <a:xfrm>
            <a:off x="913795" y="1590261"/>
            <a:ext cx="10353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05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DB9E3-050A-4EEF-B1E3-2967B1758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182205" cy="36951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友好度</a:t>
            </a:r>
            <a:endParaRPr lang="en-US" altLang="zh-CN" dirty="0"/>
          </a:p>
          <a:p>
            <a:pPr lvl="1"/>
            <a:r>
              <a:rPr lang="zh-CN" altLang="en-US" dirty="0"/>
              <a:t>距离过近，会降低友好度</a:t>
            </a:r>
            <a:endParaRPr lang="en-US" altLang="zh-CN" dirty="0"/>
          </a:p>
          <a:p>
            <a:pPr lvl="1"/>
            <a:r>
              <a:rPr lang="zh-CN" altLang="en-US" dirty="0"/>
              <a:t>距离很远，会提升友好度</a:t>
            </a:r>
            <a:endParaRPr lang="en-US" altLang="zh-CN" dirty="0"/>
          </a:p>
          <a:p>
            <a:r>
              <a:rPr lang="zh-CN" altLang="en-US" dirty="0"/>
              <a:t>外交状态</a:t>
            </a:r>
            <a:endParaRPr lang="en-US" altLang="zh-CN" dirty="0"/>
          </a:p>
          <a:p>
            <a:pPr lvl="1"/>
            <a:r>
              <a:rPr lang="zh-CN" altLang="en-US" dirty="0"/>
              <a:t>同盟：开放边境，开放贸易，共享信息</a:t>
            </a:r>
            <a:endParaRPr lang="en-US" altLang="zh-CN" dirty="0"/>
          </a:p>
          <a:p>
            <a:pPr lvl="1"/>
            <a:r>
              <a:rPr lang="zh-CN" altLang="en-US" dirty="0"/>
              <a:t>友好：开放边境，开放贸易</a:t>
            </a:r>
            <a:endParaRPr lang="en-US" altLang="zh-CN" dirty="0"/>
          </a:p>
          <a:p>
            <a:pPr lvl="1"/>
            <a:r>
              <a:rPr lang="zh-CN" altLang="en-US" dirty="0"/>
              <a:t>中立：开放贸易</a:t>
            </a:r>
            <a:endParaRPr lang="en-US" altLang="zh-CN" dirty="0"/>
          </a:p>
          <a:p>
            <a:pPr lvl="1"/>
            <a:r>
              <a:rPr lang="zh-CN" altLang="en-US" dirty="0"/>
              <a:t>敌对：关闭边境，关闭贸易</a:t>
            </a:r>
            <a:endParaRPr lang="en-US" altLang="zh-CN" dirty="0"/>
          </a:p>
          <a:p>
            <a:pPr lvl="1"/>
            <a:r>
              <a:rPr lang="zh-CN" altLang="en-US" dirty="0"/>
              <a:t>战争：部队可相互攻击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470EF7C-499A-4848-A9A1-BD4B6605013A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外交（二期）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C0994D5-E9D4-4E23-B562-DCD39DB9AD41}"/>
              </a:ext>
            </a:extLst>
          </p:cNvPr>
          <p:cNvCxnSpPr/>
          <p:nvPr/>
        </p:nvCxnSpPr>
        <p:spPr>
          <a:xfrm>
            <a:off x="913795" y="1590261"/>
            <a:ext cx="10353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9CE2E9C-50DE-4A20-AFE8-863FDA25A481}"/>
              </a:ext>
            </a:extLst>
          </p:cNvPr>
          <p:cNvSpPr txBox="1">
            <a:spLocks/>
          </p:cNvSpPr>
          <p:nvPr/>
        </p:nvSpPr>
        <p:spPr>
          <a:xfrm>
            <a:off x="6085351" y="2096064"/>
            <a:ext cx="5182205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外交行为</a:t>
            </a:r>
            <a:endParaRPr lang="en-US" altLang="zh-CN" dirty="0"/>
          </a:p>
          <a:p>
            <a:pPr lvl="1"/>
            <a:r>
              <a:rPr lang="zh-CN" altLang="en-US" dirty="0"/>
              <a:t>交易</a:t>
            </a:r>
            <a:endParaRPr lang="en-US" altLang="zh-CN" dirty="0"/>
          </a:p>
          <a:p>
            <a:pPr lvl="2"/>
            <a:r>
              <a:rPr lang="zh-CN" altLang="en-US" dirty="0"/>
              <a:t>赠送</a:t>
            </a:r>
            <a:endParaRPr lang="en-US" altLang="zh-CN" dirty="0"/>
          </a:p>
          <a:p>
            <a:pPr lvl="2"/>
            <a:r>
              <a:rPr lang="zh-CN" altLang="en-US" dirty="0"/>
              <a:t>索要</a:t>
            </a:r>
            <a:endParaRPr lang="en-US" altLang="zh-CN" dirty="0"/>
          </a:p>
          <a:p>
            <a:pPr lvl="1"/>
            <a:r>
              <a:rPr lang="zh-CN" altLang="en-US" dirty="0"/>
              <a:t>同盟条约</a:t>
            </a:r>
            <a:endParaRPr lang="en-US" altLang="zh-CN" dirty="0"/>
          </a:p>
          <a:p>
            <a:pPr lvl="1"/>
            <a:r>
              <a:rPr lang="zh-CN" altLang="en-US" dirty="0"/>
              <a:t>宣战</a:t>
            </a:r>
          </a:p>
        </p:txBody>
      </p:sp>
    </p:spTree>
    <p:extLst>
      <p:ext uri="{BB962C8B-B14F-4D97-AF65-F5344CB8AC3E}">
        <p14:creationId xmlns:p14="http://schemas.microsoft.com/office/powerpoint/2010/main" val="100346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DB9E3-050A-4EEF-B1E3-2967B175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生产商人</a:t>
            </a:r>
            <a:endParaRPr lang="en-US" altLang="zh-CN" dirty="0"/>
          </a:p>
          <a:p>
            <a:pPr lvl="1"/>
            <a:r>
              <a:rPr lang="zh-CN" altLang="en-US" dirty="0"/>
              <a:t>城市生产商人</a:t>
            </a:r>
            <a:endParaRPr lang="en-US" altLang="zh-CN" dirty="0"/>
          </a:p>
          <a:p>
            <a:r>
              <a:rPr lang="zh-CN" altLang="en-US" dirty="0"/>
              <a:t>商人</a:t>
            </a:r>
            <a:endParaRPr lang="en-US" altLang="zh-CN" dirty="0"/>
          </a:p>
          <a:p>
            <a:pPr lvl="1"/>
            <a:r>
              <a:rPr lang="zh-CN" altLang="en-US" dirty="0"/>
              <a:t>建立商业路线，在路线上游走</a:t>
            </a:r>
            <a:endParaRPr lang="en-US" altLang="zh-CN" dirty="0"/>
          </a:p>
          <a:p>
            <a:pPr lvl="1"/>
            <a:r>
              <a:rPr lang="zh-CN" altLang="en-US" dirty="0"/>
              <a:t>可以被俘获，或者杀死</a:t>
            </a:r>
            <a:endParaRPr lang="en-US" altLang="zh-CN" dirty="0"/>
          </a:p>
          <a:p>
            <a:pPr lvl="1"/>
            <a:r>
              <a:rPr lang="zh-CN" altLang="en-US" dirty="0"/>
              <a:t>每到达任意城市一次，获取金钱利益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470EF7C-499A-4848-A9A1-BD4B6605013A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商业路线（三期）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C0994D5-E9D4-4E23-B562-DCD39DB9AD41}"/>
              </a:ext>
            </a:extLst>
          </p:cNvPr>
          <p:cNvCxnSpPr/>
          <p:nvPr/>
        </p:nvCxnSpPr>
        <p:spPr>
          <a:xfrm>
            <a:off x="913795" y="1590261"/>
            <a:ext cx="10353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8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DB9E3-050A-4EEF-B1E3-2967B175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作用</a:t>
            </a:r>
            <a:endParaRPr lang="en-US" altLang="zh-CN" dirty="0"/>
          </a:p>
          <a:p>
            <a:pPr lvl="1"/>
            <a:r>
              <a:rPr lang="zh-CN" altLang="en-US" dirty="0"/>
              <a:t>稀有资源可控制某部队的生产</a:t>
            </a:r>
            <a:endParaRPr lang="en-US" altLang="zh-CN" dirty="0"/>
          </a:p>
          <a:p>
            <a:pPr lvl="1"/>
            <a:r>
              <a:rPr lang="zh-CN" altLang="en-US" dirty="0"/>
              <a:t>稀有资源可提高民心</a:t>
            </a:r>
            <a:endParaRPr lang="en-US" altLang="zh-CN" dirty="0"/>
          </a:p>
          <a:p>
            <a:r>
              <a:rPr lang="zh-CN" altLang="en-US" dirty="0"/>
              <a:t>交易</a:t>
            </a:r>
            <a:endParaRPr lang="en-US" altLang="zh-CN" dirty="0"/>
          </a:p>
          <a:p>
            <a:pPr lvl="1"/>
            <a:r>
              <a:rPr lang="zh-CN" altLang="en-US" dirty="0"/>
              <a:t>通过外交和商业路线进行交易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470EF7C-499A-4848-A9A1-BD4B6605013A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稀有资源（三期）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C0994D5-E9D4-4E23-B562-DCD39DB9AD41}"/>
              </a:ext>
            </a:extLst>
          </p:cNvPr>
          <p:cNvCxnSpPr/>
          <p:nvPr/>
        </p:nvCxnSpPr>
        <p:spPr>
          <a:xfrm>
            <a:off x="913795" y="1590261"/>
            <a:ext cx="10353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642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DB9E3-050A-4EEF-B1E3-2967B1758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918240" cy="36951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影响力</a:t>
            </a:r>
            <a:endParaRPr lang="en-US" altLang="zh-CN" dirty="0"/>
          </a:p>
          <a:p>
            <a:pPr lvl="1"/>
            <a:r>
              <a:rPr lang="zh-CN" altLang="en-US" dirty="0"/>
              <a:t>科技影响力：获得科技类伟人，</a:t>
            </a:r>
            <a:endParaRPr lang="en-US" altLang="zh-CN" dirty="0"/>
          </a:p>
          <a:p>
            <a:pPr lvl="1"/>
            <a:r>
              <a:rPr lang="zh-CN" altLang="en-US" dirty="0"/>
              <a:t>文化影响力：提升建筑产量，提升民心</a:t>
            </a:r>
            <a:endParaRPr lang="en-US" altLang="zh-CN" dirty="0"/>
          </a:p>
          <a:p>
            <a:pPr lvl="1"/>
            <a:r>
              <a:rPr lang="zh-CN" altLang="en-US" dirty="0"/>
              <a:t>军事影响力：提升各兵种的各项战斗属性</a:t>
            </a:r>
            <a:endParaRPr lang="en-US" altLang="zh-CN" dirty="0"/>
          </a:p>
          <a:p>
            <a:r>
              <a:rPr lang="zh-CN" altLang="en-US" dirty="0"/>
              <a:t>伟人的作用：</a:t>
            </a:r>
            <a:endParaRPr lang="en-US" altLang="zh-CN" dirty="0"/>
          </a:p>
          <a:p>
            <a:pPr lvl="1"/>
            <a:r>
              <a:rPr lang="zh-CN" altLang="en-US" dirty="0"/>
              <a:t>加入</a:t>
            </a:r>
            <a:r>
              <a:rPr lang="en-US" altLang="zh-CN" dirty="0"/>
              <a:t>【</a:t>
            </a:r>
            <a:r>
              <a:rPr lang="zh-CN" altLang="en-US" dirty="0"/>
              <a:t>历史名人殿堂</a:t>
            </a:r>
            <a:r>
              <a:rPr lang="en-US" altLang="zh-CN" dirty="0"/>
              <a:t>】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科技类：写作某书，提升科技力，秒杀某科技的研发</a:t>
            </a:r>
            <a:endParaRPr lang="en-US" altLang="zh-CN" dirty="0"/>
          </a:p>
          <a:p>
            <a:pPr lvl="1"/>
            <a:r>
              <a:rPr lang="zh-CN" altLang="en-US" dirty="0"/>
              <a:t>文化类：写作某书，提升建筑产量，提升民心</a:t>
            </a:r>
            <a:endParaRPr lang="en-US" altLang="zh-CN" dirty="0"/>
          </a:p>
          <a:p>
            <a:pPr lvl="1"/>
            <a:r>
              <a:rPr lang="zh-CN" altLang="en-US" dirty="0"/>
              <a:t>军事类：加入某部队，作为首领，大幅度提升该部队能力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470EF7C-499A-4848-A9A1-BD4B6605013A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伟人（四期）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C0994D5-E9D4-4E23-B562-DCD39DB9AD41}"/>
              </a:ext>
            </a:extLst>
          </p:cNvPr>
          <p:cNvCxnSpPr/>
          <p:nvPr/>
        </p:nvCxnSpPr>
        <p:spPr>
          <a:xfrm>
            <a:off x="913795" y="1590261"/>
            <a:ext cx="10353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594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DB9E3-050A-4EEF-B1E3-2967B175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建筑的转生</a:t>
            </a:r>
            <a:endParaRPr lang="en-US" altLang="zh-CN" dirty="0"/>
          </a:p>
          <a:p>
            <a:pPr lvl="1"/>
            <a:r>
              <a:rPr lang="zh-CN" altLang="en-US" dirty="0"/>
              <a:t>达到某个时代以后，可以批量将某旧建筑，转为新建筑</a:t>
            </a:r>
            <a:endParaRPr lang="en-US" altLang="zh-CN" dirty="0"/>
          </a:p>
          <a:p>
            <a:r>
              <a:rPr lang="zh-CN" altLang="en-US" dirty="0"/>
              <a:t>部队的转生</a:t>
            </a:r>
            <a:endParaRPr lang="en-US" altLang="zh-CN" dirty="0"/>
          </a:p>
          <a:p>
            <a:pPr lvl="1"/>
            <a:r>
              <a:rPr lang="zh-CN" altLang="en-US" dirty="0"/>
              <a:t>达到某个时代以后，可以批量将某旧部队，转为新部队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470EF7C-499A-4848-A9A1-BD4B6605013A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转生（四期）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C0994D5-E9D4-4E23-B562-DCD39DB9AD41}"/>
              </a:ext>
            </a:extLst>
          </p:cNvPr>
          <p:cNvCxnSpPr/>
          <p:nvPr/>
        </p:nvCxnSpPr>
        <p:spPr>
          <a:xfrm>
            <a:off x="913795" y="1590261"/>
            <a:ext cx="10353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97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54A82-2FE3-4C85-91EB-BF52BC6C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部队</a:t>
            </a:r>
            <a:endParaRPr lang="en-US" altLang="zh-CN" dirty="0"/>
          </a:p>
          <a:p>
            <a:pPr lvl="1"/>
            <a:r>
              <a:rPr lang="zh-CN" altLang="en-US" dirty="0"/>
              <a:t>间谍</a:t>
            </a:r>
            <a:endParaRPr lang="en-US" altLang="zh-CN" dirty="0"/>
          </a:p>
          <a:p>
            <a:r>
              <a:rPr lang="zh-CN" altLang="en-US" dirty="0"/>
              <a:t>市政</a:t>
            </a:r>
            <a:endParaRPr lang="en-US" altLang="zh-CN" dirty="0"/>
          </a:p>
          <a:p>
            <a:r>
              <a:rPr lang="zh-CN" altLang="en-US" dirty="0"/>
              <a:t>政体</a:t>
            </a:r>
            <a:endParaRPr lang="en-US" altLang="zh-CN" dirty="0"/>
          </a:p>
          <a:p>
            <a:r>
              <a:rPr lang="zh-CN" altLang="en-US" dirty="0"/>
              <a:t>宗教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1416496-1751-4D39-8434-3CC7369DA41E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附录</a:t>
            </a:r>
            <a:r>
              <a:rPr lang="en-US" altLang="zh-CN" dirty="0"/>
              <a:t>-</a:t>
            </a:r>
            <a:r>
              <a:rPr lang="zh-CN" altLang="en-US" dirty="0"/>
              <a:t>我们没有的</a:t>
            </a:r>
            <a:r>
              <a:rPr lang="en-US" altLang="zh-CN" dirty="0"/>
              <a:t>《</a:t>
            </a:r>
            <a:r>
              <a:rPr lang="zh-CN" altLang="en-US" dirty="0"/>
              <a:t>文明</a:t>
            </a:r>
            <a:r>
              <a:rPr lang="en-US" altLang="zh-CN" dirty="0"/>
              <a:t>VI》</a:t>
            </a:r>
            <a:r>
              <a:rPr lang="zh-CN" altLang="en-US" dirty="0"/>
              <a:t>系统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89F25E1-EEB9-42D4-887A-76BA6452AB9C}"/>
              </a:ext>
            </a:extLst>
          </p:cNvPr>
          <p:cNvCxnSpPr/>
          <p:nvPr/>
        </p:nvCxnSpPr>
        <p:spPr>
          <a:xfrm>
            <a:off x="913795" y="1590261"/>
            <a:ext cx="10353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889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63B6339-37B1-411A-9A47-DDE9F3C63BAF}"/>
              </a:ext>
            </a:extLst>
          </p:cNvPr>
          <p:cNvSpPr/>
          <p:nvPr/>
        </p:nvSpPr>
        <p:spPr>
          <a:xfrm>
            <a:off x="5540399" y="2967335"/>
            <a:ext cx="11112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152582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C7CB4-B09B-455A-9CA1-7A38D0D0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6EDB0-2F18-4DE7-AB68-98AE75A4C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2597426" cy="3695136"/>
          </a:xfrm>
        </p:spPr>
        <p:txBody>
          <a:bodyPr>
            <a:normAutofit/>
          </a:bodyPr>
          <a:lstStyle/>
          <a:p>
            <a:r>
              <a:rPr lang="zh-CN" altLang="en-US" dirty="0"/>
              <a:t>地图</a:t>
            </a:r>
            <a:endParaRPr lang="en-US" altLang="zh-CN" dirty="0"/>
          </a:p>
          <a:p>
            <a:r>
              <a:rPr lang="zh-CN" altLang="en-US" dirty="0"/>
              <a:t>资源</a:t>
            </a:r>
            <a:endParaRPr lang="en-US" altLang="zh-CN" dirty="0"/>
          </a:p>
          <a:p>
            <a:r>
              <a:rPr lang="zh-CN" altLang="en-US" dirty="0"/>
              <a:t>城市</a:t>
            </a:r>
            <a:endParaRPr lang="en-US" altLang="zh-CN" dirty="0"/>
          </a:p>
          <a:p>
            <a:r>
              <a:rPr lang="zh-CN" altLang="en-US" dirty="0"/>
              <a:t>部队</a:t>
            </a:r>
            <a:endParaRPr lang="en-US" altLang="zh-CN" dirty="0"/>
          </a:p>
          <a:p>
            <a:r>
              <a:rPr lang="zh-CN" altLang="en-US" dirty="0"/>
              <a:t>建筑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6D64CE-E828-4700-B2E3-5C0EDC54A004}"/>
              </a:ext>
            </a:extLst>
          </p:cNvPr>
          <p:cNvCxnSpPr/>
          <p:nvPr/>
        </p:nvCxnSpPr>
        <p:spPr>
          <a:xfrm>
            <a:off x="913795" y="1590261"/>
            <a:ext cx="10353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0A4CF36-4DF7-4A11-B259-6856372DF23D}"/>
              </a:ext>
            </a:extLst>
          </p:cNvPr>
          <p:cNvSpPr txBox="1">
            <a:spLocks/>
          </p:cNvSpPr>
          <p:nvPr/>
        </p:nvSpPr>
        <p:spPr>
          <a:xfrm>
            <a:off x="3670247" y="2096064"/>
            <a:ext cx="357869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科技</a:t>
            </a:r>
            <a:endParaRPr lang="en-US" altLang="zh-CN" dirty="0"/>
          </a:p>
          <a:p>
            <a:r>
              <a:rPr lang="en-US" altLang="zh-CN" dirty="0"/>
              <a:t>AI</a:t>
            </a:r>
          </a:p>
          <a:p>
            <a:r>
              <a:rPr lang="zh-CN" altLang="en-US" dirty="0"/>
              <a:t>竞赛规则（势力图）</a:t>
            </a:r>
          </a:p>
          <a:p>
            <a:r>
              <a:rPr lang="zh-CN" altLang="en-US" dirty="0"/>
              <a:t>时代（二期）</a:t>
            </a:r>
            <a:endParaRPr lang="en-US" altLang="zh-CN" dirty="0"/>
          </a:p>
          <a:p>
            <a:r>
              <a:rPr lang="zh-CN" altLang="en-US" dirty="0"/>
              <a:t>外交（二期）</a:t>
            </a:r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39838CD-91C2-4256-ABF1-F3DFA43D7BCE}"/>
              </a:ext>
            </a:extLst>
          </p:cNvPr>
          <p:cNvSpPr txBox="1">
            <a:spLocks/>
          </p:cNvSpPr>
          <p:nvPr/>
        </p:nvSpPr>
        <p:spPr>
          <a:xfrm>
            <a:off x="7187292" y="2096064"/>
            <a:ext cx="357869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商业路线（三期）</a:t>
            </a:r>
            <a:endParaRPr lang="en-US" altLang="zh-CN" dirty="0"/>
          </a:p>
          <a:p>
            <a:r>
              <a:rPr lang="zh-CN" altLang="en-US" dirty="0"/>
              <a:t>稀有资源（三期）</a:t>
            </a:r>
            <a:endParaRPr lang="en-US" altLang="zh-CN" dirty="0"/>
          </a:p>
          <a:p>
            <a:r>
              <a:rPr lang="zh-CN" altLang="en-US" dirty="0"/>
              <a:t>伟人（四期）</a:t>
            </a:r>
            <a:endParaRPr lang="en-US" altLang="zh-CN" dirty="0"/>
          </a:p>
          <a:p>
            <a:r>
              <a:rPr lang="zh-CN" altLang="en-US" dirty="0"/>
              <a:t>转生（四期）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120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DB9E3-050A-4EEF-B1E3-2967B175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六边形格子</a:t>
            </a:r>
            <a:endParaRPr lang="en-US" altLang="zh-CN" dirty="0"/>
          </a:p>
          <a:p>
            <a:pPr lvl="1"/>
            <a:r>
              <a:rPr lang="zh-CN" altLang="en-US" dirty="0"/>
              <a:t>随机生成（修改生成参数），地图编辑</a:t>
            </a:r>
            <a:endParaRPr lang="en-US" altLang="zh-CN" dirty="0"/>
          </a:p>
          <a:p>
            <a:r>
              <a:rPr lang="zh-CN" altLang="en-US" dirty="0"/>
              <a:t>高度，温度，湿度</a:t>
            </a:r>
            <a:endParaRPr lang="en-US" altLang="zh-CN" dirty="0"/>
          </a:p>
          <a:p>
            <a:r>
              <a:rPr lang="zh-CN" altLang="en-US" dirty="0"/>
              <a:t>地块类型</a:t>
            </a:r>
            <a:endParaRPr lang="en-US" altLang="zh-CN" dirty="0"/>
          </a:p>
          <a:p>
            <a:pPr lvl="1"/>
            <a:r>
              <a:rPr lang="zh-CN" altLang="en-US" dirty="0"/>
              <a:t>沙漠，草地，沃土，山区，雪地</a:t>
            </a:r>
            <a:endParaRPr lang="en-US" altLang="zh-CN" dirty="0"/>
          </a:p>
          <a:p>
            <a:r>
              <a:rPr lang="zh-CN" altLang="en-US" dirty="0"/>
              <a:t>寻路</a:t>
            </a:r>
            <a:endParaRPr lang="en-US" altLang="zh-CN" dirty="0"/>
          </a:p>
          <a:p>
            <a:r>
              <a:rPr lang="zh-CN" altLang="en-US" dirty="0"/>
              <a:t>战争迷雾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470EF7C-499A-4848-A9A1-BD4B6605013A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地图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C0994D5-E9D4-4E23-B562-DCD39DB9AD41}"/>
              </a:ext>
            </a:extLst>
          </p:cNvPr>
          <p:cNvCxnSpPr/>
          <p:nvPr/>
        </p:nvCxnSpPr>
        <p:spPr>
          <a:xfrm>
            <a:off x="913795" y="1590261"/>
            <a:ext cx="10353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93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DB9E3-050A-4EEF-B1E3-2967B175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货币</a:t>
            </a:r>
            <a:endParaRPr lang="en-US" altLang="zh-CN" dirty="0"/>
          </a:p>
          <a:p>
            <a:pPr lvl="1"/>
            <a:r>
              <a:rPr lang="zh-CN" altLang="en-US" dirty="0"/>
              <a:t>金钱，行动力</a:t>
            </a:r>
            <a:endParaRPr lang="en-US" altLang="zh-CN" dirty="0"/>
          </a:p>
          <a:p>
            <a:r>
              <a:rPr lang="zh-CN" altLang="en-US" dirty="0"/>
              <a:t>资源</a:t>
            </a:r>
            <a:endParaRPr lang="en-US" altLang="zh-CN" dirty="0"/>
          </a:p>
          <a:p>
            <a:pPr lvl="1"/>
            <a:r>
              <a:rPr lang="zh-CN" altLang="en-US" dirty="0"/>
              <a:t>木材，粮食，铁矿</a:t>
            </a:r>
            <a:endParaRPr lang="en-US" altLang="zh-CN" dirty="0"/>
          </a:p>
          <a:p>
            <a:pPr lvl="1"/>
            <a:r>
              <a:rPr lang="zh-CN" altLang="en-US" dirty="0"/>
              <a:t>每种资源有三种储量，表示贫瘠，中等，富饶</a:t>
            </a:r>
            <a:endParaRPr lang="en-US" altLang="zh-CN" dirty="0"/>
          </a:p>
          <a:p>
            <a:pPr lvl="1"/>
            <a:r>
              <a:rPr lang="zh-CN" altLang="en-US" dirty="0"/>
              <a:t>资源可以设计为可或不可再生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470EF7C-499A-4848-A9A1-BD4B6605013A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资源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C0994D5-E9D4-4E23-B562-DCD39DB9AD41}"/>
              </a:ext>
            </a:extLst>
          </p:cNvPr>
          <p:cNvCxnSpPr/>
          <p:nvPr/>
        </p:nvCxnSpPr>
        <p:spPr>
          <a:xfrm>
            <a:off x="913795" y="1590261"/>
            <a:ext cx="10353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4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DB9E3-050A-4EEF-B1E3-2967B1758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182205" cy="460291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生产力</a:t>
            </a:r>
            <a:endParaRPr lang="en-US" altLang="zh-CN" dirty="0"/>
          </a:p>
          <a:p>
            <a:pPr lvl="1"/>
            <a:r>
              <a:rPr lang="zh-CN" altLang="en-US" dirty="0"/>
              <a:t>生产部队</a:t>
            </a:r>
            <a:endParaRPr lang="en-US" altLang="zh-CN" dirty="0"/>
          </a:p>
          <a:p>
            <a:pPr lvl="1"/>
            <a:r>
              <a:rPr lang="zh-CN" altLang="en-US" dirty="0"/>
              <a:t>建造</a:t>
            </a:r>
            <a:r>
              <a:rPr lang="en-US" altLang="zh-CN" dirty="0"/>
              <a:t>【</a:t>
            </a:r>
            <a:r>
              <a:rPr lang="zh-CN" altLang="en-US" dirty="0"/>
              <a:t>奇迹</a:t>
            </a:r>
            <a:r>
              <a:rPr lang="en-US" altLang="zh-CN" dirty="0"/>
              <a:t>】</a:t>
            </a:r>
            <a:r>
              <a:rPr lang="zh-CN" altLang="en-US" dirty="0"/>
              <a:t>（也可以让农民来做）</a:t>
            </a:r>
            <a:endParaRPr lang="en-US" altLang="zh-CN" dirty="0"/>
          </a:p>
          <a:p>
            <a:r>
              <a:rPr lang="zh-CN" altLang="en-US" dirty="0"/>
              <a:t>人口</a:t>
            </a:r>
            <a:endParaRPr lang="en-US" altLang="zh-CN" dirty="0"/>
          </a:p>
          <a:p>
            <a:pPr lvl="1"/>
            <a:r>
              <a:rPr lang="zh-CN" altLang="en-US" dirty="0"/>
              <a:t>民心（快乐程度）</a:t>
            </a:r>
            <a:endParaRPr lang="en-US" altLang="zh-CN" dirty="0"/>
          </a:p>
          <a:p>
            <a:pPr lvl="1"/>
            <a:r>
              <a:rPr lang="zh-CN" altLang="en-US" dirty="0"/>
              <a:t>人口过多，城市内建筑被摧毁，导致民心下降</a:t>
            </a:r>
            <a:endParaRPr lang="en-US" altLang="zh-CN" dirty="0"/>
          </a:p>
          <a:p>
            <a:pPr lvl="1"/>
            <a:r>
              <a:rPr lang="zh-CN" altLang="en-US" dirty="0"/>
              <a:t>建筑，稀有资源，</a:t>
            </a:r>
            <a:r>
              <a:rPr lang="en-US" altLang="zh-CN" dirty="0"/>
              <a:t>【</a:t>
            </a:r>
            <a:r>
              <a:rPr lang="zh-CN" altLang="en-US" dirty="0"/>
              <a:t>伟人</a:t>
            </a:r>
            <a:r>
              <a:rPr lang="en-US" altLang="zh-CN" dirty="0"/>
              <a:t>】</a:t>
            </a:r>
            <a:r>
              <a:rPr lang="zh-CN" altLang="en-US" dirty="0"/>
              <a:t>可提高民心</a:t>
            </a:r>
            <a:endParaRPr lang="en-US" altLang="zh-CN" dirty="0"/>
          </a:p>
          <a:p>
            <a:pPr lvl="1"/>
            <a:r>
              <a:rPr lang="zh-CN" altLang="en-US" dirty="0"/>
              <a:t>民心过低，可导致城市发生暴乱，停止全部城市功能</a:t>
            </a:r>
            <a:endParaRPr lang="en-US" altLang="zh-CN" dirty="0"/>
          </a:p>
          <a:p>
            <a:r>
              <a:rPr lang="zh-CN" altLang="en-US" dirty="0"/>
              <a:t>领土</a:t>
            </a:r>
            <a:endParaRPr lang="en-US" altLang="zh-CN" dirty="0"/>
          </a:p>
          <a:p>
            <a:pPr lvl="1"/>
            <a:r>
              <a:rPr lang="zh-CN" altLang="en-US" dirty="0"/>
              <a:t>随生产力不同（或时间？），扩充领土。</a:t>
            </a:r>
            <a:endParaRPr lang="en-US" altLang="zh-CN" dirty="0"/>
          </a:p>
          <a:p>
            <a:pPr lvl="1"/>
            <a:r>
              <a:rPr lang="zh-CN" altLang="en-US" dirty="0"/>
              <a:t>金钱可以购买领土。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470EF7C-499A-4848-A9A1-BD4B6605013A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城市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C0994D5-E9D4-4E23-B562-DCD39DB9AD41}"/>
              </a:ext>
            </a:extLst>
          </p:cNvPr>
          <p:cNvCxnSpPr/>
          <p:nvPr/>
        </p:nvCxnSpPr>
        <p:spPr>
          <a:xfrm>
            <a:off x="913795" y="1590261"/>
            <a:ext cx="10353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7EC111E-45B8-4889-9990-69E7B273A6D2}"/>
              </a:ext>
            </a:extLst>
          </p:cNvPr>
          <p:cNvSpPr txBox="1">
            <a:spLocks/>
          </p:cNvSpPr>
          <p:nvPr/>
        </p:nvSpPr>
        <p:spPr>
          <a:xfrm>
            <a:off x="6085351" y="2096064"/>
            <a:ext cx="5182205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i="1" dirty="0">
                <a:solidFill>
                  <a:srgbClr val="FFC000"/>
                </a:solidFill>
              </a:rPr>
              <a:t>《</a:t>
            </a:r>
            <a:r>
              <a:rPr lang="zh-CN" altLang="en-US" sz="1800" i="1" dirty="0">
                <a:solidFill>
                  <a:srgbClr val="FFC000"/>
                </a:solidFill>
              </a:rPr>
              <a:t>文明</a:t>
            </a:r>
            <a:r>
              <a:rPr lang="en-US" altLang="zh-CN" sz="1800" i="1" dirty="0">
                <a:solidFill>
                  <a:srgbClr val="FFC000"/>
                </a:solidFill>
              </a:rPr>
              <a:t>VI》</a:t>
            </a:r>
            <a:r>
              <a:rPr lang="zh-CN" altLang="en-US" sz="1800" i="1" dirty="0">
                <a:solidFill>
                  <a:srgbClr val="FFC000"/>
                </a:solidFill>
              </a:rPr>
              <a:t>里，城市可以建造建筑，我感觉可以都交给农民来做，这样建造建筑的位置可以由农民来决定，更加清晰。</a:t>
            </a:r>
            <a:endParaRPr lang="en-US" altLang="zh-CN" sz="1800" i="1" dirty="0">
              <a:solidFill>
                <a:srgbClr val="FFC000"/>
              </a:solidFill>
            </a:endParaRPr>
          </a:p>
          <a:p>
            <a:r>
              <a:rPr lang="zh-CN" altLang="en-US" sz="1800" i="1" dirty="0">
                <a:solidFill>
                  <a:srgbClr val="FFC000"/>
                </a:solidFill>
              </a:rPr>
              <a:t>这样的话，</a:t>
            </a:r>
            <a:r>
              <a:rPr lang="en-US" altLang="zh-CN" sz="1800" i="1" dirty="0">
                <a:solidFill>
                  <a:srgbClr val="FFC000"/>
                </a:solidFill>
              </a:rPr>
              <a:t>【</a:t>
            </a:r>
            <a:r>
              <a:rPr lang="zh-CN" altLang="en-US" sz="1800" i="1" dirty="0">
                <a:solidFill>
                  <a:srgbClr val="FFC000"/>
                </a:solidFill>
              </a:rPr>
              <a:t>奇迹</a:t>
            </a:r>
            <a:r>
              <a:rPr lang="en-US" altLang="zh-CN" sz="1800" i="1" dirty="0">
                <a:solidFill>
                  <a:srgbClr val="FFC000"/>
                </a:solidFill>
              </a:rPr>
              <a:t>】</a:t>
            </a:r>
            <a:r>
              <a:rPr lang="zh-CN" altLang="en-US" sz="1800" i="1" dirty="0">
                <a:solidFill>
                  <a:srgbClr val="FFC000"/>
                </a:solidFill>
              </a:rPr>
              <a:t>也可以让农民来做。本来</a:t>
            </a:r>
            <a:r>
              <a:rPr lang="en-US" altLang="zh-CN" sz="1800" i="1" dirty="0">
                <a:solidFill>
                  <a:srgbClr val="FFC000"/>
                </a:solidFill>
              </a:rPr>
              <a:t>——</a:t>
            </a:r>
            <a:r>
              <a:rPr lang="zh-CN" altLang="en-US" sz="1800" i="1" dirty="0">
                <a:solidFill>
                  <a:srgbClr val="FFC000"/>
                </a:solidFill>
              </a:rPr>
              <a:t>人民创造了一切。</a:t>
            </a:r>
          </a:p>
        </p:txBody>
      </p:sp>
    </p:spTree>
    <p:extLst>
      <p:ext uri="{BB962C8B-B14F-4D97-AF65-F5344CB8AC3E}">
        <p14:creationId xmlns:p14="http://schemas.microsoft.com/office/powerpoint/2010/main" val="427441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DB9E3-050A-4EEF-B1E3-2967B1758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642179" cy="45333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开拓视野，发现遗迹。</a:t>
            </a:r>
            <a:endParaRPr lang="en-US" altLang="zh-CN" dirty="0"/>
          </a:p>
          <a:p>
            <a:r>
              <a:rPr lang="zh-CN" altLang="en-US" dirty="0"/>
              <a:t>农民</a:t>
            </a:r>
            <a:endParaRPr lang="en-US" altLang="zh-CN" dirty="0"/>
          </a:p>
          <a:p>
            <a:pPr lvl="1"/>
            <a:r>
              <a:rPr lang="zh-CN" altLang="en-US" dirty="0"/>
              <a:t>走到城市领土的格子上，在该格子上建造</a:t>
            </a:r>
            <a:r>
              <a:rPr lang="en-US" altLang="zh-CN" dirty="0"/>
              <a:t>【</a:t>
            </a:r>
            <a:r>
              <a:rPr lang="zh-CN" altLang="en-US" dirty="0"/>
              <a:t>行政建筑</a:t>
            </a:r>
            <a:r>
              <a:rPr lang="en-US" altLang="zh-CN" dirty="0"/>
              <a:t>】【</a:t>
            </a:r>
            <a:r>
              <a:rPr lang="zh-CN" altLang="en-US" dirty="0"/>
              <a:t>资源建筑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在任意格子上修路</a:t>
            </a:r>
            <a:endParaRPr lang="en-US" altLang="zh-CN" dirty="0"/>
          </a:p>
          <a:p>
            <a:pPr lvl="1"/>
            <a:r>
              <a:rPr lang="zh-CN" altLang="en-US" dirty="0"/>
              <a:t>在任意格子上建造桥梁</a:t>
            </a:r>
            <a:endParaRPr lang="en-US" altLang="zh-CN" dirty="0"/>
          </a:p>
          <a:p>
            <a:pPr lvl="1"/>
            <a:r>
              <a:rPr lang="zh-CN" altLang="en-US" dirty="0"/>
              <a:t>在任意格子上建造要塞</a:t>
            </a:r>
            <a:endParaRPr lang="en-US" altLang="zh-CN" dirty="0"/>
          </a:p>
          <a:p>
            <a:r>
              <a:rPr lang="zh-CN" altLang="en-US" dirty="0"/>
              <a:t>商人</a:t>
            </a:r>
            <a:endParaRPr lang="en-US" altLang="zh-CN" dirty="0"/>
          </a:p>
          <a:p>
            <a:pPr lvl="1"/>
            <a:r>
              <a:rPr lang="zh-CN" altLang="en-US" dirty="0"/>
              <a:t>建立商业路线（三期）</a:t>
            </a:r>
            <a:endParaRPr lang="en-US" altLang="zh-CN" dirty="0"/>
          </a:p>
          <a:p>
            <a:r>
              <a:rPr lang="zh-CN" altLang="en-US" dirty="0"/>
              <a:t>开拓者</a:t>
            </a:r>
            <a:endParaRPr lang="en-US" altLang="zh-CN" dirty="0"/>
          </a:p>
          <a:p>
            <a:pPr lvl="1"/>
            <a:r>
              <a:rPr lang="zh-CN" altLang="en-US" dirty="0"/>
              <a:t>在任意格子上建造城市</a:t>
            </a:r>
            <a:endParaRPr lang="en-US" altLang="zh-CN" dirty="0"/>
          </a:p>
          <a:p>
            <a:pPr lvl="1"/>
            <a:r>
              <a:rPr lang="zh-CN" altLang="en-US" dirty="0"/>
              <a:t>携带人口，进入某城市后，解散将人口释放到该城市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470EF7C-499A-4848-A9A1-BD4B6605013A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部队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C0994D5-E9D4-4E23-B562-DCD39DB9AD41}"/>
              </a:ext>
            </a:extLst>
          </p:cNvPr>
          <p:cNvCxnSpPr/>
          <p:nvPr/>
        </p:nvCxnSpPr>
        <p:spPr>
          <a:xfrm>
            <a:off x="913795" y="1590261"/>
            <a:ext cx="10353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D4C9712-D71B-4739-AB7B-03DD9F60193F}"/>
              </a:ext>
            </a:extLst>
          </p:cNvPr>
          <p:cNvSpPr txBox="1">
            <a:spLocks/>
          </p:cNvSpPr>
          <p:nvPr/>
        </p:nvSpPr>
        <p:spPr>
          <a:xfrm>
            <a:off x="5757464" y="2096064"/>
            <a:ext cx="4642179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战斗部队</a:t>
            </a:r>
            <a:endParaRPr lang="en-US" altLang="zh-CN" dirty="0"/>
          </a:p>
          <a:p>
            <a:pPr lvl="1"/>
            <a:r>
              <a:rPr lang="zh-CN" altLang="en-US" dirty="0"/>
              <a:t>向敌人部队发动进攻</a:t>
            </a:r>
            <a:endParaRPr lang="en-US" altLang="zh-CN" dirty="0"/>
          </a:p>
          <a:p>
            <a:pPr lvl="1"/>
            <a:r>
              <a:rPr lang="zh-CN" altLang="en-US" dirty="0"/>
              <a:t>俘获农民、开拓者和商人</a:t>
            </a:r>
            <a:endParaRPr lang="en-US" altLang="zh-CN" dirty="0"/>
          </a:p>
          <a:p>
            <a:pPr lvl="1"/>
            <a:r>
              <a:rPr lang="zh-CN" altLang="en-US" dirty="0"/>
              <a:t>在本方城市和要塞内部驻守，可快速提升生命</a:t>
            </a:r>
            <a:endParaRPr lang="en-US" altLang="zh-CN" dirty="0"/>
          </a:p>
          <a:p>
            <a:r>
              <a:rPr lang="zh-CN" altLang="en-US" dirty="0"/>
              <a:t>野蛮人部队</a:t>
            </a:r>
            <a:endParaRPr lang="en-US" altLang="zh-CN" dirty="0"/>
          </a:p>
          <a:p>
            <a:pPr lvl="1"/>
            <a:r>
              <a:rPr lang="zh-CN" altLang="en-US" dirty="0"/>
              <a:t>游戏一开始随机分布在地图上</a:t>
            </a:r>
            <a:endParaRPr lang="en-US" altLang="zh-CN" dirty="0"/>
          </a:p>
          <a:p>
            <a:pPr lvl="1"/>
            <a:r>
              <a:rPr lang="zh-CN" altLang="en-US" dirty="0"/>
              <a:t>在偏僻的地方少量再生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68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DB9E3-050A-4EEF-B1E3-2967B1758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592483" cy="3695136"/>
          </a:xfrm>
        </p:spPr>
        <p:txBody>
          <a:bodyPr>
            <a:normAutofit/>
          </a:bodyPr>
          <a:lstStyle/>
          <a:p>
            <a:r>
              <a:rPr lang="zh-CN" altLang="en-US" dirty="0"/>
              <a:t>行政建筑</a:t>
            </a:r>
            <a:endParaRPr lang="en-US" altLang="zh-CN" dirty="0"/>
          </a:p>
          <a:p>
            <a:pPr lvl="1"/>
            <a:r>
              <a:rPr lang="zh-CN" altLang="en-US" dirty="0"/>
              <a:t>谷仓：提升城市生产力</a:t>
            </a:r>
            <a:endParaRPr lang="en-US" altLang="zh-CN" dirty="0"/>
          </a:p>
          <a:p>
            <a:pPr lvl="1"/>
            <a:r>
              <a:rPr lang="zh-CN" altLang="en-US" dirty="0"/>
              <a:t>军营：允许生产某部队</a:t>
            </a:r>
            <a:endParaRPr lang="en-US" altLang="zh-CN" dirty="0"/>
          </a:p>
          <a:p>
            <a:pPr lvl="1"/>
            <a:r>
              <a:rPr lang="zh-CN" altLang="en-US" dirty="0"/>
              <a:t>私塾：提升科技力</a:t>
            </a:r>
            <a:endParaRPr lang="en-US" altLang="zh-CN" dirty="0"/>
          </a:p>
          <a:p>
            <a:pPr lvl="1"/>
            <a:r>
              <a:rPr lang="zh-CN" altLang="en-US" dirty="0"/>
              <a:t>工坊：允许生产某部队，某建筑</a:t>
            </a:r>
            <a:endParaRPr lang="en-US" altLang="zh-CN" dirty="0"/>
          </a:p>
          <a:p>
            <a:pPr lvl="1"/>
            <a:r>
              <a:rPr lang="zh-CN" altLang="en-US" dirty="0"/>
              <a:t>医馆：提升民心</a:t>
            </a:r>
            <a:endParaRPr lang="en-US" altLang="zh-CN" dirty="0"/>
          </a:p>
          <a:p>
            <a:pPr lvl="1"/>
            <a:r>
              <a:rPr lang="zh-CN" altLang="en-US" dirty="0"/>
              <a:t>寺庙：提升民心</a:t>
            </a:r>
            <a:endParaRPr lang="en-US" altLang="zh-CN" dirty="0"/>
          </a:p>
          <a:p>
            <a:pPr lvl="1"/>
            <a:r>
              <a:rPr lang="zh-CN" altLang="en-US" dirty="0"/>
              <a:t>市场：建立商业路线（三期）</a:t>
            </a:r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470EF7C-499A-4848-A9A1-BD4B6605013A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建筑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C0994D5-E9D4-4E23-B562-DCD39DB9AD41}"/>
              </a:ext>
            </a:extLst>
          </p:cNvPr>
          <p:cNvCxnSpPr/>
          <p:nvPr/>
        </p:nvCxnSpPr>
        <p:spPr>
          <a:xfrm>
            <a:off x="913795" y="1590261"/>
            <a:ext cx="10353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588A439-6C21-464E-92E3-8D46E53B85EF}"/>
              </a:ext>
            </a:extLst>
          </p:cNvPr>
          <p:cNvSpPr txBox="1">
            <a:spLocks/>
          </p:cNvSpPr>
          <p:nvPr/>
        </p:nvSpPr>
        <p:spPr>
          <a:xfrm>
            <a:off x="5787282" y="2096064"/>
            <a:ext cx="6043596" cy="3695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资源建筑</a:t>
            </a:r>
            <a:endParaRPr lang="en-US" altLang="zh-CN" dirty="0"/>
          </a:p>
          <a:p>
            <a:pPr lvl="1"/>
            <a:r>
              <a:rPr lang="zh-CN" altLang="en-US" dirty="0"/>
              <a:t>伐木场，农田，矿山</a:t>
            </a:r>
            <a:endParaRPr lang="en-US" altLang="zh-CN" dirty="0"/>
          </a:p>
          <a:p>
            <a:pPr lvl="1"/>
            <a:r>
              <a:rPr lang="zh-CN" altLang="en-US" dirty="0"/>
              <a:t>提升该地块的资源储量（再生速度）</a:t>
            </a:r>
            <a:endParaRPr lang="en-US" altLang="zh-CN" dirty="0"/>
          </a:p>
          <a:p>
            <a:r>
              <a:rPr lang="zh-CN" altLang="en-US" dirty="0"/>
              <a:t>奇迹</a:t>
            </a:r>
            <a:endParaRPr lang="en-US" altLang="zh-CN" dirty="0"/>
          </a:p>
          <a:p>
            <a:pPr lvl="1"/>
            <a:r>
              <a:rPr lang="zh-CN" altLang="en-US" dirty="0"/>
              <a:t>提升生产力，科技力，行动力等</a:t>
            </a:r>
            <a:endParaRPr lang="en-US" altLang="zh-CN" dirty="0"/>
          </a:p>
          <a:p>
            <a:r>
              <a:rPr lang="zh-CN" altLang="en-US" dirty="0"/>
              <a:t>其他建筑</a:t>
            </a:r>
            <a:endParaRPr lang="en-US" altLang="zh-CN" dirty="0"/>
          </a:p>
          <a:p>
            <a:pPr lvl="1"/>
            <a:r>
              <a:rPr lang="zh-CN" altLang="en-US" dirty="0"/>
              <a:t>桥梁：提升该地块行动能力</a:t>
            </a:r>
            <a:endParaRPr lang="en-US" altLang="zh-CN" dirty="0"/>
          </a:p>
          <a:p>
            <a:pPr lvl="1"/>
            <a:r>
              <a:rPr lang="zh-CN" altLang="en-US" dirty="0"/>
              <a:t>要塞：提升驻守在该地块内部队的生命和防御力</a:t>
            </a:r>
            <a:endParaRPr lang="en-US" altLang="zh-CN" dirty="0"/>
          </a:p>
          <a:p>
            <a:pPr lvl="1"/>
            <a:r>
              <a:rPr lang="zh-CN" altLang="en-US" dirty="0"/>
              <a:t>野蛮人营地：野蛮人驻守的建筑，不可被玩家建造</a:t>
            </a:r>
          </a:p>
        </p:txBody>
      </p:sp>
    </p:spTree>
    <p:extLst>
      <p:ext uri="{BB962C8B-B14F-4D97-AF65-F5344CB8AC3E}">
        <p14:creationId xmlns:p14="http://schemas.microsoft.com/office/powerpoint/2010/main" val="378053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DB9E3-050A-4EEF-B1E3-2967B1758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科技力</a:t>
            </a:r>
            <a:endParaRPr lang="en-US" altLang="zh-CN" dirty="0"/>
          </a:p>
          <a:p>
            <a:pPr lvl="1"/>
            <a:r>
              <a:rPr lang="zh-CN" altLang="en-US" dirty="0"/>
              <a:t>私塾，奇迹提升科技力</a:t>
            </a:r>
            <a:endParaRPr lang="en-US" altLang="zh-CN" dirty="0"/>
          </a:p>
          <a:p>
            <a:pPr lvl="1"/>
            <a:r>
              <a:rPr lang="zh-CN" altLang="en-US" dirty="0"/>
              <a:t>拥有一定数量某建筑（奇迹），某部队，某伟人，可以加速某科技的研究</a:t>
            </a:r>
            <a:endParaRPr lang="en-US" altLang="zh-CN" dirty="0"/>
          </a:p>
          <a:p>
            <a:r>
              <a:rPr lang="zh-CN" altLang="en-US" dirty="0"/>
              <a:t>触发条件</a:t>
            </a:r>
            <a:endParaRPr lang="en-US" altLang="zh-CN" dirty="0"/>
          </a:p>
          <a:p>
            <a:pPr lvl="1"/>
            <a:r>
              <a:rPr lang="zh-CN" altLang="en-US" dirty="0"/>
              <a:t>上一个科技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达成结果</a:t>
            </a:r>
            <a:endParaRPr lang="en-US" altLang="zh-CN" dirty="0"/>
          </a:p>
          <a:p>
            <a:pPr lvl="1"/>
            <a:r>
              <a:rPr lang="zh-CN" altLang="en-US" dirty="0"/>
              <a:t>开启研究新科技，建造新建筑，生产新部队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470EF7C-499A-4848-A9A1-BD4B6605013A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科技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C0994D5-E9D4-4E23-B562-DCD39DB9AD41}"/>
              </a:ext>
            </a:extLst>
          </p:cNvPr>
          <p:cNvCxnSpPr/>
          <p:nvPr/>
        </p:nvCxnSpPr>
        <p:spPr>
          <a:xfrm>
            <a:off x="913795" y="1590261"/>
            <a:ext cx="10353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95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DB9E3-050A-4EEF-B1E3-2967B1758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3091675" cy="3695136"/>
          </a:xfrm>
        </p:spPr>
        <p:txBody>
          <a:bodyPr/>
          <a:lstStyle/>
          <a:p>
            <a:r>
              <a:rPr lang="en-US" altLang="zh-CN" dirty="0"/>
              <a:t>AI </a:t>
            </a:r>
            <a:r>
              <a:rPr lang="zh-CN" altLang="en-US" dirty="0"/>
              <a:t>扮演某君主</a:t>
            </a:r>
            <a:endParaRPr lang="en-US" altLang="zh-CN" dirty="0"/>
          </a:p>
          <a:p>
            <a:pPr lvl="1"/>
            <a:r>
              <a:rPr lang="zh-CN" altLang="en-US" dirty="0"/>
              <a:t>生产，建设，</a:t>
            </a:r>
            <a:endParaRPr lang="en-US" altLang="zh-CN" dirty="0"/>
          </a:p>
          <a:p>
            <a:pPr lvl="1"/>
            <a:r>
              <a:rPr lang="zh-CN" altLang="en-US" dirty="0"/>
              <a:t>科技研发</a:t>
            </a:r>
            <a:endParaRPr lang="en-US" altLang="zh-CN" dirty="0"/>
          </a:p>
          <a:p>
            <a:pPr lvl="1"/>
            <a:r>
              <a:rPr lang="zh-CN" altLang="en-US" dirty="0"/>
              <a:t>部队移动，战斗</a:t>
            </a:r>
            <a:endParaRPr lang="en-US" altLang="zh-CN" dirty="0"/>
          </a:p>
          <a:p>
            <a:pPr lvl="1"/>
            <a:r>
              <a:rPr lang="zh-CN" altLang="en-US" dirty="0"/>
              <a:t>外交</a:t>
            </a:r>
            <a:endParaRPr lang="en-US" altLang="zh-CN" dirty="0"/>
          </a:p>
          <a:p>
            <a:pPr lvl="1"/>
            <a:r>
              <a:rPr lang="zh-CN" altLang="en-US" dirty="0"/>
              <a:t>建立商业路线（三期）</a:t>
            </a:r>
            <a:endParaRPr lang="en-US" altLang="zh-CN" dirty="0"/>
          </a:p>
          <a:p>
            <a:pPr lvl="1"/>
            <a:r>
              <a:rPr lang="zh-CN" altLang="en-US" dirty="0"/>
              <a:t>招募伟人（四期）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470EF7C-499A-4848-A9A1-BD4B6605013A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AI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C0994D5-E9D4-4E23-B562-DCD39DB9AD41}"/>
              </a:ext>
            </a:extLst>
          </p:cNvPr>
          <p:cNvCxnSpPr/>
          <p:nvPr/>
        </p:nvCxnSpPr>
        <p:spPr>
          <a:xfrm>
            <a:off x="913795" y="1590261"/>
            <a:ext cx="10353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FC6CD6E-5B9D-4A23-9745-33185497908E}"/>
              </a:ext>
            </a:extLst>
          </p:cNvPr>
          <p:cNvSpPr txBox="1">
            <a:spLocks/>
          </p:cNvSpPr>
          <p:nvPr/>
        </p:nvSpPr>
        <p:spPr>
          <a:xfrm>
            <a:off x="4167203" y="2096064"/>
            <a:ext cx="6209249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AI </a:t>
            </a:r>
            <a:r>
              <a:rPr lang="zh-CN" altLang="en-US" dirty="0"/>
              <a:t>难度</a:t>
            </a:r>
            <a:endParaRPr lang="en-US" altLang="zh-CN" dirty="0"/>
          </a:p>
          <a:p>
            <a:pPr lvl="1"/>
            <a:r>
              <a:rPr lang="en-US" altLang="zh-CN" dirty="0"/>
              <a:t>AI</a:t>
            </a:r>
            <a:r>
              <a:rPr lang="zh-CN" altLang="en-US" dirty="0"/>
              <a:t>分为不同难度</a:t>
            </a:r>
            <a:endParaRPr lang="en-US" altLang="zh-CN" dirty="0"/>
          </a:p>
          <a:p>
            <a:r>
              <a:rPr lang="en-US" altLang="zh-CN" dirty="0"/>
              <a:t>AI</a:t>
            </a:r>
            <a:r>
              <a:rPr lang="zh-CN" altLang="en-US" dirty="0"/>
              <a:t>性格</a:t>
            </a:r>
            <a:endParaRPr lang="en-US" altLang="zh-CN" dirty="0"/>
          </a:p>
          <a:p>
            <a:pPr lvl="1"/>
            <a:r>
              <a:rPr lang="zh-CN" altLang="en-US" dirty="0"/>
              <a:t>狂暴：一切以生产战斗部队为目的</a:t>
            </a:r>
            <a:endParaRPr lang="en-US" altLang="zh-CN" dirty="0"/>
          </a:p>
          <a:p>
            <a:pPr lvl="1"/>
            <a:r>
              <a:rPr lang="zh-CN" altLang="en-US" dirty="0"/>
              <a:t>进攻型：优先以生产战斗部队为主</a:t>
            </a:r>
            <a:endParaRPr lang="en-US" altLang="zh-CN" dirty="0"/>
          </a:p>
          <a:p>
            <a:pPr lvl="1"/>
            <a:r>
              <a:rPr lang="zh-CN" altLang="en-US" dirty="0"/>
              <a:t>均衡型</a:t>
            </a:r>
            <a:endParaRPr lang="en-US" altLang="zh-CN" dirty="0"/>
          </a:p>
          <a:p>
            <a:pPr lvl="1"/>
            <a:r>
              <a:rPr lang="zh-CN" altLang="en-US" dirty="0"/>
              <a:t>经济型：以挣钱为第一目的</a:t>
            </a:r>
            <a:endParaRPr lang="en-US" altLang="zh-CN" dirty="0"/>
          </a:p>
          <a:p>
            <a:pPr lvl="1"/>
            <a:r>
              <a:rPr lang="zh-CN" altLang="en-US" dirty="0"/>
              <a:t>防御型：以生产防御性部队为主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050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花纹</Template>
  <TotalTime>178</TotalTime>
  <Words>1006</Words>
  <Application>Microsoft Office PowerPoint</Application>
  <PresentationFormat>宽屏</PresentationFormat>
  <Paragraphs>181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方正粗黑宋简体</vt:lpstr>
      <vt:lpstr>Arial</vt:lpstr>
      <vt:lpstr>Bookman Old Style</vt:lpstr>
      <vt:lpstr>Rockwell</vt:lpstr>
      <vt:lpstr>Damask</vt:lpstr>
      <vt:lpstr>Hexmap游戏规则</vt:lpstr>
      <vt:lpstr>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Hexmap游戏规则</dc:title>
  <dc:creator>Liu Gang</dc:creator>
  <cp:lastModifiedBy>Liu Gang</cp:lastModifiedBy>
  <cp:revision>21</cp:revision>
  <dcterms:created xsi:type="dcterms:W3CDTF">2019-11-03T10:58:51Z</dcterms:created>
  <dcterms:modified xsi:type="dcterms:W3CDTF">2019-11-03T14:03:47Z</dcterms:modified>
</cp:coreProperties>
</file>