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C7F899-A7B1-48B3-9F18-CB6349E0ACA4}">
  <a:tblStyle styleId="{92C7F899-A7B1-48B3-9F18-CB6349E0AC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5f58a43d_0_4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5f58a43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5f58a43d_0_4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5f58a43d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5f58a43d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b5f58a43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5f58a43d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5f58a43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5f58a43d_0_3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5f58a43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5f58a43d_0_3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5f58a43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5f58a43d_0_4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5f58a43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Mining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(WQD7005)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Predicting </a:t>
            </a:r>
            <a:r>
              <a:rPr lang="en" sz="3000"/>
              <a:t>Stock </a:t>
            </a:r>
            <a:r>
              <a:rPr lang="en" sz="3000"/>
              <a:t>Price Movements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Bursa Announcements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12, 2019</a:t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6152475" y="4749025"/>
            <a:ext cx="2946000" cy="3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 Wai Lun </a:t>
            </a:r>
            <a:r>
              <a:rPr lang="en" sz="1200"/>
              <a:t>(WQD170073)</a:t>
            </a:r>
            <a:endParaRPr sz="1200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25" y="277125"/>
            <a:ext cx="5886275" cy="41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311700" y="22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Hold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5547600" y="4229825"/>
            <a:ext cx="273000" cy="37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5430000" y="4695900"/>
            <a:ext cx="508200" cy="285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1" name="Google Shape;161;p23"/>
          <p:cNvSpPr txBox="1"/>
          <p:nvPr>
            <p:ph idx="4294967295" type="body"/>
          </p:nvPr>
        </p:nvSpPr>
        <p:spPr>
          <a:xfrm>
            <a:off x="311700" y="902125"/>
            <a:ext cx="27303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 If the announcement is related to </a:t>
            </a:r>
            <a:r>
              <a:rPr lang="en" sz="1100">
                <a:solidFill>
                  <a:srgbClr val="FFFF00"/>
                </a:solidFill>
              </a:rPr>
              <a:t>Plantation</a:t>
            </a:r>
            <a:r>
              <a:rPr lang="en" sz="1100"/>
              <a:t>, and the announcement type is either </a:t>
            </a:r>
            <a:r>
              <a:rPr lang="en" sz="1100">
                <a:solidFill>
                  <a:srgbClr val="FFFF00"/>
                </a:solidFill>
              </a:rPr>
              <a:t>Type 3 (Small S/holder Small Transaction)</a:t>
            </a:r>
            <a:r>
              <a:rPr lang="en" sz="1100"/>
              <a:t>, or </a:t>
            </a:r>
            <a:r>
              <a:rPr lang="en" sz="1100">
                <a:solidFill>
                  <a:srgbClr val="FFFF00"/>
                </a:solidFill>
              </a:rPr>
              <a:t>Type 4 (Large S/holder Small Transaction)</a:t>
            </a:r>
            <a:r>
              <a:rPr lang="en" sz="1100"/>
              <a:t>, you can expect the share price to remain stagnant after the announcement -</a:t>
            </a:r>
            <a:r>
              <a:rPr lang="en" sz="1100"/>
              <a:t>  </a:t>
            </a:r>
            <a:r>
              <a:rPr lang="en" sz="1100">
                <a:solidFill>
                  <a:srgbClr val="FFFFFF"/>
                </a:solidFill>
              </a:rPr>
              <a:t>HOLD</a:t>
            </a:r>
            <a:r>
              <a:rPr lang="en" sz="1100"/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62" name="Google Shape;162;p23"/>
          <p:cNvGrpSpPr/>
          <p:nvPr/>
        </p:nvGrpSpPr>
        <p:grpSpPr>
          <a:xfrm>
            <a:off x="182700" y="4631929"/>
            <a:ext cx="4388552" cy="409992"/>
            <a:chOff x="424813" y="1177875"/>
            <a:chExt cx="8294371" cy="849900"/>
          </a:xfrm>
        </p:grpSpPr>
        <p:sp>
          <p:nvSpPr>
            <p:cNvPr id="163" name="Google Shape;163;p23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65" name="Google Shape;165;p23"/>
          <p:cNvSpPr txBox="1"/>
          <p:nvPr>
            <p:ph idx="4294967295" type="body"/>
          </p:nvPr>
        </p:nvSpPr>
        <p:spPr>
          <a:xfrm>
            <a:off x="243507" y="4632138"/>
            <a:ext cx="1485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Recommendation 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6" name="Google Shape;166;p23"/>
          <p:cNvSpPr txBox="1"/>
          <p:nvPr>
            <p:ph idx="4294967295" type="body"/>
          </p:nvPr>
        </p:nvSpPr>
        <p:spPr>
          <a:xfrm>
            <a:off x="1799731" y="4632114"/>
            <a:ext cx="2772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HOLD</a:t>
            </a:r>
            <a:r>
              <a:rPr lang="en" sz="1000">
                <a:solidFill>
                  <a:schemeClr val="lt1"/>
                </a:solidFill>
              </a:rPr>
              <a:t> based on Sectors, and Announcement Types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25" y="277125"/>
            <a:ext cx="5886275" cy="41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311700" y="22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Immediate</a:t>
            </a:r>
            <a:r>
              <a:rPr lang="en" sz="2600">
                <a:solidFill>
                  <a:srgbClr val="FFFFFF"/>
                </a:solidFill>
              </a:rPr>
              <a:t> Sell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568275" y="4214625"/>
            <a:ext cx="273000" cy="37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5" name="Google Shape;175;p24"/>
          <p:cNvSpPr txBox="1"/>
          <p:nvPr>
            <p:ph idx="4294967295" type="body"/>
          </p:nvPr>
        </p:nvSpPr>
        <p:spPr>
          <a:xfrm>
            <a:off x="311700" y="902125"/>
            <a:ext cx="27303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 If the announcement is a </a:t>
            </a:r>
            <a:r>
              <a:rPr lang="en" sz="1100">
                <a:solidFill>
                  <a:srgbClr val="FFFF00"/>
                </a:solidFill>
              </a:rPr>
              <a:t>Disposal </a:t>
            </a:r>
            <a:r>
              <a:rPr lang="en" sz="1100"/>
              <a:t>related to </a:t>
            </a:r>
            <a:r>
              <a:rPr lang="en" sz="1100">
                <a:solidFill>
                  <a:srgbClr val="FFFF00"/>
                </a:solidFill>
              </a:rPr>
              <a:t>Consumer Products &amp; Services,  Health Care, Technology, Telecommunications and Media, Transportation &amp; Logistics, or Utilities</a:t>
            </a:r>
            <a:r>
              <a:rPr lang="en" sz="1100"/>
              <a:t>, and the announcement type is either </a:t>
            </a:r>
            <a:r>
              <a:rPr lang="en" sz="1100">
                <a:solidFill>
                  <a:srgbClr val="FFFF00"/>
                </a:solidFill>
              </a:rPr>
              <a:t>Type 3 (Small S/holder Small Transaction)</a:t>
            </a:r>
            <a:r>
              <a:rPr lang="en" sz="1100"/>
              <a:t>, or </a:t>
            </a:r>
            <a:r>
              <a:rPr lang="en" sz="1100">
                <a:solidFill>
                  <a:srgbClr val="FFFF00"/>
                </a:solidFill>
              </a:rPr>
              <a:t>Type 4 (Large S/holder Small Transaction)</a:t>
            </a:r>
            <a:r>
              <a:rPr lang="en" sz="1100"/>
              <a:t>, you can expect the share price to drop in most cases - </a:t>
            </a:r>
            <a:r>
              <a:rPr lang="en" sz="1100">
                <a:solidFill>
                  <a:srgbClr val="FF0000"/>
                </a:solidFill>
              </a:rPr>
              <a:t>SELL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182700" y="4631929"/>
            <a:ext cx="4388552" cy="409992"/>
            <a:chOff x="424813" y="1177875"/>
            <a:chExt cx="8294371" cy="849900"/>
          </a:xfrm>
        </p:grpSpPr>
        <p:sp>
          <p:nvSpPr>
            <p:cNvPr id="177" name="Google Shape;177;p24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79" name="Google Shape;179;p24"/>
          <p:cNvSpPr txBox="1"/>
          <p:nvPr>
            <p:ph idx="4294967295" type="body"/>
          </p:nvPr>
        </p:nvSpPr>
        <p:spPr>
          <a:xfrm>
            <a:off x="243507" y="4632138"/>
            <a:ext cx="1485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Recommendation 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0" name="Google Shape;180;p24"/>
          <p:cNvSpPr txBox="1"/>
          <p:nvPr>
            <p:ph idx="4294967295" type="body"/>
          </p:nvPr>
        </p:nvSpPr>
        <p:spPr>
          <a:xfrm>
            <a:off x="1799731" y="4632114"/>
            <a:ext cx="2772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SELL</a:t>
            </a:r>
            <a:r>
              <a:rPr lang="en" sz="1000">
                <a:solidFill>
                  <a:schemeClr val="lt1"/>
                </a:solidFill>
              </a:rPr>
              <a:t> based on Sectors, </a:t>
            </a:r>
            <a:r>
              <a:rPr lang="en" sz="1000">
                <a:solidFill>
                  <a:schemeClr val="lt1"/>
                </a:solidFill>
              </a:rPr>
              <a:t>Announcement Types, and Transaction Types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3010000" y="4259625"/>
            <a:ext cx="508200" cy="285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25" y="277125"/>
            <a:ext cx="5886275" cy="41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311700" y="22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Immediate Buy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4879350" y="4222225"/>
            <a:ext cx="273000" cy="37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4761750" y="4688300"/>
            <a:ext cx="508200" cy="285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8119350" y="4222225"/>
            <a:ext cx="273000" cy="37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8001750" y="4688300"/>
            <a:ext cx="508200" cy="285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6837950" y="4222225"/>
            <a:ext cx="273000" cy="37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6720350" y="4688300"/>
            <a:ext cx="1123800" cy="285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5"/>
          <p:cNvSpPr txBox="1"/>
          <p:nvPr>
            <p:ph idx="4294967295" type="body"/>
          </p:nvPr>
        </p:nvSpPr>
        <p:spPr>
          <a:xfrm>
            <a:off x="311700" y="902125"/>
            <a:ext cx="27303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 If it is related to </a:t>
            </a:r>
            <a:r>
              <a:rPr lang="en" sz="1100">
                <a:solidFill>
                  <a:srgbClr val="FFFF00"/>
                </a:solidFill>
              </a:rPr>
              <a:t>Construction</a:t>
            </a:r>
            <a:r>
              <a:rPr lang="en" sz="1100"/>
              <a:t>, </a:t>
            </a:r>
            <a:r>
              <a:rPr lang="en" sz="1100">
                <a:solidFill>
                  <a:srgbClr val="FFFF00"/>
                </a:solidFill>
              </a:rPr>
              <a:t>Financial Services</a:t>
            </a:r>
            <a:r>
              <a:rPr lang="en" sz="1100"/>
              <a:t>, or </a:t>
            </a:r>
            <a:r>
              <a:rPr lang="en" sz="1100">
                <a:solidFill>
                  <a:srgbClr val="FFFF00"/>
                </a:solidFill>
              </a:rPr>
              <a:t>Industrial Products &amp; Services</a:t>
            </a:r>
            <a:r>
              <a:rPr lang="en" sz="1100"/>
              <a:t> - </a:t>
            </a:r>
            <a:r>
              <a:rPr lang="en" sz="1100">
                <a:solidFill>
                  <a:srgbClr val="00FF00"/>
                </a:solidFill>
              </a:rPr>
              <a:t>BUY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2. If it is related to </a:t>
            </a:r>
            <a:r>
              <a:rPr lang="en" sz="1100">
                <a:solidFill>
                  <a:srgbClr val="FFFF00"/>
                </a:solidFill>
              </a:rPr>
              <a:t>other sectors</a:t>
            </a:r>
            <a:r>
              <a:rPr lang="en" sz="1100"/>
              <a:t>, announcement </a:t>
            </a:r>
            <a:r>
              <a:rPr lang="en" sz="1100">
                <a:solidFill>
                  <a:srgbClr val="FFFF00"/>
                </a:solidFill>
              </a:rPr>
              <a:t>Type 1 (Large Disposal)</a:t>
            </a:r>
            <a:r>
              <a:rPr lang="en" sz="1100"/>
              <a:t>, </a:t>
            </a:r>
            <a:r>
              <a:rPr lang="en" sz="1100">
                <a:solidFill>
                  <a:srgbClr val="FFFF00"/>
                </a:solidFill>
              </a:rPr>
              <a:t>Type 5 (Large Acquisition)</a:t>
            </a:r>
            <a:r>
              <a:rPr lang="en" sz="1100"/>
              <a:t> or </a:t>
            </a:r>
            <a:r>
              <a:rPr lang="en" sz="1100">
                <a:solidFill>
                  <a:srgbClr val="FFFF00"/>
                </a:solidFill>
              </a:rPr>
              <a:t>Type 2 (Medium S/holder Small Transaction) </a:t>
            </a:r>
            <a:r>
              <a:rPr lang="en" sz="1100"/>
              <a:t>, and s/holder holds &lt; 8% or ≥ 29% - </a:t>
            </a:r>
            <a:r>
              <a:rPr lang="en" sz="1100">
                <a:solidFill>
                  <a:srgbClr val="00FF00"/>
                </a:solidFill>
              </a:rPr>
              <a:t>BUY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3. If short-sell is </a:t>
            </a:r>
            <a:r>
              <a:rPr lang="en" sz="1100">
                <a:solidFill>
                  <a:srgbClr val="FFFF00"/>
                </a:solidFill>
              </a:rPr>
              <a:t>Yes</a:t>
            </a:r>
            <a:r>
              <a:rPr lang="en" sz="1100"/>
              <a:t>, it is an </a:t>
            </a:r>
            <a:r>
              <a:rPr lang="en" sz="1100">
                <a:solidFill>
                  <a:srgbClr val="FFFF00"/>
                </a:solidFill>
              </a:rPr>
              <a:t>Acquisition </a:t>
            </a:r>
            <a:r>
              <a:rPr lang="en" sz="1100"/>
              <a:t>related to </a:t>
            </a:r>
            <a:r>
              <a:rPr lang="en" sz="1100">
                <a:solidFill>
                  <a:srgbClr val="FFFF00"/>
                </a:solidFill>
              </a:rPr>
              <a:t>Consumer Products &amp; Services,  Health Care, Technology, Telecom. and Media, Trans. &amp; Logistics, or Utilities</a:t>
            </a:r>
            <a:r>
              <a:rPr lang="en" sz="1100"/>
              <a:t>, announcement </a:t>
            </a:r>
            <a:r>
              <a:rPr lang="en" sz="1100">
                <a:solidFill>
                  <a:srgbClr val="FFFF00"/>
                </a:solidFill>
              </a:rPr>
              <a:t>Type 3 (Small S/holder Small Transaction)</a:t>
            </a:r>
            <a:r>
              <a:rPr lang="en" sz="1100"/>
              <a:t>, or </a:t>
            </a:r>
            <a:r>
              <a:rPr lang="en" sz="1100">
                <a:solidFill>
                  <a:srgbClr val="FFFF00"/>
                </a:solidFill>
              </a:rPr>
              <a:t>Type 4 (Large S/holder Small Transaction)</a:t>
            </a:r>
            <a:r>
              <a:rPr lang="en" sz="1100"/>
              <a:t> - </a:t>
            </a:r>
            <a:r>
              <a:rPr lang="en" sz="1100">
                <a:solidFill>
                  <a:srgbClr val="00FF00"/>
                </a:solidFill>
              </a:rPr>
              <a:t>BUY</a:t>
            </a:r>
            <a:endParaRPr sz="1100"/>
          </a:p>
        </p:txBody>
      </p:sp>
      <p:sp>
        <p:nvSpPr>
          <p:cNvPr id="196" name="Google Shape;196;p25"/>
          <p:cNvSpPr/>
          <p:nvPr/>
        </p:nvSpPr>
        <p:spPr>
          <a:xfrm>
            <a:off x="7513800" y="4222225"/>
            <a:ext cx="273000" cy="37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grpSp>
        <p:nvGrpSpPr>
          <p:cNvPr id="197" name="Google Shape;197;p25"/>
          <p:cNvGrpSpPr/>
          <p:nvPr/>
        </p:nvGrpSpPr>
        <p:grpSpPr>
          <a:xfrm>
            <a:off x="182700" y="4631929"/>
            <a:ext cx="4388552" cy="409992"/>
            <a:chOff x="424813" y="1177875"/>
            <a:chExt cx="8294371" cy="849900"/>
          </a:xfrm>
        </p:grpSpPr>
        <p:sp>
          <p:nvSpPr>
            <p:cNvPr id="198" name="Google Shape;198;p25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00" name="Google Shape;200;p25"/>
          <p:cNvSpPr txBox="1"/>
          <p:nvPr>
            <p:ph idx="4294967295" type="body"/>
          </p:nvPr>
        </p:nvSpPr>
        <p:spPr>
          <a:xfrm>
            <a:off x="243507" y="4632138"/>
            <a:ext cx="1485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Recommendation 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1" name="Google Shape;201;p25"/>
          <p:cNvSpPr txBox="1"/>
          <p:nvPr>
            <p:ph idx="4294967295" type="body"/>
          </p:nvPr>
        </p:nvSpPr>
        <p:spPr>
          <a:xfrm>
            <a:off x="1799731" y="4632114"/>
            <a:ext cx="2772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BUY based on Sectors, Ann. Types, S/holding %, Trans. Types, Short-Selling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</p:txBody>
      </p:sp>
      <p:sp>
        <p:nvSpPr>
          <p:cNvPr id="208" name="Google Shape;208;p26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9" name="Google Shape;209;p26"/>
          <p:cNvGrpSpPr/>
          <p:nvPr/>
        </p:nvGrpSpPr>
        <p:grpSpPr>
          <a:xfrm>
            <a:off x="424812" y="1124110"/>
            <a:ext cx="8294371" cy="572663"/>
            <a:chOff x="424813" y="1177875"/>
            <a:chExt cx="8294371" cy="849900"/>
          </a:xfrm>
        </p:grpSpPr>
        <p:sp>
          <p:nvSpPr>
            <p:cNvPr id="210" name="Google Shape;210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6"/>
          <p:cNvSpPr txBox="1"/>
          <p:nvPr>
            <p:ph idx="4294967295" type="body"/>
          </p:nvPr>
        </p:nvSpPr>
        <p:spPr>
          <a:xfrm>
            <a:off x="539663" y="1124313"/>
            <a:ext cx="24225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6"/>
          <p:cNvSpPr txBox="1"/>
          <p:nvPr>
            <p:ph idx="4294967295" type="body"/>
          </p:nvPr>
        </p:nvSpPr>
        <p:spPr>
          <a:xfrm>
            <a:off x="3480442" y="1124283"/>
            <a:ext cx="51117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Exercise care in rare situation, especially when the acquisition</a:t>
            </a:r>
            <a:r>
              <a:rPr lang="en" sz="1600">
                <a:solidFill>
                  <a:schemeClr val="lt1"/>
                </a:solidFill>
              </a:rPr>
              <a:t> or disposal</a:t>
            </a:r>
            <a:r>
              <a:rPr lang="en" sz="1600">
                <a:solidFill>
                  <a:schemeClr val="lt1"/>
                </a:solidFill>
              </a:rPr>
              <a:t> exceed</a:t>
            </a:r>
            <a:r>
              <a:rPr lang="en" sz="1600">
                <a:solidFill>
                  <a:schemeClr val="lt1"/>
                </a:solidFill>
              </a:rPr>
              <a:t>s</a:t>
            </a:r>
            <a:r>
              <a:rPr lang="en" sz="1600">
                <a:solidFill>
                  <a:schemeClr val="lt1"/>
                </a:solidFill>
              </a:rPr>
              <a:t> 10%.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4" name="Google Shape;214;p26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26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000">
                <a:solidFill>
                  <a:schemeClr val="lt1"/>
                </a:solidFill>
              </a:rPr>
              <a:t>BUY based on Sectors, Ann. Types, S/holding %, Trans. Types, Short-Selling</a:t>
            </a:r>
            <a:endParaRPr sz="10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6" name="Google Shape;216;p26"/>
          <p:cNvGrpSpPr/>
          <p:nvPr/>
        </p:nvGrpSpPr>
        <p:grpSpPr>
          <a:xfrm>
            <a:off x="424825" y="1902935"/>
            <a:ext cx="8294371" cy="572663"/>
            <a:chOff x="424813" y="1177875"/>
            <a:chExt cx="8294371" cy="849900"/>
          </a:xfrm>
        </p:grpSpPr>
        <p:sp>
          <p:nvSpPr>
            <p:cNvPr id="217" name="Google Shape;217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6"/>
          <p:cNvSpPr txBox="1"/>
          <p:nvPr>
            <p:ph idx="4294967295" type="body"/>
          </p:nvPr>
        </p:nvSpPr>
        <p:spPr>
          <a:xfrm>
            <a:off x="539675" y="1903138"/>
            <a:ext cx="24225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26"/>
          <p:cNvSpPr txBox="1"/>
          <p:nvPr>
            <p:ph idx="4294967295" type="body"/>
          </p:nvPr>
        </p:nvSpPr>
        <p:spPr>
          <a:xfrm>
            <a:off x="3480454" y="1903108"/>
            <a:ext cx="51117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 ACTION</a:t>
            </a:r>
            <a:r>
              <a:rPr lang="en" sz="1600">
                <a:solidFill>
                  <a:schemeClr val="lt1"/>
                </a:solidFill>
              </a:rPr>
              <a:t> when criteria are fulfilled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(please refer Slide 11)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1" name="Google Shape;221;p26"/>
          <p:cNvGrpSpPr/>
          <p:nvPr/>
        </p:nvGrpSpPr>
        <p:grpSpPr>
          <a:xfrm>
            <a:off x="424800" y="2654622"/>
            <a:ext cx="8294371" cy="572663"/>
            <a:chOff x="424813" y="1177875"/>
            <a:chExt cx="8294371" cy="849900"/>
          </a:xfrm>
        </p:grpSpPr>
        <p:sp>
          <p:nvSpPr>
            <p:cNvPr id="222" name="Google Shape;222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6"/>
          <p:cNvSpPr txBox="1"/>
          <p:nvPr>
            <p:ph idx="4294967295" type="body"/>
          </p:nvPr>
        </p:nvSpPr>
        <p:spPr>
          <a:xfrm>
            <a:off x="539650" y="2654825"/>
            <a:ext cx="24225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6"/>
          <p:cNvSpPr txBox="1"/>
          <p:nvPr>
            <p:ph idx="4294967295" type="body"/>
          </p:nvPr>
        </p:nvSpPr>
        <p:spPr>
          <a:xfrm>
            <a:off x="3480429" y="2654795"/>
            <a:ext cx="51117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IMMEDIATE </a:t>
            </a:r>
            <a:r>
              <a:rPr lang="en" sz="1600">
                <a:solidFill>
                  <a:schemeClr val="lt1"/>
                </a:solidFill>
              </a:rPr>
              <a:t>SELL when criteria are fulfilled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(please refer Slide 12)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6" name="Google Shape;226;p26"/>
          <p:cNvGrpSpPr/>
          <p:nvPr/>
        </p:nvGrpSpPr>
        <p:grpSpPr>
          <a:xfrm>
            <a:off x="424825" y="3406397"/>
            <a:ext cx="8294371" cy="572663"/>
            <a:chOff x="424813" y="1177875"/>
            <a:chExt cx="8294371" cy="849900"/>
          </a:xfrm>
        </p:grpSpPr>
        <p:sp>
          <p:nvSpPr>
            <p:cNvPr id="227" name="Google Shape;227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6"/>
          <p:cNvSpPr txBox="1"/>
          <p:nvPr>
            <p:ph idx="4294967295" type="body"/>
          </p:nvPr>
        </p:nvSpPr>
        <p:spPr>
          <a:xfrm>
            <a:off x="539675" y="3406600"/>
            <a:ext cx="24225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6"/>
          <p:cNvSpPr txBox="1"/>
          <p:nvPr>
            <p:ph idx="4294967295" type="body"/>
          </p:nvPr>
        </p:nvSpPr>
        <p:spPr>
          <a:xfrm>
            <a:off x="3480454" y="3406570"/>
            <a:ext cx="51117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IMMEDIATE </a:t>
            </a:r>
            <a:r>
              <a:rPr lang="en" sz="1600">
                <a:solidFill>
                  <a:schemeClr val="lt1"/>
                </a:solidFill>
              </a:rPr>
              <a:t>BUY when criteria are fulfilled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(please refer Slide 13)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31" name="Google Shape;231;p26"/>
          <p:cNvGrpSpPr/>
          <p:nvPr/>
        </p:nvGrpSpPr>
        <p:grpSpPr>
          <a:xfrm>
            <a:off x="424800" y="4158172"/>
            <a:ext cx="8294371" cy="572663"/>
            <a:chOff x="424813" y="1177875"/>
            <a:chExt cx="8294371" cy="849900"/>
          </a:xfrm>
        </p:grpSpPr>
        <p:sp>
          <p:nvSpPr>
            <p:cNvPr id="232" name="Google Shape;232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6"/>
          <p:cNvSpPr txBox="1"/>
          <p:nvPr>
            <p:ph idx="4294967295" type="body"/>
          </p:nvPr>
        </p:nvSpPr>
        <p:spPr>
          <a:xfrm>
            <a:off x="539650" y="4158375"/>
            <a:ext cx="24225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26"/>
          <p:cNvSpPr txBox="1"/>
          <p:nvPr>
            <p:ph idx="4294967295" type="body"/>
          </p:nvPr>
        </p:nvSpPr>
        <p:spPr>
          <a:xfrm>
            <a:off x="3480429" y="4158345"/>
            <a:ext cx="51117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Shariah compliant has no material effect on investment action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idx="4294967295" type="title"/>
          </p:nvPr>
        </p:nvSpPr>
        <p:spPr>
          <a:xfrm>
            <a:off x="320250" y="19797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3" name="Google Shape;243;p27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7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7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</a:t>
            </a:r>
            <a:r>
              <a:rPr lang="en"/>
              <a:t>t Milestones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Acquisition of Data 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Management of Data 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Processing of Data 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Interpretation of Data 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Communication of Insights ✓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⇓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Recommendations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431921" y="1304875"/>
            <a:ext cx="8315027" cy="3416400"/>
            <a:chOff x="431925" y="1304875"/>
            <a:chExt cx="2628925" cy="3416400"/>
          </a:xfrm>
        </p:grpSpPr>
        <p:sp>
          <p:nvSpPr>
            <p:cNvPr id="71" name="Google Shape;7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431925" y="1304875"/>
            <a:ext cx="8315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</a:t>
            </a:r>
            <a:r>
              <a:rPr lang="en" u="sng">
                <a:solidFill>
                  <a:schemeClr val="lt1"/>
                </a:solidFill>
              </a:rPr>
              <a:t>action</a:t>
            </a:r>
            <a:r>
              <a:rPr lang="en">
                <a:solidFill>
                  <a:schemeClr val="lt1"/>
                </a:solidFill>
              </a:rPr>
              <a:t> should you take </a:t>
            </a:r>
            <a:r>
              <a:rPr lang="en">
                <a:solidFill>
                  <a:schemeClr val="lt1"/>
                </a:solidFill>
              </a:rPr>
              <a:t>when</a:t>
            </a:r>
            <a:r>
              <a:rPr lang="en">
                <a:solidFill>
                  <a:schemeClr val="lt1"/>
                </a:solidFill>
              </a:rPr>
              <a:t> a major shareholder acquire/dispose shares?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Material announcements may impact share prices!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Investor must decide whether to buy, sell, or hold </a:t>
            </a:r>
            <a:r>
              <a:rPr lang="en" sz="1600" u="sng"/>
              <a:t>quickly</a:t>
            </a:r>
            <a:r>
              <a:rPr lang="en" sz="1600"/>
              <a:t>.</a:t>
            </a:r>
            <a:endParaRPr sz="16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0" y="1850300"/>
            <a:ext cx="5429771" cy="27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431928" y="1304875"/>
            <a:ext cx="4643207" cy="3416400"/>
            <a:chOff x="431925" y="1304875"/>
            <a:chExt cx="2628925" cy="3416400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506425" y="1304875"/>
            <a:ext cx="4811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All announcements are inherently </a:t>
            </a:r>
            <a:r>
              <a:rPr lang="en" u="sng">
                <a:solidFill>
                  <a:schemeClr val="lt1"/>
                </a:solidFill>
              </a:rPr>
              <a:t>different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08325" y="1850300"/>
            <a:ext cx="44760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Market may react differently depending on</a:t>
            </a:r>
            <a:r>
              <a:rPr lang="en" sz="1600"/>
              <a:t> the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Transaction (% of shares transacted, acquisition/disposal)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Shareholder (</a:t>
            </a:r>
            <a:r>
              <a:rPr lang="en" sz="1600"/>
              <a:t>reputation, </a:t>
            </a:r>
            <a:r>
              <a:rPr lang="en" sz="1600"/>
              <a:t>% held in the company, etc.)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Company (sector, shariah or non shariah, availability for short-selling etc.)</a:t>
            </a:r>
            <a:endParaRPr sz="1600"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025" y="344000"/>
            <a:ext cx="3858975" cy="43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6524375" y="1501400"/>
            <a:ext cx="227700" cy="34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146325" y="1501400"/>
            <a:ext cx="227700" cy="34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8117925" y="1501400"/>
            <a:ext cx="227700" cy="34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flipH="1">
            <a:off x="7017400" y="4378500"/>
            <a:ext cx="3945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flipH="1">
            <a:off x="7457975" y="849725"/>
            <a:ext cx="3945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flipH="1">
            <a:off x="6921263" y="344000"/>
            <a:ext cx="3945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Extracted information from </a:t>
            </a:r>
            <a:r>
              <a:rPr lang="en">
                <a:solidFill>
                  <a:srgbClr val="FFFF00"/>
                </a:solidFill>
              </a:rPr>
              <a:t>more than 1,000 announcements</a:t>
            </a:r>
            <a:r>
              <a:rPr lang="en"/>
              <a:t> </a:t>
            </a:r>
            <a:r>
              <a:rPr lang="en"/>
              <a:t>in Bursa Malaysia, from </a:t>
            </a:r>
            <a:r>
              <a:rPr lang="en">
                <a:solidFill>
                  <a:srgbClr val="FFFF00"/>
                </a:solidFill>
              </a:rPr>
              <a:t>Jan 2018 to Nov 2019</a:t>
            </a:r>
            <a:r>
              <a:rPr lang="en"/>
              <a:t>. The focus is on the </a:t>
            </a:r>
            <a:r>
              <a:rPr lang="en">
                <a:solidFill>
                  <a:srgbClr val="00FF00"/>
                </a:solidFill>
              </a:rPr>
              <a:t>ACE Market</a:t>
            </a:r>
            <a:r>
              <a:rPr lang="en"/>
              <a:t> in this project.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Analysed for patterns against the the </a:t>
            </a:r>
            <a:r>
              <a:rPr lang="en">
                <a:solidFill>
                  <a:srgbClr val="FFFF00"/>
                </a:solidFill>
              </a:rPr>
              <a:t>average share prices</a:t>
            </a:r>
            <a:r>
              <a:rPr lang="en"/>
              <a:t> of the companies of the </a:t>
            </a:r>
            <a:r>
              <a:rPr lang="en">
                <a:solidFill>
                  <a:srgbClr val="FFFF00"/>
                </a:solidFill>
              </a:rPr>
              <a:t>next 5 trading dates</a:t>
            </a:r>
            <a:r>
              <a:rPr lang="en"/>
              <a:t> after the announcements. 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47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These are the shortlisted variables to make prediction.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The </a:t>
            </a:r>
            <a:r>
              <a:rPr b="1" lang="en" sz="1600">
                <a:solidFill>
                  <a:srgbClr val="FFFF00"/>
                </a:solidFill>
              </a:rPr>
              <a:t>Announcement</a:t>
            </a:r>
            <a:endParaRPr b="1" sz="1600">
              <a:solidFill>
                <a:srgbClr val="FF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 of transaction (i.e. acquisition or disposal of shares)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Size of the transaction (i.e. how many % of the company total shares)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</a:t>
            </a:r>
            <a:r>
              <a:rPr b="1" lang="en" sz="1600">
                <a:solidFill>
                  <a:srgbClr val="FFFF00"/>
                </a:solidFill>
              </a:rPr>
              <a:t>Shareholder</a:t>
            </a:r>
            <a:endParaRPr sz="1600">
              <a:solidFill>
                <a:srgbClr val="FF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Size of ownership (i.e. how many % of the company total shares)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</a:t>
            </a:r>
            <a:r>
              <a:rPr b="1" lang="en" sz="1600">
                <a:solidFill>
                  <a:srgbClr val="FFFF00"/>
                </a:solidFill>
              </a:rPr>
              <a:t>Company</a:t>
            </a:r>
            <a:endParaRPr b="1" sz="1600">
              <a:solidFill>
                <a:srgbClr val="FF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Shariah or Non-Shariah Compliant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Short Selling Available</a:t>
            </a:r>
            <a:endParaRPr sz="1600"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288275" y="31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{92C7F899-A7B1-48B3-9F18-CB6349E0ACA4}</a:tableStyleId>
              </a:tblPr>
              <a:tblGrid>
                <a:gridCol w="877625"/>
                <a:gridCol w="741075"/>
                <a:gridCol w="809350"/>
                <a:gridCol w="809350"/>
                <a:gridCol w="809350"/>
              </a:tblGrid>
              <a:tr h="4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DOWN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(4% or worse)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DOWN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(1%- 4%)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STAGNANT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UP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(1% to 4%)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UP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(4% or better)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216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293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166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245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191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972" y="1152472"/>
            <a:ext cx="4104050" cy="35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Insights #1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What can you expect to see in </a:t>
            </a:r>
            <a:r>
              <a:rPr b="1" lang="en" sz="1800" u="sng">
                <a:solidFill>
                  <a:srgbClr val="FFFFFF"/>
                </a:solidFill>
              </a:rPr>
              <a:t>share prices</a:t>
            </a:r>
            <a:r>
              <a:rPr b="1" lang="en" sz="1800">
                <a:solidFill>
                  <a:srgbClr val="FFFFFF"/>
                </a:solidFill>
              </a:rPr>
              <a:t> after the announcements?</a:t>
            </a:r>
            <a:endParaRPr b="1" sz="18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b="1" lang="en" sz="1600">
                <a:solidFill>
                  <a:srgbClr val="FFFFFF"/>
                </a:solidFill>
              </a:rPr>
              <a:t>The possible outcomes are quite </a:t>
            </a:r>
            <a:r>
              <a:rPr b="1" lang="en" sz="1600" u="sng">
                <a:solidFill>
                  <a:srgbClr val="FFFFFF"/>
                </a:solidFill>
              </a:rPr>
              <a:t>balanced</a:t>
            </a:r>
            <a:r>
              <a:rPr b="1" lang="en" sz="1600">
                <a:solidFill>
                  <a:srgbClr val="FFFFFF"/>
                </a:solidFill>
              </a:rPr>
              <a:t> based on historical data.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</a:endParaRPr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288275" y="400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{92C7F899-A7B1-48B3-9F18-CB6349E0ACA4}</a:tableStyleId>
              </a:tblPr>
              <a:tblGrid>
                <a:gridCol w="877625"/>
                <a:gridCol w="741075"/>
                <a:gridCol w="809350"/>
                <a:gridCol w="809350"/>
                <a:gridCol w="809350"/>
              </a:tblGrid>
              <a:tr h="4238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DOWN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(1% or worse)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STAGNANT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UP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(1% or better)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3019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509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166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436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</a:tbl>
          </a:graphicData>
        </a:graphic>
      </p:graphicFrame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4939500" y="419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{92C7F899-A7B1-48B3-9F18-CB6349E0ACA4}</a:tableStyleId>
              </a:tblPr>
              <a:tblGrid>
                <a:gridCol w="877625"/>
                <a:gridCol w="741075"/>
                <a:gridCol w="809350"/>
                <a:gridCol w="809350"/>
                <a:gridCol w="809350"/>
              </a:tblGrid>
              <a:tr h="4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74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220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524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255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38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8" name="Google Shape;128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Insights #2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11700" y="1198000"/>
            <a:ext cx="411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How many types of announcement were there?</a:t>
            </a:r>
            <a:endParaRPr b="1" sz="18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en">
                <a:solidFill>
                  <a:srgbClr val="FFFFFF"/>
                </a:solidFill>
              </a:rPr>
              <a:t>Small </a:t>
            </a:r>
            <a:r>
              <a:rPr b="1" lang="en">
                <a:solidFill>
                  <a:srgbClr val="FFFFFF"/>
                </a:solidFill>
              </a:rPr>
              <a:t>shareholders’</a:t>
            </a:r>
            <a:r>
              <a:rPr b="1" lang="en">
                <a:solidFill>
                  <a:srgbClr val="FFFFFF"/>
                </a:solidFill>
              </a:rPr>
              <a:t> small transaction (</a:t>
            </a:r>
            <a:r>
              <a:rPr b="1" lang="en">
                <a:solidFill>
                  <a:schemeClr val="accent1"/>
                </a:solidFill>
              </a:rPr>
              <a:t>Type 3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Large shareholders’ small transaction (</a:t>
            </a:r>
            <a:r>
              <a:rPr b="1" lang="en">
                <a:solidFill>
                  <a:srgbClr val="6D9EEB"/>
                </a:solidFill>
              </a:rPr>
              <a:t>Type 4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Medium shareholders’ small transaction (</a:t>
            </a:r>
            <a:r>
              <a:rPr b="1" lang="en">
                <a:solidFill>
                  <a:srgbClr val="B6D7A8"/>
                </a:solidFill>
              </a:rPr>
              <a:t>Type 2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en">
                <a:solidFill>
                  <a:srgbClr val="FFFFFF"/>
                </a:solidFill>
              </a:rPr>
              <a:t>Large acquisition announcement </a:t>
            </a:r>
            <a:br>
              <a:rPr b="1" lang="en">
                <a:solidFill>
                  <a:srgbClr val="FFFFFF"/>
                </a:solidFill>
              </a:rPr>
            </a:br>
            <a:r>
              <a:rPr b="1" lang="en">
                <a:solidFill>
                  <a:srgbClr val="FFFFFF"/>
                </a:solidFill>
              </a:rPr>
              <a:t>(</a:t>
            </a:r>
            <a:r>
              <a:rPr b="1" lang="en">
                <a:solidFill>
                  <a:srgbClr val="A64D79"/>
                </a:solidFill>
              </a:rPr>
              <a:t>Type 5</a:t>
            </a:r>
            <a:r>
              <a:rPr b="1" lang="en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Large disposal announcement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(</a:t>
            </a:r>
            <a:r>
              <a:rPr b="1" lang="en">
                <a:solidFill>
                  <a:srgbClr val="EA9999"/>
                </a:solidFill>
              </a:rPr>
              <a:t>Type 1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50" y="145060"/>
            <a:ext cx="4200699" cy="383821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4939500" y="419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{92C7F899-A7B1-48B3-9F18-CB6349E0ACA4}</a:tableStyleId>
              </a:tblPr>
              <a:tblGrid>
                <a:gridCol w="877625"/>
                <a:gridCol w="741075"/>
                <a:gridCol w="809350"/>
                <a:gridCol w="809350"/>
                <a:gridCol w="809350"/>
              </a:tblGrid>
              <a:tr h="42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74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220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524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255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38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8" name="Google Shape;138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Insights #3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11700" y="119800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Is it </a:t>
            </a:r>
            <a:r>
              <a:rPr b="1" lang="en" sz="1800" u="sng">
                <a:solidFill>
                  <a:srgbClr val="FFFFFF"/>
                </a:solidFill>
              </a:rPr>
              <a:t>normal</a:t>
            </a:r>
            <a:r>
              <a:rPr b="1" lang="en" sz="1800">
                <a:solidFill>
                  <a:srgbClr val="FFFFFF"/>
                </a:solidFill>
              </a:rPr>
              <a:t> to have high % of shares transacted? </a:t>
            </a:r>
            <a:endParaRPr b="1" sz="18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b="1" lang="en" sz="1600" u="sng">
                <a:solidFill>
                  <a:srgbClr val="FFFFFF"/>
                </a:solidFill>
              </a:rPr>
              <a:t>No</a:t>
            </a:r>
            <a:r>
              <a:rPr b="1" lang="en" sz="1600">
                <a:solidFill>
                  <a:srgbClr val="FFFFFF"/>
                </a:solidFill>
              </a:rPr>
              <a:t>. </a:t>
            </a:r>
            <a:r>
              <a:rPr b="1" lang="en" sz="1600">
                <a:solidFill>
                  <a:srgbClr val="FFFFFF"/>
                </a:solidFill>
              </a:rPr>
              <a:t>Most transactions were below 2.5% (see </a:t>
            </a:r>
            <a:r>
              <a:rPr b="1" lang="en" sz="1600">
                <a:solidFill>
                  <a:schemeClr val="accent1"/>
                </a:solidFill>
              </a:rPr>
              <a:t>Type 3</a:t>
            </a:r>
            <a:r>
              <a:rPr b="1" lang="en" sz="1600">
                <a:solidFill>
                  <a:srgbClr val="FFFFFF"/>
                </a:solidFill>
              </a:rPr>
              <a:t>, </a:t>
            </a:r>
            <a:r>
              <a:rPr b="1" lang="en" sz="1600">
                <a:solidFill>
                  <a:srgbClr val="B6D7A8"/>
                </a:solidFill>
              </a:rPr>
              <a:t>Type 2, </a:t>
            </a:r>
            <a:r>
              <a:rPr b="1" lang="en" sz="1600">
                <a:solidFill>
                  <a:srgbClr val="6D9EEB"/>
                </a:solidFill>
              </a:rPr>
              <a:t>Type 4</a:t>
            </a:r>
            <a:r>
              <a:rPr b="1" lang="en" sz="1600">
                <a:solidFill>
                  <a:srgbClr val="FFFFFF"/>
                </a:solidFill>
              </a:rPr>
              <a:t>)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b="1" lang="en" sz="1600">
                <a:solidFill>
                  <a:srgbClr val="FFFFFF"/>
                </a:solidFill>
              </a:rPr>
              <a:t>For the past 2 years, there were only few instances of acquisition or disposal exceeding 10.0% of company total shares </a:t>
            </a:r>
            <a:r>
              <a:rPr b="1" lang="en" sz="1600">
                <a:solidFill>
                  <a:srgbClr val="FFFFFF"/>
                </a:solidFill>
              </a:rPr>
              <a:t>(see </a:t>
            </a:r>
            <a:r>
              <a:rPr b="1" lang="en" sz="1600">
                <a:solidFill>
                  <a:srgbClr val="EA9999"/>
                </a:solidFill>
              </a:rPr>
              <a:t>Type 1, </a:t>
            </a:r>
            <a:r>
              <a:rPr b="1" lang="en" sz="1600">
                <a:solidFill>
                  <a:srgbClr val="A64D79"/>
                </a:solidFill>
              </a:rPr>
              <a:t>Type 5</a:t>
            </a:r>
            <a:r>
              <a:rPr b="1" lang="en" sz="1600">
                <a:solidFill>
                  <a:srgbClr val="FFFFFF"/>
                </a:solidFill>
              </a:rPr>
              <a:t>)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311675" y="4316601"/>
            <a:ext cx="4046824" cy="641844"/>
            <a:chOff x="424813" y="1177875"/>
            <a:chExt cx="8294371" cy="849900"/>
          </a:xfrm>
        </p:grpSpPr>
        <p:sp>
          <p:nvSpPr>
            <p:cNvPr id="141" name="Google Shape;141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367721" y="4316769"/>
            <a:ext cx="13695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Recommendation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1802624" y="4316732"/>
            <a:ext cx="25560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Exercise care in these rare situations; the outcome may vary from case to case and may be unpredictable.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50" y="145060"/>
            <a:ext cx="4200699" cy="3838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