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</p:sldIdLst>
  <p:sldSz cx="14617700" cy="2376488"/>
  <p:notesSz cx="6858000" cy="9144000"/>
  <p:defaultTextStyle>
    <a:defPPr>
      <a:defRPr lang="en-US"/>
    </a:defPPr>
    <a:lvl1pPr marL="0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9128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8256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7384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16512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45640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74768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03895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33023" algn="l" defTabSz="429128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9" userDrawn="1">
          <p15:clr>
            <a:srgbClr val="A4A3A4"/>
          </p15:clr>
        </p15:guide>
        <p15:guide id="2" pos="46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00"/>
    <a:srgbClr val="FFC000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97" autoAdjust="0"/>
    <p:restoredTop sz="95214" autoAdjust="0"/>
  </p:normalViewPr>
  <p:slideViewPr>
    <p:cSldViewPr snapToGrid="0">
      <p:cViewPr varScale="1">
        <p:scale>
          <a:sx n="74" d="100"/>
          <a:sy n="74" d="100"/>
        </p:scale>
        <p:origin x="77" y="1363"/>
      </p:cViewPr>
      <p:guideLst>
        <p:guide orient="horz" pos="749"/>
        <p:guide pos="4606"/>
      </p:guideLst>
    </p:cSldViewPr>
  </p:slideViewPr>
  <p:outlineViewPr>
    <p:cViewPr>
      <p:scale>
        <a:sx n="33" d="100"/>
        <a:sy n="33" d="100"/>
      </p:scale>
      <p:origin x="0" y="-82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" Type="http://schemas.openxmlformats.org/officeDocument/2006/relationships/handoutMaster" Target="handoutMasters/handoutMaster1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" Type="http://schemas.openxmlformats.org/officeDocument/2006/relationships/presProps" Target="presProps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" Type="http://schemas.openxmlformats.org/officeDocument/2006/relationships/viewProps" Target="viewProps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" Type="http://schemas.openxmlformats.org/officeDocument/2006/relationships/theme" Target="theme/theme1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" Type="http://schemas.openxmlformats.org/officeDocument/2006/relationships/tableStyles" Target="tableStyles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" Type="http://schemas.openxmlformats.org/officeDocument/2006/relationships/slide" Target="slides/slide1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" Type="http://schemas.openxmlformats.org/officeDocument/2006/relationships/slide" Target="slides/slide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DE058A-B576-E072-12D7-83F23BA04D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CE3CB-253C-81AA-D49F-40290838D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F63820-79ED-43B6-998C-6BAD5F0DDBF6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47541-F93B-A6F0-2FB6-E2019F65BD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FF480-DEA4-46AA-2B3E-FC0D8CF137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B50C4CC-AE94-4D84-9D77-C0333CFEA31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5015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71D09-2444-417F-97A1-859B0DCAFC0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061075" y="1143000"/>
            <a:ext cx="18980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25546-9B03-4EFD-9763-D44ED3F4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0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كلام 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C34111-C498-F13F-2C2B-684624558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14617699" cy="23764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00" b="1" i="0">
                <a:solidFill>
                  <a:srgbClr val="FFFF00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5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971" y="126527"/>
            <a:ext cx="12607764" cy="459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4970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0A379D13-81B8-43B7-9751-FF79968386CD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114" y="2202652"/>
            <a:ext cx="4933473" cy="126526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23752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F21BB298-C9D6-4357-B21B-162E62350D0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8840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4970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0A379D13-81B8-43B7-9751-FF79968386CD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2114" y="2202652"/>
            <a:ext cx="4933473" cy="126526"/>
          </a:xfrm>
          <a:prstGeom prst="rect">
            <a:avLst/>
          </a:prstGeom>
        </p:spPr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23752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F21BB298-C9D6-4357-B21B-162E62350D0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23669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874" y="158432"/>
            <a:ext cx="4714589" cy="554514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429" y="342172"/>
            <a:ext cx="7400210" cy="168884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6874" y="712949"/>
            <a:ext cx="4714589" cy="13208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/>
            </a:lvl1pPr>
            <a:lvl2pPr marL="171651" indent="0">
              <a:buNone/>
              <a:defRPr sz="500"/>
            </a:lvl2pPr>
            <a:lvl3pPr marL="343302" indent="0">
              <a:buNone/>
              <a:defRPr sz="500"/>
            </a:lvl3pPr>
            <a:lvl4pPr marL="514954" indent="0">
              <a:buNone/>
              <a:defRPr sz="400"/>
            </a:lvl4pPr>
            <a:lvl5pPr marL="686605" indent="0">
              <a:buNone/>
              <a:defRPr sz="400"/>
            </a:lvl5pPr>
            <a:lvl6pPr marL="858256" indent="0">
              <a:buNone/>
              <a:defRPr sz="400"/>
            </a:lvl6pPr>
            <a:lvl7pPr marL="1029907" indent="0">
              <a:buNone/>
              <a:defRPr sz="400"/>
            </a:lvl7pPr>
            <a:lvl8pPr marL="1201558" indent="0">
              <a:buNone/>
              <a:defRPr sz="400"/>
            </a:lvl8pPr>
            <a:lvl9pPr marL="1373209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4970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0A379D13-81B8-43B7-9751-FF79968386CD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114" y="2202652"/>
            <a:ext cx="4933473" cy="126526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23752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F21BB298-C9D6-4357-B21B-162E62350D0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77891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874" y="158432"/>
            <a:ext cx="4714589" cy="554514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4429" y="342172"/>
            <a:ext cx="7400210" cy="16888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00"/>
            </a:lvl1pPr>
            <a:lvl2pPr marL="171651" indent="0">
              <a:buNone/>
              <a:defRPr sz="1100"/>
            </a:lvl2pPr>
            <a:lvl3pPr marL="343302" indent="0">
              <a:buNone/>
              <a:defRPr sz="900"/>
            </a:lvl3pPr>
            <a:lvl4pPr marL="514954" indent="0">
              <a:buNone/>
              <a:defRPr sz="800"/>
            </a:lvl4pPr>
            <a:lvl5pPr marL="686605" indent="0">
              <a:buNone/>
              <a:defRPr sz="800"/>
            </a:lvl5pPr>
            <a:lvl6pPr marL="858256" indent="0">
              <a:buNone/>
              <a:defRPr sz="800"/>
            </a:lvl6pPr>
            <a:lvl7pPr marL="1029907" indent="0">
              <a:buNone/>
              <a:defRPr sz="800"/>
            </a:lvl7pPr>
            <a:lvl8pPr marL="1201558" indent="0">
              <a:buNone/>
              <a:defRPr sz="800"/>
            </a:lvl8pPr>
            <a:lvl9pPr marL="1373209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6874" y="712949"/>
            <a:ext cx="4714589" cy="13208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/>
            </a:lvl1pPr>
            <a:lvl2pPr marL="171651" indent="0">
              <a:buNone/>
              <a:defRPr sz="500"/>
            </a:lvl2pPr>
            <a:lvl3pPr marL="343302" indent="0">
              <a:buNone/>
              <a:defRPr sz="500"/>
            </a:lvl3pPr>
            <a:lvl4pPr marL="514954" indent="0">
              <a:buNone/>
              <a:defRPr sz="400"/>
            </a:lvl4pPr>
            <a:lvl5pPr marL="686605" indent="0">
              <a:buNone/>
              <a:defRPr sz="400"/>
            </a:lvl5pPr>
            <a:lvl6pPr marL="858256" indent="0">
              <a:buNone/>
              <a:defRPr sz="400"/>
            </a:lvl6pPr>
            <a:lvl7pPr marL="1029907" indent="0">
              <a:buNone/>
              <a:defRPr sz="400"/>
            </a:lvl7pPr>
            <a:lvl8pPr marL="1201558" indent="0">
              <a:buNone/>
              <a:defRPr sz="400"/>
            </a:lvl8pPr>
            <a:lvl9pPr marL="1373209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4970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0A379D13-81B8-43B7-9751-FF79968386CD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114" y="2202652"/>
            <a:ext cx="4933473" cy="126526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23752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F21BB298-C9D6-4357-B21B-162E62350D0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1777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971" y="126527"/>
            <a:ext cx="12607764" cy="459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4971" y="632630"/>
            <a:ext cx="12607764" cy="150786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4970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0A379D13-81B8-43B7-9751-FF79968386CD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114" y="2202652"/>
            <a:ext cx="4933473" cy="126526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3752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F21BB298-C9D6-4357-B21B-162E62350D0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545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0794" y="126526"/>
            <a:ext cx="3151942" cy="201396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4968" y="126526"/>
            <a:ext cx="9273105" cy="20139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4970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0A379D13-81B8-43B7-9751-FF79968386CD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114" y="2202652"/>
            <a:ext cx="4933473" cy="126526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3752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F21BB298-C9D6-4357-B21B-162E62350D0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115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414D-7C8C-A677-B885-F0110085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BBF83-7BA4-A791-507C-4BB861BF6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881A6-7889-A2AB-5E13-1F766CD9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8ABD-1350-439E-8320-8D1E8424EE4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AF59-E279-AD45-5149-C114B01B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04D54-4FA7-D64C-9C69-33EE6FDB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6BEC-D774-4110-B299-FA2E31ADD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8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كلام 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A2ED-DEB1-EC7B-83C2-66AAADE1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4617700" cy="2376488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FFFF00"/>
                </a:solidFill>
                <a:latin typeface="Calibri (Body)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كلام اكبر شو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A2ED-DEB1-EC7B-83C2-66AAADE1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4617700" cy="2376488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solidFill>
                  <a:srgbClr val="FFFF00"/>
                </a:solidFill>
                <a:latin typeface="Calibri (Body)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3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بطى وعرب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C34111-C498-F13F-2C2B-684624558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7308848" cy="2376488"/>
          </a:xfrm>
          <a:prstGeom prst="rect">
            <a:avLst/>
          </a:prstGeom>
        </p:spPr>
        <p:txBody>
          <a:bodyPr numCol="1" anchor="ctr">
            <a:normAutofit/>
          </a:bodyPr>
          <a:lstStyle>
            <a:lvl1pPr marL="0" indent="0" algn="ctr">
              <a:buFontTx/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C9674FB-BD7B-BD76-1316-FC2CBA53A9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08850" y="-3717"/>
            <a:ext cx="7308850" cy="2376488"/>
          </a:xfrm>
          <a:prstGeom prst="rect">
            <a:avLst/>
          </a:prstGeom>
        </p:spPr>
        <p:txBody>
          <a:bodyPr numCol="1" anchor="ctr">
            <a:normAutofit/>
          </a:bodyPr>
          <a:lstStyle>
            <a:lvl1pPr marL="0" indent="0" algn="ctr">
              <a:buFontTx/>
              <a:buNone/>
              <a:defRPr sz="4400" b="1">
                <a:solidFill>
                  <a:srgbClr val="FFFF00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9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بطى و عربى و ر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C34111-C498-F13F-2C2B-684624558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7308848" cy="1188244"/>
          </a:xfrm>
          <a:prstGeom prst="rect">
            <a:avLst/>
          </a:prstGeom>
        </p:spPr>
        <p:txBody>
          <a:bodyPr numCol="1" anchor="ctr">
            <a:normAutofit/>
          </a:bodyPr>
          <a:lstStyle>
            <a:lvl1pPr marL="0" indent="0" algn="ctr">
              <a:buFontTx/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C9674FB-BD7B-BD76-1316-FC2CBA53A9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08850" y="-3717"/>
            <a:ext cx="7308850" cy="1188244"/>
          </a:xfrm>
          <a:prstGeom prst="rect">
            <a:avLst/>
          </a:prstGeom>
        </p:spPr>
        <p:txBody>
          <a:bodyPr numCol="1" anchor="ctr">
            <a:normAutofit/>
          </a:bodyPr>
          <a:lstStyle>
            <a:lvl1pPr marL="0" indent="0" algn="ctr">
              <a:buFontTx/>
              <a:buNone/>
              <a:defRPr sz="4400" b="1">
                <a:solidFill>
                  <a:srgbClr val="FFFF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6C249CB-68CB-889F-4D6B-87935B3E3A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" y="1184527"/>
            <a:ext cx="14617698" cy="1188244"/>
          </a:xfrm>
          <a:prstGeom prst="rect">
            <a:avLst/>
          </a:prstGeom>
        </p:spPr>
        <p:txBody>
          <a:bodyPr numCol="1" anchor="t">
            <a:normAutofit/>
          </a:bodyPr>
          <a:lstStyle>
            <a:lvl1pPr marL="0" indent="0" algn="ctr">
              <a:buFontTx/>
              <a:buNone/>
              <a:defRPr sz="4400" b="1" u="sng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2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51AA7FD-08E0-8797-7C75-68302E6A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14617699" cy="23764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4400" b="1">
                <a:solidFill>
                  <a:srgbClr val="FFFF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6FB7BD4-AF50-F69C-D0A6-640ABD1965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10546" y="0"/>
            <a:ext cx="5507154" cy="546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FontTx/>
              <a:buNone/>
              <a:defRPr sz="4400" b="1" u="sng">
                <a:solidFill>
                  <a:srgbClr val="F8CBAD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8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بطى وعربى تحت بع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9A00283-00DA-725B-3721-EE2CFB703E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14617699" cy="15277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800" b="1">
                <a:solidFill>
                  <a:srgbClr val="FFFF0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5ADBC60-CC02-8118-03A3-6A748A2A98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1527716"/>
            <a:ext cx="14617699" cy="8487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2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971" y="126527"/>
            <a:ext cx="12607764" cy="459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4966" y="632630"/>
            <a:ext cx="6212524" cy="15078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0210" y="632630"/>
            <a:ext cx="6212524" cy="15078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4970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0A379D13-81B8-43B7-9751-FF79968386CD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114" y="2202652"/>
            <a:ext cx="4933473" cy="126526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23752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F21BB298-C9D6-4357-B21B-162E62350D0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2630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875" y="126527"/>
            <a:ext cx="12607764" cy="459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6871" y="582572"/>
            <a:ext cx="6183972" cy="28550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71651" indent="0">
              <a:buNone/>
              <a:defRPr sz="800" b="1"/>
            </a:lvl2pPr>
            <a:lvl3pPr marL="343302" indent="0">
              <a:buNone/>
              <a:defRPr sz="700" b="1"/>
            </a:lvl3pPr>
            <a:lvl4pPr marL="514954" indent="0">
              <a:buNone/>
              <a:defRPr sz="600" b="1"/>
            </a:lvl4pPr>
            <a:lvl5pPr marL="686605" indent="0">
              <a:buNone/>
              <a:defRPr sz="600" b="1"/>
            </a:lvl5pPr>
            <a:lvl6pPr marL="858256" indent="0">
              <a:buNone/>
              <a:defRPr sz="600" b="1"/>
            </a:lvl6pPr>
            <a:lvl7pPr marL="1029907" indent="0">
              <a:buNone/>
              <a:defRPr sz="600" b="1"/>
            </a:lvl7pPr>
            <a:lvl8pPr marL="1201558" indent="0">
              <a:buNone/>
              <a:defRPr sz="600" b="1"/>
            </a:lvl8pPr>
            <a:lvl9pPr marL="1373209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6871" y="868079"/>
            <a:ext cx="6183972" cy="1276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0210" y="582572"/>
            <a:ext cx="6214427" cy="28550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71651" indent="0">
              <a:buNone/>
              <a:defRPr sz="800" b="1"/>
            </a:lvl2pPr>
            <a:lvl3pPr marL="343302" indent="0">
              <a:buNone/>
              <a:defRPr sz="700" b="1"/>
            </a:lvl3pPr>
            <a:lvl4pPr marL="514954" indent="0">
              <a:buNone/>
              <a:defRPr sz="600" b="1"/>
            </a:lvl4pPr>
            <a:lvl5pPr marL="686605" indent="0">
              <a:buNone/>
              <a:defRPr sz="600" b="1"/>
            </a:lvl5pPr>
            <a:lvl6pPr marL="858256" indent="0">
              <a:buNone/>
              <a:defRPr sz="600" b="1"/>
            </a:lvl6pPr>
            <a:lvl7pPr marL="1029907" indent="0">
              <a:buNone/>
              <a:defRPr sz="600" b="1"/>
            </a:lvl7pPr>
            <a:lvl8pPr marL="1201558" indent="0">
              <a:buNone/>
              <a:defRPr sz="600" b="1"/>
            </a:lvl8pPr>
            <a:lvl9pPr marL="1373209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0210" y="868079"/>
            <a:ext cx="6214427" cy="1276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4970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0A379D13-81B8-43B7-9751-FF79968386CD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2114" y="2202652"/>
            <a:ext cx="4933473" cy="126526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23752" y="2202652"/>
            <a:ext cx="3288982" cy="126526"/>
          </a:xfrm>
          <a:prstGeom prst="rect">
            <a:avLst/>
          </a:prstGeom>
        </p:spPr>
        <p:txBody>
          <a:bodyPr/>
          <a:lstStyle/>
          <a:p>
            <a:fld id="{F21BB298-C9D6-4357-B21B-162E62350D0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213115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23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4" r:id="rId2"/>
    <p:sldLayoutId id="2147483736" r:id="rId3"/>
    <p:sldLayoutId id="2147483732" r:id="rId4"/>
    <p:sldLayoutId id="2147483733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5" r:id="rId16"/>
  </p:sldLayoutIdLst>
  <p:txStyles>
    <p:titleStyle>
      <a:lvl1pPr algn="l" defTabSz="343302" rtl="1" eaLnBrk="1" latinLnBrk="0" hangingPunct="1">
        <a:lnSpc>
          <a:spcPct val="90000"/>
        </a:lnSpc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826" indent="-85826" algn="r" defTabSz="343302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7477" indent="-85826" algn="r" defTabSz="343302" rtl="1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9128" indent="-85826" algn="r" defTabSz="343302" rtl="1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0779" indent="-85826" algn="r" defTabSz="343302" rtl="1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72430" indent="-85826" algn="r" defTabSz="343302" rtl="1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44081" indent="-85826" algn="r" defTabSz="343302" rtl="1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5733" indent="-85826" algn="r" defTabSz="343302" rtl="1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7384" indent="-85826" algn="r" defTabSz="343302" rtl="1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59035" indent="-85826" algn="r" defTabSz="343302" rtl="1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651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3302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954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6605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8256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9907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1558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3209" algn="r" defTabSz="343302" rtl="1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قطمارس ليوم الأربعاء 2/8/2023 و يوافق قبطيا  26-أبيب-1739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يُوسُفَ، وَسَجَدَ عَلَى رَأْسِ عَصَاهُ. بِالإيمَانِ يُوسُفُ عِنْدَ مَوْتهِ ذَكَرَ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خُرُوجَ بَنِي إسْرَائِيلَ وَأَوْصَى مِنْ أجْلِ عِظَامِهِ. بِالإيمَانِ مُوسَى، لَمَّا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وُلِدَ، أخْفَاهُ أبَوَاهُ ثَلاَثَةَ أَشْهُرٍ، لأنهُمَا رَأَيا الصَّبِيَّ جَمِيلاً، وَلَمْ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يَخَافَا مِنْ أمْرِ الْمَلِكِ. بِالإيمَانِ مُوسَى لَمَّا كَبِرَ أَنْكَرَ أنْ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يُدْعَى ابْناً لابْنَةِ فِرْعَوْنَ، وَشَاءَ بالأحْرَى أنْ يَتَألَّمَ مَعَ شَعْبِ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اللَّهِ أفْضَلَ مِنْ أنْ يَتَنَعَّمَ بِالْخَطِيَّةِ زَمَنَاً يَسِيراً، إذْ جَعَلَ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عَارَ الْمَسِيحِ عِنْدَهُ أنهُ غِنى عَظِيمٌ أوْفَرُ مِنْ كُنُوزِ مِصْرَ؛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لأنهُ كَانَ يَنْتَظِرُ حُسْنَ الْمُجَازَاةِ. بِالإيمَانِ تَرَكَ مِصْرَ وَلَمْ يَخَفْ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مِنْ غَضَبِ الْمَلِكِ، لأنهُ ثَبَتَ لغَيرِ المَنْظُورِ مِثْلَ وَاحِدٍ مَنْظُورٍ.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0000"/>
                </a:solidFill>
              </a:rPr>
              <a:t>الكاثوليكون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0000"/>
                </a:solidFill>
              </a:rPr>
              <a:t>البولس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فصلٌ من رسالة مُعلِّمنا بطرس الرسول الثانية بركته علينا. آمين.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وَثَابِتٌ عِنْدَنَا كَلامُ الأنبِيَاءِ، هذَا الَّذِي هُوَ نِعْمَ مَا تَصْنَعُونَهُ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إذَا تَأمَّلْتُمْ إلَيْهِ، كَمِثْلِ سِرَاجٍ مُضِيءٍ في مَوْضِعٍ مُظْلِمٍ، حتَّى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يَظْهَرَ النَّهَارُ، وَالنُّورُ يُشْرِقَ وَيَظْهَرَ في قُلُوبِكُمْ، وَهذَا أَوَّلاً فَاعْلَمُوهُ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أنَّ كُلَّ نُبُوَّاتِ الْكُتبِ لَيْسَ تَأْوِيلُهَا مِنْ ذَاتِهَا خَاصَةً. وَلَيْسَتْ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بِمَشِيئَةِ إنْسَانٍ جَاءَتْ نُبوَّةٌ في زَمَانٍ، بَلْ تَكَلَّمَ أُنَاسٌ بِإرَادَةِ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اللَّهِ بِالرُّوحِ الْقُدُسِ.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وَقَدْ كَانَ أنْبِيَاءُ كَذَبَةٌ في الشَّعْبِ، مِثْلُ مَا يَكُونُ فِيكُمْ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مُعَلِّمُونَ كَذَّابُونَ، هَؤُلاءِ الَّذِينَ يَأتونَ بِبِدَعِ هَلاكٍ. وَالسَّيِّدُ الَّذِي اشْتَرَاهُمْ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يَجْحَدُونَهُ، وَيَجْلِبُونَ عَلَى أنْفُسِهِمْ هَلاَكَاً سَرِيعاً. وَكَثِيرُونَ يَنْجَذِبُونَ نَحْوَ نَجَاسَاتِهِمْ،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فصلٌ من رسالة مُعلِّمِنا بولس الرسول إلى العبرانيين بَرَكَتُهُ علينا. آمين.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وَمِنْ قِبَلِهِمْ يُجَدَّفُ عَلَى طَرِيقِ الْحَقِّ. وَبِالظُّلْمِ وَكَلامِ البَاطِلِ يَتَّجِرُونَ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بِكُمْ، هَؤُلاءِ الَّذِينَ دَيْنُونَتُهُمْ مُنْذُ البَدْءِ لا تَبْطُلُ، وَهَلاكُهُمْ لا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يَنْعَسُ. فَإنْ كَانَ اللَّهُ لَمْ يُشْفِقْ عَلَى الْمَلائِكَةِ الَّذِينَ أَخْطَأوا،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لكِنْ أَسْلَمَهُمْ في وِثَاقِ الظُّلْمَةِ والزَّمْهَرِيرِ لِيُحْفَظُوا للدَّيْنُونَةِ مُعَذَّبِينَ، وَالعَالَمُ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الأوَّلُ لَمْ يُشْفِقْ عَلِيهِ، لكِنّ نُوْحَ الثَّامِنَ الْمُنَادِيَ بِالبِرِّ حَفِظَهُ،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وَأتَى بِمَاءِ الطُّوفَانِ عَلَى العَالَمِ الْمُنَافِقِ. وَالْمُدُنُ الأُخَرُ سَادُومُ وَعَامُورَةُ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أحْرَقَهُمَا، وَحَكَمَ عَلَيْهِمَا بالْخَسْفِ، وَجَعَلَهُمَا عِبْرَةً لِلمُنَافِقِينَ الَّذِينَ سَيَكُونُونَ، وَالصِّدِّيقُ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لُوطٌ خَلَّصَهُ مِنْ ظُلْمِهِمْ، ومِنْ تَقَلُّبِهِمِ الرَّدِيءِ وَسُلُوكِهِمِ النَّجِسِ. لأنهُ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بِالنَّظَرِ وَالسَّمْعِ كَانَ الصِّدِّيقُ سَاكِناً بَيْنَهُمْ، وَيَوْماً فَيَوْماً كَانُوا يُحْزِنُونَ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نَفْسَ الصِّدِّيقِ بِأعَمَالٍ مُخَالِفَةٍ لِلنَّامُوسِ.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بِالإيمَانِ قَرَّبَ إبْرَاهِيمُ إسْحَقَ حِينَ جُرِّبَ. وَقَرَّبَ ابْنَهُ الوَحِيدَ ذَاكَ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0000"/>
                </a:solidFill>
              </a:rPr>
              <a:t>الإبركسيس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فصلٌ من أعمالِ آبائِنا الرُّسل الأطْهَارِ المشمُولينَ بنعمَةِ الروحِ القُدُسِ. بَرَكَتُهُمْ المُقدَّسةُ فَلْتَكُنْ مَعَنا. آمين.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لأنَّ مُوسَى مُنْذُ الأجْيَالِ الْقَدِيمَةِ، لَهُ في كُلِّ مَدِينَةٍ مَنْ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يَكْرِزُ بِهِ، إذْ يُقْرَأُ في الْمَجَامِعِ في كُلِّ سَبْتٍ.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حِينَئِذٍ رَأى الرُّسُلُ والقُسُوسُ وَكُلُّ الكَنِيسَةِ أنْ يَخْتَارُوا رِجَالاً مِنْهُمْ،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لِيُرْسِلُوهُمْ إلى أنْطاكِيَةَ مَعَ بُولُسَ وَبَرْنَابَاسَ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يَهُوذَا الَّذِي يُدْعَى بَرْسَبَاسَ، وَسِيلاَس، رَجُلَيْنِ مُتَقَدِّمَيْنِ في الإخْوَةِ. وَكَتَبُوا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بِأيْدِيهِمْ لِلرُّسلِ وَالقُسُوسِ والإخْوَةِ الَّذِينَ في أنْطَاكِيَةَ وَكِيلِيكِيَّةَ والشَّامِ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أيهَا الإخْوَةُ الَّذِينَ مِنَ الأُمَمِ افْرَحُوا لأننا قَدْ سَمِعْنَا أنَّ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الَّذِي قَبِلَ الْمَوَاعِيدَ بِسَبَبِهِ، الَّذِي قِيلَ لَهُ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قَوْمَاً مِنْكُمْ قَدْ خَرَجُوا فَأقْلَقُوكُمْ، إذْ يُمِيلُونَ أنْفُسَكُمْ بِأقْوَالٍ لَمْ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نَقُلْهَا. فَقَدْ رَأيْنا وَاجْتَمَعْنَا بِرَأْيٍ وَاحِدٍ وَاخْتَرْنَا رَجُلَيْنِ وَأرْسَلْنَاهُمَا إلَيْكُمْ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مَعَ حَبِيبَيْنَا بَرْنَابَاسَ وَبُولُسَ، أُنَاسٌ قَدْ بَذَلُوا أنْفُسَهُمْ عَلَى اسْمِ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رَبِّنَا يَسُوعَ الْمَسِيحِ. فَأَرْسَلْنَا مَعَهُمَا يَهُوذا وَسِيلاَسَ، وَهُمَا أيْضاً يُخْبِرَانِكُمْ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بِهذَا الْقَوْلِ. لأنَّ الرُّوحَ القُدُسَ قَدْ ارْتَضَى وَنَحْنُ أيْضاً أنْ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لا نُزِيدَ عَلِيكُمْ ثِقْلاً أكْثَرَ، غَيْرَ هذِهِ الأشْيَاءِ الضَرُورِيَةِ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احْفَظُوا نُفُوسَكُمْ مِنْ ذَبَائِحِ الأوْثَانِ، وَمِنْ دَمِ الْمَيتِ، وَالْمَخْنُوقِ، وَمِنَ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الزِّنَا، وَهذِهِ إذَا حَفِظْتُمْ نُفُوسَكُمْ مِنْهَا فَنِعمَ مَا تَصْنَعُونَ. كُونُوا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مُعَافَيْنَ.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0000"/>
                </a:solidFill>
              </a:rPr>
              <a:t>السنكسار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" إنَّهُ بِإسْحَقَ يُدْعَى لَكَ نَسْلٌ ". وَافْتَكَرَ في نَفْسِهِ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اليوم 26 من الشهر المبارك أبيب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نياحة القديس يوسف البار خطيب القديسة مريم العذراء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نياحة القديس البابا تيموثاوس الأول البطريرك الثاني والعشرين من بطاركة الكرازة المرقسية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0000"/>
                </a:solidFill>
              </a:rPr>
              <a:t>الانجيل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0000"/>
                </a:solidFill>
              </a:rPr>
              <a:t>من مزامير أبينا داود النبي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مُوسَى وَهَارُونُ في كَهَنَتِهِ، وَصَمُوئيلُ في الَّذِينَ يَدْعُونَ بِاسْمِهِ. كَانُوا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يَدْعُونَ الرَّبَّ وَهُوَ كَانَ يَسْتَجِيبُ لَهُمْ. بِعَمُودِ الغَمَامِ كَانَ يُكَلِّمُهُمْ.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0000"/>
                </a:solidFill>
              </a:rPr>
              <a:t>هللويا.من إنجيل مُعلِّمنا متى البشير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الْوَيْلُ لَكُمْ أيهَا الكَتَبَةُ والْفَرِّيسِيُّونَ الْمُرَاؤُونَ! لأنكُمْ تُغْلِقُونَ مَلَكُوتَ السَّمَوَاتِ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قُدَّامَ النَّاسِ، فَأنْتُمْ لا تَدْخُلُونَ ولا تَدَعُونَ الآتِينَ أنْ يَدْخُلُوا.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أنَّ اللَّهَ قَادِرٌ أنْ يُقِيمَهُ مِنَ الأمْوَاتِ، فَمِنْ أجْلِ هذَا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وَيْلٌ لَكُمْ أيهَا الكَتَبَةُ وَالْفَرِّيسِيُّونَ الْمُرَاؤُونَ! لأنكُمْ تَطُوفُونَ الْبَحْرَ والبَرَّ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لِتَصْنَعُوا دَخِيلاً وَاحِداً، وإذا كَانَ فَتُصِّيرُونَهُ ابْناً لِجَهَنَّمَ مُضَاعَفَاً عَلِيكُمْ.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وَيْلٌ لَكُمْ أيهَا القَادَةُ العُمْيَانُ! القَائِلُونَ: مَنْ يَحْلِفُ بِالْهَيْكَلِ فَلَيْسَ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بِشَيءٍ، وَمَنْ يَحْلِفُ بِذَهَبِ الْهَيْكَلِ كَانَ عَلَيْهِ. أيهَا الْجُهَّالُ وَالعُمْيَانُ!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أيمَا أَعْظَمُ: الذَّهَبُ أَمِ الْهَيْكَلُ الَّذِي يُقَدِّسُ الذَّهَبَ؟ وَمَنْ يَحْلِفُ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بِالْمَذْبَحِ فَلَيْسَ بِشَيءٍ، وَمَنْ يَحْلِفُ بِالْقُرْبَانِ الَّذِي فَوْقَهُ كَانَ عَلَيْهِ.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يا أيهَا الْجُهَّالُ والْعُمْيَانُ! أيمَا أَعْظَمُ: الْقُرْبَانُ أَمِ الْمَذْبَحِ الَّذِي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يُقَدِّسُ القُرْبَانَ؟ فَمَنْ يَحْلِفُ بالْمَذْبَحِ فَقَدْ حَلَفَ بِهِ وَبِكُلِّ مَا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فَوْقَهُ. وَمَنْ يَحْلِفُ بالْهَيْكَلِ فَقَدْ حَلَفَ بِهِ وبِالسَّاكِنِ فِيهِ، وَمَنْ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يَحْلِفُ بِالسَّمَاءِ فَقَدْ حَلَفَ بِعَرْشِ اللَّه وبِالْجَالِسِ عَلَيْهِ. وَيْلٌ لَكُمْ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أخَذَهُ بِمِثَالٍ. بِالإيمَانِ مِنْ أجْلِ مَا سَيَكُونُ بَارَكَ إسْحَقُ يَعْقُوبَ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أيهَا الكَتَبَةُ وَالفَرِّيسِيُّونَ الْمُرَاؤُونَ! لأنكُمْ تُعَشِّرُونَ النَّعْنَاعَ وَالشّبَثَّ وَالكَمُّونَ، وَتَرَكْتُمْ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عَنْكُمْ أثْقَلَ النَّامُوسِ: الْحُكَمَ وَالرَّحْمَةَ والإيمَانَ. وَكَانَ يَجِبُ أنْ تَعْمَلُوا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هذِهِ وَلا تَتْرُكُوا تِلْكَ. أيهَا القَادَةُ العُمْيَانُ! الَّذِينَ يُصَفُّونَ عَنِ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البَعُوضَةِ وَيَبْلَعُونَ الْجَمَلَ. وَيْلٌ لَكُمْ أيهَا الكَتَبَةُ والفَرِّيسِيُّونَ! لأنكُمْ تُنَظِّفُونَ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خَارجَ الكَأْسِ وَالصَّحْفَةِ، وَدَاخِلُهُمَا مَمْلُوءٌ اخْتِطَافَاً وَنَجَاسَةً. أيهَا الفَرِّيسِيُّ الأعْمَى!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طَهِّرْ أوَّلاً دَاخِلَ الكَأْسِ وَالطَّاسِ لِكَيْ يَتَطَهَّرَ خَارِجُهُمَا. الْوَيْلُ لَكُمْ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أيهَا الكَتَبَةُ والفَرِّيسِيُّونَ الْمُرَاؤُونَ! لأنكُمْ تُشْبِهُونَ قُبُوراً تَبْدُو مُبَيَّضَةً، خَارِجُهَا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يَظْهَرُ حَسناً، وَدَاخِلُهَا مَمْلُوءٌ عِظَامَ أمْوَاتٍ وَكُلَّ نَجَاسَةٍ. هكَذَا أنْتُمْ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أيْضاً: تَبْدُو ظَوَاهِرُكُمْ لِلنَّاسِ مِثْلُ الصِّدِّيقِينَ، وَبَوَاطِنُكُمْ مُمْتَلِئَةٌ رِياءً وَكُلَّ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إثْمٍ. وَيْلٌ لَكُمْ أيهَا الكَتَبَةُ وَالفَرِّيسِيُّونَ الْمُرَاؤُونَ! لأنكُمْ تَبْنُونَ قُبُورَ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وَعِيسُو. بِالإيمَانِ يَعْقُوبُ عِنْدَ مَوْتهِ بَارَكَ كُلَّ وَاحِدٍ مِنْ ابْنَيْ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الأنْبِيَاءِ وَتُزَيِّنُونَ مَدَافِنَ الأبْرَارِ، وَتَقُولُونَ: لَوْ كُنَّا في أيامِ آبَائِنَا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لَمْ نَكُنْ شُرَكَاءَهُمْ في دَمِ الأنْبِيَاءِ. فَتَشْهَدُونَ إذاً عَلَى نُفُوسِكُمْ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أنكُمْ أبْنَاءُ قَتَلَةِ الأنْبِيَاءِ. وَأَكْمَلْتُمْ أنْتُمْ أيْضاً مِكْيَالَ آبَائِكُمْ. أيهَا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الْحَيَّاتُ أوْلادَ الأفَاعِي! كَيْفَ تَهْرُبُونَ مِنْ دَيْنُونَةِ جَهَنَّمَ؟ مِنْ أجْلِ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هذَا هأنَذا أُرْسِلُ إلَيْكُمْ أنْبِيَاءَ وَحُكَمَاءَ وَكَتَبَةً، فَتَقْتُلُونَ مِنْهُمْ وَتَصْلِبُونَ،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وَتَجْلِدُونَ مِنْهُمْ في مَجَامِعِكُمْ، وَتَطْرُدُونَهم مِنْ مَدِينَةٍ إلى مَدِينَةٍ، لِكَيْ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مَا يَأتِيَ عَلَيْكُمْ كُلُّ دَمٍ زَكِيٍّ سُفِكَ عَلَى الأَرْضِ، مِنْ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دَمِ هَابِيلَ الصِّدِّيقِ إلى دَمِ زَكَرِيَّا بْنِ بَرَاشِياالَّذِي قَتَلْتُمُوهُ بَيْنَ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الْهَيْكَلِ وَالْمَذْبَحِ. الْحَقَّ أَقُولُ لَكُمْ: إنَّ هذِهِ جَمِيعَهَا تَأتِي عَلَى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هذَا الْجِيلِ.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5457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(Body)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كيريى اليسون: كيريى اليسون: ارحمنا يا الله</dc:title>
  <dc:creator>fawzy.sci_3762</dc:creator>
  <cp:lastModifiedBy>fawzy.eng_4524</cp:lastModifiedBy>
  <cp:revision>494</cp:revision>
  <dcterms:created xsi:type="dcterms:W3CDTF">2022-11-22T01:12:15Z</dcterms:created>
  <dcterms:modified xsi:type="dcterms:W3CDTF">2023-08-02T10:12:57Z</dcterms:modified>
</cp:coreProperties>
</file>