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9" r:id="rId3"/>
    <p:sldId id="257" r:id="rId4"/>
    <p:sldId id="260" r:id="rId5"/>
    <p:sldId id="261" r:id="rId6"/>
    <p:sldId id="262" r:id="rId7"/>
    <p:sldId id="263" r:id="rId8"/>
    <p:sldId id="264" r:id="rId9"/>
    <p:sldId id="265" r:id="rId10"/>
    <p:sldId id="272" r:id="rId11"/>
    <p:sldId id="271" r:id="rId12"/>
    <p:sldId id="267" r:id="rId13"/>
    <p:sldId id="269" r:id="rId14"/>
    <p:sldId id="273" r:id="rId15"/>
    <p:sldId id="268" r:id="rId16"/>
    <p:sldId id="275" r:id="rId17"/>
    <p:sldId id="274"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6599"/>
  </p:normalViewPr>
  <p:slideViewPr>
    <p:cSldViewPr snapToGrid="0" snapToObjects="1">
      <p:cViewPr varScale="1">
        <p:scale>
          <a:sx n="96" d="100"/>
          <a:sy n="96" d="100"/>
        </p:scale>
        <p:origin x="17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28B6E-048F-3E40-A2DD-1AC33E57DC7F}" type="datetimeFigureOut">
              <a:rPr lang="en-US" smtClean="0"/>
              <a:t>4/4/21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F8623-246D-3E4D-906B-537BD6DFE251}" type="slidenum">
              <a:rPr lang="en-US" smtClean="0"/>
              <a:t>‹#›</a:t>
            </a:fld>
            <a:endParaRPr lang="en-US"/>
          </a:p>
        </p:txBody>
      </p:sp>
    </p:spTree>
    <p:extLst>
      <p:ext uri="{BB962C8B-B14F-4D97-AF65-F5344CB8AC3E}">
        <p14:creationId xmlns:p14="http://schemas.microsoft.com/office/powerpoint/2010/main" val="2510239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Class: Do not worry if do not fully understand the syntax at the moment. This section is meant to get you familiar with the eagle’s eye view of the structure. It’s like learning the how to structure a paper.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Header</a:t>
            </a:r>
          </a:p>
          <a:p>
            <a:pPr marL="628650" lvl="1" indent="-171450">
              <a:buFont typeface="Arial" panose="020B0604020202020204" pitchFamily="34" charset="0"/>
              <a:buChar char="•"/>
            </a:pPr>
            <a:r>
              <a:rPr lang="en-US" dirty="0"/>
              <a:t>Includes header files</a:t>
            </a:r>
          </a:p>
          <a:p>
            <a:pPr marL="628650" lvl="1" indent="-171450">
              <a:buFont typeface="Arial" panose="020B0604020202020204" pitchFamily="34" charset="0"/>
              <a:buChar char="•"/>
            </a:pPr>
            <a:r>
              <a:rPr lang="en-US" dirty="0"/>
              <a:t>Header files are files with a “.h” extension which contains C function declarations and macro definitions</a:t>
            </a:r>
          </a:p>
          <a:p>
            <a:pPr marL="628650" lvl="1" indent="-171450">
              <a:buFont typeface="Arial" panose="020B0604020202020204" pitchFamily="34" charset="0"/>
              <a:buChar char="•"/>
            </a:pPr>
            <a:r>
              <a:rPr lang="en-US" dirty="0"/>
              <a:t>Examples</a:t>
            </a:r>
          </a:p>
          <a:p>
            <a:pPr marL="1085850" lvl="2" indent="-171450">
              <a:buFont typeface="Arial" panose="020B0604020202020204" pitchFamily="34" charset="0"/>
              <a:buChar char="•"/>
            </a:pPr>
            <a:r>
              <a:rPr lang="en-US" dirty="0" err="1"/>
              <a:t>stdio.h</a:t>
            </a:r>
            <a:endParaRPr lang="en-US" dirty="0"/>
          </a:p>
          <a:p>
            <a:pPr marL="1085850" lvl="2" indent="-171450">
              <a:buFont typeface="Arial" panose="020B0604020202020204" pitchFamily="34" charset="0"/>
              <a:buChar char="•"/>
            </a:pPr>
            <a:r>
              <a:rPr lang="en-US" dirty="0" err="1"/>
              <a:t>string.h</a:t>
            </a:r>
            <a:endParaRPr lang="en-US" dirty="0"/>
          </a:p>
          <a:p>
            <a:pPr marL="171450" lvl="0" indent="-171450">
              <a:buFont typeface="Arial" panose="020B0604020202020204" pitchFamily="34" charset="0"/>
              <a:buChar char="•"/>
            </a:pPr>
            <a:r>
              <a:rPr lang="en-US" dirty="0"/>
              <a:t>Main Method Declaration</a:t>
            </a:r>
          </a:p>
          <a:p>
            <a:pPr marL="628650" lvl="1" indent="-171450">
              <a:buFont typeface="Arial" panose="020B0604020202020204" pitchFamily="34" charset="0"/>
              <a:buChar char="•"/>
            </a:pPr>
            <a:r>
              <a:rPr lang="en-US" dirty="0"/>
              <a:t>The most important part of a program</a:t>
            </a:r>
          </a:p>
          <a:p>
            <a:pPr marL="628650" lvl="1" indent="-171450">
              <a:buFont typeface="Arial" panose="020B0604020202020204" pitchFamily="34" charset="0"/>
              <a:buChar char="•"/>
            </a:pPr>
            <a:r>
              <a:rPr lang="en-US" dirty="0"/>
              <a:t>The main method is the entry point for the program. It’s where it all </a:t>
            </a:r>
            <a:r>
              <a:rPr lang="en-US" dirty="0" err="1"/>
              <a:t>begings</a:t>
            </a:r>
            <a:endParaRPr lang="en-US" dirty="0"/>
          </a:p>
          <a:p>
            <a:pPr marL="628650" lvl="1" indent="-171450">
              <a:buFont typeface="Arial" panose="020B0604020202020204" pitchFamily="34" charset="0"/>
              <a:buChar char="•"/>
            </a:pPr>
            <a:r>
              <a:rPr lang="en-US" dirty="0"/>
              <a:t>Normally a program will have multiple functions and then have the main function call all those (either directly or indirectly)</a:t>
            </a:r>
          </a:p>
          <a:p>
            <a:pPr marL="628650" lvl="1" indent="-171450">
              <a:buFont typeface="Arial" panose="020B0604020202020204" pitchFamily="34" charset="0"/>
              <a:buChar char="•"/>
            </a:pPr>
            <a:r>
              <a:rPr lang="en-US" dirty="0"/>
              <a:t>Pay attention to the “int” as that’ll come into play in the return section</a:t>
            </a:r>
          </a:p>
          <a:p>
            <a:pPr marL="171450" lvl="0" indent="-171450">
              <a:buFont typeface="Arial" panose="020B0604020202020204" pitchFamily="34" charset="0"/>
              <a:buChar char="•"/>
            </a:pPr>
            <a:r>
              <a:rPr lang="en-US" dirty="0"/>
              <a:t>Variable Declaration</a:t>
            </a:r>
          </a:p>
          <a:p>
            <a:pPr marL="628650" lvl="1" indent="-171450">
              <a:buFont typeface="Arial" panose="020B0604020202020204" pitchFamily="34" charset="0"/>
              <a:buChar char="•"/>
            </a:pPr>
            <a:r>
              <a:rPr lang="en-US" dirty="0"/>
              <a:t>It’s pretty standard to declare a variable before getting into the body.</a:t>
            </a:r>
          </a:p>
          <a:p>
            <a:pPr marL="628650" lvl="1" indent="-171450">
              <a:buFont typeface="Arial" panose="020B0604020202020204" pitchFamily="34" charset="0"/>
              <a:buChar char="•"/>
            </a:pPr>
            <a:r>
              <a:rPr lang="en-US" dirty="0"/>
              <a:t>You can’t use a variable until you declare it</a:t>
            </a:r>
          </a:p>
          <a:p>
            <a:pPr marL="171450" lvl="0" indent="-171450">
              <a:buFont typeface="Arial" panose="020B0604020202020204" pitchFamily="34" charset="0"/>
              <a:buChar char="•"/>
            </a:pPr>
            <a:r>
              <a:rPr lang="en-US" dirty="0"/>
              <a:t>Body</a:t>
            </a:r>
          </a:p>
          <a:p>
            <a:pPr marL="628650" lvl="1" indent="-171450">
              <a:buFont typeface="Arial" panose="020B0604020202020204" pitchFamily="34" charset="0"/>
              <a:buChar char="•"/>
            </a:pPr>
            <a:r>
              <a:rPr lang="en-US" dirty="0"/>
              <a:t>Operations or logic you wish to do</a:t>
            </a:r>
          </a:p>
          <a:p>
            <a:pPr marL="171450" lvl="0" indent="-171450">
              <a:buFont typeface="Arial" panose="020B0604020202020204" pitchFamily="34" charset="0"/>
              <a:buChar char="•"/>
            </a:pPr>
            <a:r>
              <a:rPr lang="en-US" dirty="0"/>
              <a:t>Return</a:t>
            </a:r>
          </a:p>
          <a:p>
            <a:pPr marL="628650" lvl="1" indent="-171450">
              <a:buFont typeface="Arial" panose="020B0604020202020204" pitchFamily="34" charset="0"/>
              <a:buChar char="•"/>
            </a:pPr>
            <a:r>
              <a:rPr lang="en-US" dirty="0"/>
              <a:t>It is what is returned to the caller</a:t>
            </a:r>
          </a:p>
          <a:p>
            <a:pPr marL="628650" lvl="1" indent="-171450">
              <a:buFont typeface="Arial" panose="020B0604020202020204" pitchFamily="34" charset="0"/>
              <a:buChar char="•"/>
            </a:pPr>
            <a:r>
              <a:rPr lang="en-US" dirty="0"/>
              <a:t>It can also be seen as the last statement to run</a:t>
            </a:r>
          </a:p>
          <a:p>
            <a:pPr marL="628650" lvl="1" indent="-171450">
              <a:buFont typeface="Arial" panose="020B0604020202020204" pitchFamily="34" charset="0"/>
              <a:buChar char="•"/>
            </a:pPr>
            <a:r>
              <a:rPr lang="en-US" dirty="0"/>
              <a:t>In the main section I asked you to remember the “int”. That is because whatever type you put there, it’s a promise that you’ll return that value type (it’s okay if you don’t get this yet but we will cover it in functions)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https://</a:t>
            </a:r>
            <a:r>
              <a:rPr lang="en-US" dirty="0" err="1"/>
              <a:t>www.geeksforgeeks.org</a:t>
            </a:r>
            <a:r>
              <a:rPr lang="en-US" dirty="0"/>
              <a:t>/c-language-set-1-introduction/</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5AF8623-246D-3E4D-906B-537BD6DFE251}" type="slidenum">
              <a:rPr lang="en-US" smtClean="0"/>
              <a:t>3</a:t>
            </a:fld>
            <a:endParaRPr lang="en-US"/>
          </a:p>
        </p:txBody>
      </p:sp>
    </p:spTree>
    <p:extLst>
      <p:ext uri="{BB962C8B-B14F-4D97-AF65-F5344CB8AC3E}">
        <p14:creationId xmlns:p14="http://schemas.microsoft.com/office/powerpoint/2010/main" val="323107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step in compilation is a preparing step. It is called the preprocessing step and It runs through any line of code that is prefixed with “#”. For each line it looks at it and does the appropriate action. That </a:t>
            </a:r>
            <a:r>
              <a:rPr lang="en-US"/>
              <a:t>includes macros </a:t>
            </a:r>
            <a:r>
              <a:rPr lang="en-US" dirty="0"/>
              <a:t>and inclusion lines. </a:t>
            </a:r>
          </a:p>
          <a:p>
            <a:endParaRPr lang="en-US" dirty="0"/>
          </a:p>
          <a:p>
            <a:r>
              <a:rPr lang="en-US" dirty="0"/>
              <a:t>For now, just focus on the removing comments and expanding included header files. Notice that they both are prefixed with ”#”</a:t>
            </a:r>
          </a:p>
          <a:p>
            <a:pPr marL="171450" indent="-171450">
              <a:buFont typeface="Arial" panose="020B0604020202020204" pitchFamily="34" charset="0"/>
              <a:buChar char="•"/>
            </a:pPr>
            <a:r>
              <a:rPr lang="en-US" dirty="0"/>
              <a:t>Removes the comments as they do nothing with compilation</a:t>
            </a:r>
          </a:p>
          <a:p>
            <a:pPr marL="171450" indent="-171450">
              <a:buFont typeface="Arial" panose="020B0604020202020204" pitchFamily="34" charset="0"/>
              <a:buChar char="•"/>
            </a:pPr>
            <a:r>
              <a:rPr lang="en-US" dirty="0"/>
              <a:t>Looks for the </a:t>
            </a:r>
            <a:r>
              <a:rPr lang="en-US" dirty="0" err="1"/>
              <a:t>stdio.h</a:t>
            </a:r>
            <a:r>
              <a:rPr lang="en-US" dirty="0"/>
              <a:t> file and copy the header file into the source code file</a:t>
            </a:r>
          </a:p>
          <a:p>
            <a:endParaRPr lang="en-US" dirty="0"/>
          </a:p>
          <a:p>
            <a:r>
              <a:rPr lang="en-US" dirty="0"/>
              <a:t>More info</a:t>
            </a:r>
          </a:p>
          <a:p>
            <a:pPr marL="171450" indent="-171450">
              <a:buFont typeface="Arial" panose="020B0604020202020204" pitchFamily="34" charset="0"/>
              <a:buChar char="•"/>
            </a:pPr>
            <a:r>
              <a:rPr lang="en-US" dirty="0"/>
              <a:t>Preprocess also generates macro code and replaces symbolic constants defined using #define with their values</a:t>
            </a:r>
          </a:p>
        </p:txBody>
      </p:sp>
      <p:sp>
        <p:nvSpPr>
          <p:cNvPr id="4" name="Slide Number Placeholder 3"/>
          <p:cNvSpPr>
            <a:spLocks noGrp="1"/>
          </p:cNvSpPr>
          <p:nvPr>
            <p:ph type="sldNum" sz="quarter" idx="5"/>
          </p:nvPr>
        </p:nvSpPr>
        <p:spPr/>
        <p:txBody>
          <a:bodyPr/>
          <a:lstStyle/>
          <a:p>
            <a:fld id="{A5AF8623-246D-3E4D-906B-537BD6DFE251}" type="slidenum">
              <a:rPr lang="en-US" smtClean="0"/>
              <a:t>12</a:t>
            </a:fld>
            <a:endParaRPr lang="en-US"/>
          </a:p>
        </p:txBody>
      </p:sp>
    </p:spTree>
    <p:extLst>
      <p:ext uri="{BB962C8B-B14F-4D97-AF65-F5344CB8AC3E}">
        <p14:creationId xmlns:p14="http://schemas.microsoft.com/office/powerpoint/2010/main" val="3435173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during this step, it does the conversion of Assembly-&gt;Machine code in two different phases, but I combined them to save time/mental effort. </a:t>
            </a:r>
          </a:p>
          <a:p>
            <a:endParaRPr lang="en-US" dirty="0"/>
          </a:p>
          <a:p>
            <a:endParaRPr lang="en-US" dirty="0"/>
          </a:p>
          <a:p>
            <a:r>
              <a:rPr lang="en-US" dirty="0"/>
              <a:t>The key point here is not the conversion, but the what is happening during this step. In this step, the compiler is running through all the lines of code and checking for any compile-time errors</a:t>
            </a:r>
          </a:p>
          <a:p>
            <a:endParaRPr lang="en-US" dirty="0"/>
          </a:p>
          <a:p>
            <a:r>
              <a:rPr lang="en-US" dirty="0"/>
              <a:t>Compile-time errors are when you messed up on a syntax (ex: forgot a semicolon) or semantic error (variable is not defined)</a:t>
            </a:r>
          </a:p>
          <a:p>
            <a:endParaRPr lang="en-US" dirty="0"/>
          </a:p>
          <a:p>
            <a:r>
              <a:rPr lang="en-US" dirty="0"/>
              <a:t>Run-time error is when the code compiled correctly, but there is an issue with your logic that can only be determined when ran. An example would be an index out of array error.</a:t>
            </a:r>
          </a:p>
        </p:txBody>
      </p:sp>
      <p:sp>
        <p:nvSpPr>
          <p:cNvPr id="4" name="Slide Number Placeholder 3"/>
          <p:cNvSpPr>
            <a:spLocks noGrp="1"/>
          </p:cNvSpPr>
          <p:nvPr>
            <p:ph type="sldNum" sz="quarter" idx="5"/>
          </p:nvPr>
        </p:nvSpPr>
        <p:spPr/>
        <p:txBody>
          <a:bodyPr/>
          <a:lstStyle/>
          <a:p>
            <a:fld id="{A5AF8623-246D-3E4D-906B-537BD6DFE251}" type="slidenum">
              <a:rPr lang="en-US" smtClean="0"/>
              <a:t>13</a:t>
            </a:fld>
            <a:endParaRPr lang="en-US"/>
          </a:p>
        </p:txBody>
      </p:sp>
    </p:spTree>
    <p:extLst>
      <p:ext uri="{BB962C8B-B14F-4D97-AF65-F5344CB8AC3E}">
        <p14:creationId xmlns:p14="http://schemas.microsoft.com/office/powerpoint/2010/main" val="420512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linking a weird step where it’s considered a part of the compilation process, but it’s actually done after the program is compiled. For now, let’s just say it’s the step before the running the script.</a:t>
            </a:r>
          </a:p>
          <a:p>
            <a:endParaRPr lang="en-US" dirty="0"/>
          </a:p>
          <a:p>
            <a:r>
              <a:rPr lang="en-US" dirty="0"/>
              <a:t>After this step you will have your executable program! Yay!</a:t>
            </a:r>
          </a:p>
          <a:p>
            <a:endParaRPr lang="en-US" dirty="0"/>
          </a:p>
          <a:p>
            <a:r>
              <a:rPr lang="en-US" dirty="0"/>
              <a:t>What it does is just grabs your .o/.obj file and mashes it with the libraries/dependencies you used and creates executable. </a:t>
            </a:r>
          </a:p>
          <a:p>
            <a:endParaRPr lang="en-US" dirty="0"/>
          </a:p>
          <a:p>
            <a:endParaRPr lang="en-US" dirty="0"/>
          </a:p>
          <a:p>
            <a:r>
              <a:rPr lang="en-US" dirty="0"/>
              <a:t>Now this brings to question what kind of linking is it doing? It’d be quite different inefficient to just add all the lines of code from the library into the your small </a:t>
            </a:r>
            <a:r>
              <a:rPr lang="en-US" dirty="0" err="1"/>
              <a:t>HelloWorld.c</a:t>
            </a:r>
            <a:r>
              <a:rPr lang="en-US" dirty="0"/>
              <a:t> file</a:t>
            </a:r>
          </a:p>
          <a:p>
            <a:endParaRPr lang="en-US" dirty="0"/>
          </a:p>
          <a:p>
            <a:r>
              <a:rPr lang="en-US" dirty="0"/>
              <a:t>Static Linking:</a:t>
            </a:r>
          </a:p>
          <a:p>
            <a:pPr marL="171450" indent="-171450">
              <a:buFont typeface="Arial" panose="020B0604020202020204" pitchFamily="34" charset="0"/>
              <a:buChar char="•"/>
            </a:pPr>
            <a:r>
              <a:rPr lang="en-US" dirty="0"/>
              <a:t>Linker makes a copy of all used library functions to the executable file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Dynamic Linking</a:t>
            </a:r>
          </a:p>
          <a:p>
            <a:pPr marL="171450" indent="-171450">
              <a:buFont typeface="Arial" panose="020B0604020202020204" pitchFamily="34" charset="0"/>
              <a:buChar char="•"/>
            </a:pPr>
            <a:r>
              <a:rPr lang="en-US" dirty="0"/>
              <a:t>Libraries/functions are linked to executable and not copied</a:t>
            </a:r>
          </a:p>
          <a:p>
            <a:pPr marL="171450" indent="-171450">
              <a:buFont typeface="Arial" panose="020B0604020202020204" pitchFamily="34" charset="0"/>
              <a:buChar char="•"/>
            </a:pPr>
            <a:r>
              <a:rPr lang="en-US" dirty="0"/>
              <a:t>When you run/load the program, it will connect to those libraries</a:t>
            </a:r>
          </a:p>
        </p:txBody>
      </p:sp>
      <p:sp>
        <p:nvSpPr>
          <p:cNvPr id="4" name="Slide Number Placeholder 3"/>
          <p:cNvSpPr>
            <a:spLocks noGrp="1"/>
          </p:cNvSpPr>
          <p:nvPr>
            <p:ph type="sldNum" sz="quarter" idx="5"/>
          </p:nvPr>
        </p:nvSpPr>
        <p:spPr/>
        <p:txBody>
          <a:bodyPr/>
          <a:lstStyle/>
          <a:p>
            <a:fld id="{A5AF8623-246D-3E4D-906B-537BD6DFE251}" type="slidenum">
              <a:rPr lang="en-US" smtClean="0"/>
              <a:t>14</a:t>
            </a:fld>
            <a:endParaRPr lang="en-US"/>
          </a:p>
        </p:txBody>
      </p:sp>
    </p:spTree>
    <p:extLst>
      <p:ext uri="{BB962C8B-B14F-4D97-AF65-F5344CB8AC3E}">
        <p14:creationId xmlns:p14="http://schemas.microsoft.com/office/powerpoint/2010/main" val="491051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Two types of header files</a:t>
            </a:r>
          </a:p>
          <a:p>
            <a:pPr marL="628650" lvl="1" indent="-171450">
              <a:buFont typeface="Arial" panose="020B0604020202020204" pitchFamily="34" charset="0"/>
              <a:buChar char="•"/>
            </a:pPr>
            <a:r>
              <a:rPr lang="en-US" dirty="0"/>
              <a:t>Header files that the programmer writes</a:t>
            </a:r>
          </a:p>
          <a:p>
            <a:pPr marL="628650" lvl="1" indent="-171450">
              <a:buFont typeface="Arial" panose="020B0604020202020204" pitchFamily="34" charset="0"/>
              <a:buChar char="•"/>
            </a:pPr>
            <a:r>
              <a:rPr lang="en-US" dirty="0"/>
              <a:t>Header files that come with compiler</a:t>
            </a:r>
          </a:p>
          <a:p>
            <a:pPr marL="171450" lvl="0" indent="-171450">
              <a:buFont typeface="Arial" panose="020B0604020202020204" pitchFamily="34" charset="0"/>
              <a:buChar char="•"/>
            </a:pPr>
            <a:r>
              <a:rPr lang="en-US" dirty="0"/>
              <a:t>As you can see in the green image, you request the .h file to be “included” by using the </a:t>
            </a:r>
            <a:r>
              <a:rPr lang="en-US" b="1" dirty="0"/>
              <a:t>#include</a:t>
            </a:r>
            <a:r>
              <a:rPr lang="en-US" b="0" dirty="0"/>
              <a:t> directive</a:t>
            </a:r>
          </a:p>
          <a:p>
            <a:pPr marL="171450" lvl="0" indent="-171450">
              <a:buFont typeface="Arial" panose="020B0604020202020204" pitchFamily="34" charset="0"/>
              <a:buChar char="•"/>
            </a:pPr>
            <a:r>
              <a:rPr lang="en-US" b="0" dirty="0"/>
              <a:t>Including header files is the same thing as copying the content of the header file requested. However, we use the #include directive as it’s easier, less error-prone, and overall is not a good idea to copy content of a header file into source code.</a:t>
            </a:r>
          </a:p>
          <a:p>
            <a:pPr marL="171450" lvl="0" indent="-171450">
              <a:buFont typeface="Arial" panose="020B0604020202020204" pitchFamily="34" charset="0"/>
              <a:buChar char="•"/>
            </a:pPr>
            <a:endParaRPr lang="en-US" b="0" dirty="0"/>
          </a:p>
          <a:p>
            <a:pPr marL="0" lvl="0" indent="0">
              <a:buFont typeface="Arial" panose="020B0604020202020204" pitchFamily="34" charset="0"/>
              <a:buNone/>
            </a:pPr>
            <a:r>
              <a:rPr lang="en-US" b="0" dirty="0"/>
              <a:t>https://</a:t>
            </a:r>
            <a:r>
              <a:rPr lang="en-US" b="0" dirty="0" err="1"/>
              <a:t>www.tutorialspoint.com</a:t>
            </a:r>
            <a:r>
              <a:rPr lang="en-US" b="0" dirty="0"/>
              <a:t>/</a:t>
            </a:r>
            <a:r>
              <a:rPr lang="en-US" b="0" dirty="0" err="1"/>
              <a:t>cprogramming</a:t>
            </a:r>
            <a:r>
              <a:rPr lang="en-US" b="0" dirty="0"/>
              <a:t>/</a:t>
            </a:r>
            <a:r>
              <a:rPr lang="en-US" b="0" dirty="0" err="1"/>
              <a:t>c_header_files.htm</a:t>
            </a:r>
            <a:endParaRPr lang="en-US" b="0" dirty="0"/>
          </a:p>
        </p:txBody>
      </p:sp>
      <p:sp>
        <p:nvSpPr>
          <p:cNvPr id="4" name="Slide Number Placeholder 3"/>
          <p:cNvSpPr>
            <a:spLocks noGrp="1"/>
          </p:cNvSpPr>
          <p:nvPr>
            <p:ph type="sldNum" sz="quarter" idx="5"/>
          </p:nvPr>
        </p:nvSpPr>
        <p:spPr/>
        <p:txBody>
          <a:bodyPr/>
          <a:lstStyle/>
          <a:p>
            <a:fld id="{A5AF8623-246D-3E4D-906B-537BD6DFE251}" type="slidenum">
              <a:rPr lang="en-US" smtClean="0"/>
              <a:t>4</a:t>
            </a:fld>
            <a:endParaRPr lang="en-US"/>
          </a:p>
        </p:txBody>
      </p:sp>
    </p:spTree>
    <p:extLst>
      <p:ext uri="{BB962C8B-B14F-4D97-AF65-F5344CB8AC3E}">
        <p14:creationId xmlns:p14="http://schemas.microsoft.com/office/powerpoint/2010/main" val="184580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0" dirty="0"/>
              <a:t>Developers will often put their logic flow into the main method as it’s the first thing to be called. Why does that matter?</a:t>
            </a:r>
          </a:p>
          <a:p>
            <a:pPr marL="628650" lvl="1" indent="-171450">
              <a:buFont typeface="Arial" panose="020B0604020202020204" pitchFamily="34" charset="0"/>
              <a:buChar char="•"/>
            </a:pPr>
            <a:r>
              <a:rPr lang="en-US" b="0" dirty="0"/>
              <a:t>As malware analysts, the main method is the perfect spot to start on</a:t>
            </a:r>
          </a:p>
          <a:p>
            <a:pPr marL="171450" lvl="0" indent="-171450">
              <a:buFont typeface="Arial" panose="020B0604020202020204" pitchFamily="34" charset="0"/>
              <a:buChar char="•"/>
            </a:pPr>
            <a:r>
              <a:rPr lang="en-US" b="0" dirty="0"/>
              <a:t>Normally, most functions being used by the program will be called by the main method, directly or by other functions indirectly. </a:t>
            </a:r>
          </a:p>
          <a:p>
            <a:pPr marL="171450" lvl="0" indent="-171450">
              <a:buFont typeface="Arial" panose="020B0604020202020204" pitchFamily="34" charset="0"/>
              <a:buChar char="•"/>
            </a:pPr>
            <a:r>
              <a:rPr lang="en-US" b="0" dirty="0"/>
              <a:t>The main method it parent of all when running your program</a:t>
            </a:r>
          </a:p>
          <a:p>
            <a:pPr marL="171450" lvl="0" indent="-171450">
              <a:buFont typeface="Arial" panose="020B0604020202020204" pitchFamily="34" charset="0"/>
              <a:buChar char="•"/>
            </a:pPr>
            <a:endParaRPr lang="en-US" b="0" dirty="0"/>
          </a:p>
          <a:p>
            <a:pPr marL="171450" lvl="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fld id="{A5AF8623-246D-3E4D-906B-537BD6DFE251}" type="slidenum">
              <a:rPr lang="en-US" smtClean="0"/>
              <a:t>5</a:t>
            </a:fld>
            <a:endParaRPr lang="en-US"/>
          </a:p>
        </p:txBody>
      </p:sp>
    </p:spTree>
    <p:extLst>
      <p:ext uri="{BB962C8B-B14F-4D97-AF65-F5344CB8AC3E}">
        <p14:creationId xmlns:p14="http://schemas.microsoft.com/office/powerpoint/2010/main" val="490011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It’s pretty standard to declare a variable before getting into the body.</a:t>
            </a:r>
          </a:p>
          <a:p>
            <a:pPr marL="171450" lvl="0" indent="-171450">
              <a:buFont typeface="Arial" panose="020B0604020202020204" pitchFamily="34" charset="0"/>
              <a:buChar char="•"/>
            </a:pPr>
            <a:r>
              <a:rPr lang="en-US" dirty="0"/>
              <a:t>You can’t use a variable until you declare it</a:t>
            </a:r>
          </a:p>
        </p:txBody>
      </p:sp>
      <p:sp>
        <p:nvSpPr>
          <p:cNvPr id="4" name="Slide Number Placeholder 3"/>
          <p:cNvSpPr>
            <a:spLocks noGrp="1"/>
          </p:cNvSpPr>
          <p:nvPr>
            <p:ph type="sldNum" sz="quarter" idx="5"/>
          </p:nvPr>
        </p:nvSpPr>
        <p:spPr/>
        <p:txBody>
          <a:bodyPr/>
          <a:lstStyle/>
          <a:p>
            <a:fld id="{A5AF8623-246D-3E4D-906B-537BD6DFE251}" type="slidenum">
              <a:rPr lang="en-US" smtClean="0"/>
              <a:t>6</a:t>
            </a:fld>
            <a:endParaRPr lang="en-US"/>
          </a:p>
        </p:txBody>
      </p:sp>
    </p:spTree>
    <p:extLst>
      <p:ext uri="{BB962C8B-B14F-4D97-AF65-F5344CB8AC3E}">
        <p14:creationId xmlns:p14="http://schemas.microsoft.com/office/powerpoint/2010/main" val="3332016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5AF8623-246D-3E4D-906B-537BD6DFE251}" type="slidenum">
              <a:rPr lang="en-US" smtClean="0"/>
              <a:t>7</a:t>
            </a:fld>
            <a:endParaRPr lang="en-US"/>
          </a:p>
        </p:txBody>
      </p:sp>
    </p:spTree>
    <p:extLst>
      <p:ext uri="{BB962C8B-B14F-4D97-AF65-F5344CB8AC3E}">
        <p14:creationId xmlns:p14="http://schemas.microsoft.com/office/powerpoint/2010/main" val="1620342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Return</a:t>
            </a:r>
          </a:p>
          <a:p>
            <a:pPr marL="628650" lvl="1" indent="-171450">
              <a:buFont typeface="Arial" panose="020B0604020202020204" pitchFamily="34" charset="0"/>
              <a:buChar char="•"/>
            </a:pPr>
            <a:r>
              <a:rPr lang="en-US" dirty="0"/>
              <a:t>It is what is returned to the caller</a:t>
            </a:r>
          </a:p>
          <a:p>
            <a:pPr marL="628650" lvl="1" indent="-171450">
              <a:buFont typeface="Arial" panose="020B0604020202020204" pitchFamily="34" charset="0"/>
              <a:buChar char="•"/>
            </a:pPr>
            <a:r>
              <a:rPr lang="en-US" dirty="0"/>
              <a:t>It can also be seen as the last statement to run</a:t>
            </a:r>
          </a:p>
          <a:p>
            <a:pPr marL="628650" lvl="1" indent="-171450">
              <a:buFont typeface="Arial" panose="020B0604020202020204" pitchFamily="34" charset="0"/>
              <a:buChar char="•"/>
            </a:pPr>
            <a:r>
              <a:rPr lang="en-US" dirty="0"/>
              <a:t>In the main section I asked you to remember the “int”. That is because whatever type you put there, it’s a promise that you’ll return that value type (it’s okay if you don’t get this yet but we will cover it in functions)</a:t>
            </a:r>
          </a:p>
          <a:p>
            <a:pPr marL="171450" lvl="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Class: it’s okay if you don’t get this yet but we will cover it in functions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5AF8623-246D-3E4D-906B-537BD6DFE251}" type="slidenum">
              <a:rPr lang="en-US" smtClean="0"/>
              <a:t>8</a:t>
            </a:fld>
            <a:endParaRPr lang="en-US"/>
          </a:p>
        </p:txBody>
      </p:sp>
    </p:spTree>
    <p:extLst>
      <p:ext uri="{BB962C8B-B14F-4D97-AF65-F5344CB8AC3E}">
        <p14:creationId xmlns:p14="http://schemas.microsoft.com/office/powerpoint/2010/main" val="808234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telling you the process and then running the file we are going to the both at the same time.</a:t>
            </a:r>
          </a:p>
          <a:p>
            <a:endParaRPr lang="en-US" dirty="0"/>
          </a:p>
          <a:p>
            <a:r>
              <a:rPr lang="en-US" dirty="0"/>
              <a:t>Don’t worry, it’s a simple script.</a:t>
            </a:r>
          </a:p>
        </p:txBody>
      </p:sp>
      <p:sp>
        <p:nvSpPr>
          <p:cNvPr id="4" name="Slide Number Placeholder 3"/>
          <p:cNvSpPr>
            <a:spLocks noGrp="1"/>
          </p:cNvSpPr>
          <p:nvPr>
            <p:ph type="sldNum" sz="quarter" idx="5"/>
          </p:nvPr>
        </p:nvSpPr>
        <p:spPr/>
        <p:txBody>
          <a:bodyPr/>
          <a:lstStyle/>
          <a:p>
            <a:fld id="{A5AF8623-246D-3E4D-906B-537BD6DFE251}" type="slidenum">
              <a:rPr lang="en-US" smtClean="0"/>
              <a:t>9</a:t>
            </a:fld>
            <a:endParaRPr lang="en-US"/>
          </a:p>
        </p:txBody>
      </p:sp>
    </p:spTree>
    <p:extLst>
      <p:ext uri="{BB962C8B-B14F-4D97-AF65-F5344CB8AC3E}">
        <p14:creationId xmlns:p14="http://schemas.microsoft.com/office/powerpoint/2010/main" val="3853726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editing process is pretty straight-forward. It is the step where you create your source code that will eventually be compiled and executed.</a:t>
            </a:r>
          </a:p>
          <a:p>
            <a:pPr marL="171450" indent="-171450">
              <a:buFont typeface="Arial" panose="020B0604020202020204" pitchFamily="34" charset="0"/>
              <a:buChar char="•"/>
            </a:pPr>
            <a:r>
              <a:rPr lang="en-US" dirty="0"/>
              <a:t>Typically, developers have their own editor or IDE they prefer to use when creating their programs. However, you can go a basic as notepad++ when creating your C files</a:t>
            </a:r>
          </a:p>
          <a:p>
            <a:pPr marL="171450" indent="-171450">
              <a:buFont typeface="Arial" panose="020B0604020202020204" pitchFamily="34" charset="0"/>
              <a:buChar char="•"/>
            </a:pPr>
            <a:r>
              <a:rPr lang="en-US" dirty="0"/>
              <a:t>The only thing that matters is that it successfully compiles when your run it through the compiler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Each editor or IDE has it’s pros and cons, some help write code faster while others have more interactive feature. In the end, the same result is given</a:t>
            </a:r>
          </a:p>
          <a:p>
            <a:endParaRPr lang="en-US" dirty="0"/>
          </a:p>
        </p:txBody>
      </p:sp>
      <p:sp>
        <p:nvSpPr>
          <p:cNvPr id="4" name="Slide Number Placeholder 3"/>
          <p:cNvSpPr>
            <a:spLocks noGrp="1"/>
          </p:cNvSpPr>
          <p:nvPr>
            <p:ph type="sldNum" sz="quarter" idx="5"/>
          </p:nvPr>
        </p:nvSpPr>
        <p:spPr/>
        <p:txBody>
          <a:bodyPr/>
          <a:lstStyle/>
          <a:p>
            <a:fld id="{A5AF8623-246D-3E4D-906B-537BD6DFE251}" type="slidenum">
              <a:rPr lang="en-US" smtClean="0"/>
              <a:t>10</a:t>
            </a:fld>
            <a:endParaRPr lang="en-US"/>
          </a:p>
        </p:txBody>
      </p:sp>
    </p:spTree>
    <p:extLst>
      <p:ext uri="{BB962C8B-B14F-4D97-AF65-F5344CB8AC3E}">
        <p14:creationId xmlns:p14="http://schemas.microsoft.com/office/powerpoint/2010/main" val="2231772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we have written our source code file and now we gave it as input to the compiler. </a:t>
            </a:r>
          </a:p>
          <a:p>
            <a:endParaRPr lang="en-US" dirty="0"/>
          </a:p>
          <a:p>
            <a:r>
              <a:rPr lang="en-US" dirty="0"/>
              <a:t>You ran the compile command, and you are waiting for the next command line to show up</a:t>
            </a:r>
          </a:p>
          <a:p>
            <a:endParaRPr lang="en-US" dirty="0"/>
          </a:p>
          <a:p>
            <a:r>
              <a:rPr lang="en-US" dirty="0"/>
              <a:t>Normally these next four steps will be done in nanoseconds but let’s slow it down, next slide…</a:t>
            </a:r>
          </a:p>
        </p:txBody>
      </p:sp>
      <p:sp>
        <p:nvSpPr>
          <p:cNvPr id="4" name="Slide Number Placeholder 3"/>
          <p:cNvSpPr>
            <a:spLocks noGrp="1"/>
          </p:cNvSpPr>
          <p:nvPr>
            <p:ph type="sldNum" sz="quarter" idx="5"/>
          </p:nvPr>
        </p:nvSpPr>
        <p:spPr/>
        <p:txBody>
          <a:bodyPr/>
          <a:lstStyle/>
          <a:p>
            <a:fld id="{A5AF8623-246D-3E4D-906B-537BD6DFE251}" type="slidenum">
              <a:rPr lang="en-US" smtClean="0"/>
              <a:t>11</a:t>
            </a:fld>
            <a:endParaRPr lang="en-US"/>
          </a:p>
        </p:txBody>
      </p:sp>
    </p:spTree>
    <p:extLst>
      <p:ext uri="{BB962C8B-B14F-4D97-AF65-F5344CB8AC3E}">
        <p14:creationId xmlns:p14="http://schemas.microsoft.com/office/powerpoint/2010/main" val="3973273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4/4/21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point.com/cprogramming/c_header_files.htm" TargetMode="External"/><Relationship Id="rId7" Type="http://schemas.openxmlformats.org/officeDocument/2006/relationships/hyperlink" Target="https://medium.com/swlh/linux-basics-static-libraries-vs-dynamic-libraries-a7bcf8157779" TargetMode="External"/><Relationship Id="rId2" Type="http://schemas.openxmlformats.org/officeDocument/2006/relationships/hyperlink" Target="https://www.geeksforgeeks.org/c-language-set-1-introduction/" TargetMode="External"/><Relationship Id="rId1" Type="http://schemas.openxmlformats.org/officeDocument/2006/relationships/slideLayout" Target="../slideLayouts/slideLayout2.xml"/><Relationship Id="rId6" Type="http://schemas.openxmlformats.org/officeDocument/2006/relationships/hyperlink" Target="https://medium.com/@laura.derohan/compiling-c-files-with-gcc-step-by-step-8e78318052" TargetMode="External"/><Relationship Id="rId5" Type="http://schemas.openxmlformats.org/officeDocument/2006/relationships/hyperlink" Target="https://medium.datadriveninvestor.com/compilation-process-db17c3b58e62" TargetMode="External"/><Relationship Id="rId4" Type="http://schemas.openxmlformats.org/officeDocument/2006/relationships/hyperlink" Target="https://docs.microsoft.com/en-us/cpp/c-language/return-statement-c?view=msvc-160#:~:text=A%20return%20statement%20ends%20the,value%20to%20the%20calling%20fun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BFF9B-631B-8942-B3BA-EF3E925EB355}"/>
              </a:ext>
            </a:extLst>
          </p:cNvPr>
          <p:cNvSpPr>
            <a:spLocks noGrp="1"/>
          </p:cNvSpPr>
          <p:nvPr>
            <p:ph type="ctrTitle"/>
          </p:nvPr>
        </p:nvSpPr>
        <p:spPr/>
        <p:txBody>
          <a:bodyPr/>
          <a:lstStyle/>
          <a:p>
            <a:r>
              <a:rPr lang="en-US"/>
              <a:t>Running a C File</a:t>
            </a:r>
          </a:p>
        </p:txBody>
      </p:sp>
      <p:sp>
        <p:nvSpPr>
          <p:cNvPr id="3" name="Subtitle 2">
            <a:extLst>
              <a:ext uri="{FF2B5EF4-FFF2-40B4-BE49-F238E27FC236}">
                <a16:creationId xmlns:a16="http://schemas.microsoft.com/office/drawing/2014/main" id="{AAD10D37-8867-FD42-AEE8-5A14707719E7}"/>
              </a:ext>
            </a:extLst>
          </p:cNvPr>
          <p:cNvSpPr>
            <a:spLocks noGrp="1"/>
          </p:cNvSpPr>
          <p:nvPr>
            <p:ph type="subTitle" idx="1"/>
          </p:nvPr>
        </p:nvSpPr>
        <p:spPr/>
        <p:txBody>
          <a:bodyPr/>
          <a:lstStyle/>
          <a:p>
            <a:r>
              <a:rPr lang="en-US" dirty="0"/>
              <a:t>By: </a:t>
            </a:r>
            <a:r>
              <a:rPr lang="en-US"/>
              <a:t>LT Felipe </a:t>
            </a:r>
            <a:r>
              <a:rPr lang="en-US" dirty="0"/>
              <a:t>Pineda</a:t>
            </a:r>
          </a:p>
        </p:txBody>
      </p:sp>
    </p:spTree>
    <p:extLst>
      <p:ext uri="{BB962C8B-B14F-4D97-AF65-F5344CB8AC3E}">
        <p14:creationId xmlns:p14="http://schemas.microsoft.com/office/powerpoint/2010/main" val="4187922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CD42-3197-5846-B9C3-E4C015DCB603}"/>
              </a:ext>
            </a:extLst>
          </p:cNvPr>
          <p:cNvSpPr>
            <a:spLocks noGrp="1"/>
          </p:cNvSpPr>
          <p:nvPr>
            <p:ph type="title"/>
          </p:nvPr>
        </p:nvSpPr>
        <p:spPr>
          <a:xfrm>
            <a:off x="7865806" y="643463"/>
            <a:ext cx="3706762" cy="1608124"/>
          </a:xfrm>
        </p:spPr>
        <p:txBody>
          <a:bodyPr>
            <a:normAutofit/>
          </a:bodyPr>
          <a:lstStyle/>
          <a:p>
            <a:r>
              <a:rPr lang="en-US" dirty="0"/>
              <a:t>1. Editing</a:t>
            </a:r>
          </a:p>
        </p:txBody>
      </p:sp>
      <p:pic>
        <p:nvPicPr>
          <p:cNvPr id="5" name="Content Placeholder 4" descr="Text&#10;&#10;Description automatically generated">
            <a:extLst>
              <a:ext uri="{FF2B5EF4-FFF2-40B4-BE49-F238E27FC236}">
                <a16:creationId xmlns:a16="http://schemas.microsoft.com/office/drawing/2014/main" id="{0746065E-DFBF-CB43-B57B-1CCBEFCFA243}"/>
              </a:ext>
            </a:extLst>
          </p:cNvPr>
          <p:cNvPicPr>
            <a:picLocks noChangeAspect="1"/>
          </p:cNvPicPr>
          <p:nvPr/>
        </p:nvPicPr>
        <p:blipFill rotWithShape="1">
          <a:blip r:embed="rId4"/>
          <a:srcRect r="10519" b="2"/>
          <a:stretch/>
        </p:blipFill>
        <p:spPr>
          <a:xfrm>
            <a:off x="20" y="975"/>
            <a:ext cx="7552924" cy="6858000"/>
          </a:xfrm>
          <a:prstGeom prst="rect">
            <a:avLst/>
          </a:prstGeom>
        </p:spPr>
      </p:pic>
      <p:sp>
        <p:nvSpPr>
          <p:cNvPr id="10" name="Content Placeholder 9">
            <a:extLst>
              <a:ext uri="{FF2B5EF4-FFF2-40B4-BE49-F238E27FC236}">
                <a16:creationId xmlns:a16="http://schemas.microsoft.com/office/drawing/2014/main" id="{1B468B15-1382-4161-9E89-A7F55BA7E4A7}"/>
              </a:ext>
            </a:extLst>
          </p:cNvPr>
          <p:cNvSpPr>
            <a:spLocks noGrp="1"/>
          </p:cNvSpPr>
          <p:nvPr>
            <p:ph idx="1"/>
          </p:nvPr>
        </p:nvSpPr>
        <p:spPr>
          <a:xfrm>
            <a:off x="7865806" y="2251587"/>
            <a:ext cx="3706762" cy="3972232"/>
          </a:xfrm>
        </p:spPr>
        <p:txBody>
          <a:bodyPr>
            <a:normAutofit/>
          </a:bodyPr>
          <a:lstStyle/>
          <a:p>
            <a:r>
              <a:rPr lang="en-US" dirty="0"/>
              <a:t>Create your source code</a:t>
            </a:r>
          </a:p>
          <a:p>
            <a:r>
              <a:rPr lang="en-US" dirty="0"/>
              <a:t>Multiple editors or IDEs</a:t>
            </a:r>
          </a:p>
          <a:p>
            <a:endParaRPr lang="en-US" dirty="0"/>
          </a:p>
          <a:p>
            <a:endParaRPr lang="en-US" dirty="0"/>
          </a:p>
          <a:p>
            <a:endParaRPr lang="en-US" dirty="0"/>
          </a:p>
          <a:p>
            <a:r>
              <a:rPr lang="en-US" dirty="0"/>
              <a:t>Your code is located within the Slides-Scripts folder</a:t>
            </a:r>
          </a:p>
        </p:txBody>
      </p:sp>
    </p:spTree>
    <p:extLst>
      <p:ext uri="{BB962C8B-B14F-4D97-AF65-F5344CB8AC3E}">
        <p14:creationId xmlns:p14="http://schemas.microsoft.com/office/powerpoint/2010/main" val="1662267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E8ED-C253-3343-9266-E7A8289B56F5}"/>
              </a:ext>
            </a:extLst>
          </p:cNvPr>
          <p:cNvSpPr>
            <a:spLocks noGrp="1"/>
          </p:cNvSpPr>
          <p:nvPr>
            <p:ph type="title"/>
          </p:nvPr>
        </p:nvSpPr>
        <p:spPr>
          <a:xfrm>
            <a:off x="825909" y="808055"/>
            <a:ext cx="3979205" cy="1453363"/>
          </a:xfrm>
        </p:spPr>
        <p:txBody>
          <a:bodyPr>
            <a:normAutofit/>
          </a:bodyPr>
          <a:lstStyle/>
          <a:p>
            <a:r>
              <a:rPr lang="en-US" dirty="0"/>
              <a:t>2. Compilation</a:t>
            </a:r>
          </a:p>
        </p:txBody>
      </p:sp>
      <p:sp>
        <p:nvSpPr>
          <p:cNvPr id="3" name="Content Placeholder 2">
            <a:extLst>
              <a:ext uri="{FF2B5EF4-FFF2-40B4-BE49-F238E27FC236}">
                <a16:creationId xmlns:a16="http://schemas.microsoft.com/office/drawing/2014/main" id="{ED162B1C-7947-384D-812D-91013321F5D1}"/>
              </a:ext>
            </a:extLst>
          </p:cNvPr>
          <p:cNvSpPr>
            <a:spLocks noGrp="1"/>
          </p:cNvSpPr>
          <p:nvPr>
            <p:ph idx="1"/>
          </p:nvPr>
        </p:nvSpPr>
        <p:spPr>
          <a:xfrm>
            <a:off x="802178" y="2261420"/>
            <a:ext cx="4002936" cy="3637935"/>
          </a:xfrm>
        </p:spPr>
        <p:txBody>
          <a:bodyPr>
            <a:normAutofit/>
          </a:bodyPr>
          <a:lstStyle/>
          <a:p>
            <a:r>
              <a:rPr lang="en-US" dirty="0"/>
              <a:t>cd into the path above</a:t>
            </a:r>
          </a:p>
          <a:p>
            <a:r>
              <a:rPr lang="en-US" dirty="0"/>
              <a:t>Run the </a:t>
            </a:r>
            <a:r>
              <a:rPr lang="en-US" dirty="0" err="1"/>
              <a:t>gcc</a:t>
            </a:r>
            <a:r>
              <a:rPr lang="en-US" dirty="0"/>
              <a:t> command</a:t>
            </a:r>
          </a:p>
          <a:p>
            <a:endParaRPr lang="en-US" dirty="0"/>
          </a:p>
          <a:p>
            <a:endParaRPr lang="en-US" dirty="0"/>
          </a:p>
          <a:p>
            <a:r>
              <a:rPr lang="en-US" dirty="0"/>
              <a:t>That was quick huh? Let’s find out what happened</a:t>
            </a:r>
          </a:p>
          <a:p>
            <a:endParaRPr lang="en-US" dirty="0"/>
          </a:p>
        </p:txBody>
      </p:sp>
      <p:pic>
        <p:nvPicPr>
          <p:cNvPr id="5" name="Picture 4" descr="Text&#10;&#10;Description automatically generated">
            <a:extLst>
              <a:ext uri="{FF2B5EF4-FFF2-40B4-BE49-F238E27FC236}">
                <a16:creationId xmlns:a16="http://schemas.microsoft.com/office/drawing/2014/main" id="{BDBD6670-9A17-7E40-ABB3-524CE48E853F}"/>
              </a:ext>
            </a:extLst>
          </p:cNvPr>
          <p:cNvPicPr>
            <a:picLocks noChangeAspect="1"/>
          </p:cNvPicPr>
          <p:nvPr/>
        </p:nvPicPr>
        <p:blipFill>
          <a:blip r:embed="rId4"/>
          <a:stretch>
            <a:fillRect/>
          </a:stretch>
        </p:blipFill>
        <p:spPr>
          <a:xfrm>
            <a:off x="4982818" y="2064220"/>
            <a:ext cx="6998875" cy="272956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8960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F980-B3EA-CA4F-AF68-D25AE9AF8DDA}"/>
              </a:ext>
            </a:extLst>
          </p:cNvPr>
          <p:cNvSpPr>
            <a:spLocks noGrp="1"/>
          </p:cNvSpPr>
          <p:nvPr>
            <p:ph type="title"/>
          </p:nvPr>
        </p:nvSpPr>
        <p:spPr>
          <a:xfrm>
            <a:off x="685802" y="609600"/>
            <a:ext cx="6282266" cy="1456267"/>
          </a:xfrm>
        </p:spPr>
        <p:txBody>
          <a:bodyPr>
            <a:normAutofit/>
          </a:bodyPr>
          <a:lstStyle/>
          <a:p>
            <a:r>
              <a:rPr lang="en-US" dirty="0"/>
              <a:t>2a. Preprocessing </a:t>
            </a:r>
          </a:p>
        </p:txBody>
      </p:sp>
      <p:sp>
        <p:nvSpPr>
          <p:cNvPr id="3" name="Content Placeholder 2">
            <a:extLst>
              <a:ext uri="{FF2B5EF4-FFF2-40B4-BE49-F238E27FC236}">
                <a16:creationId xmlns:a16="http://schemas.microsoft.com/office/drawing/2014/main" id="{857ECD24-75B3-2645-A2E8-1FA048CF6CA8}"/>
              </a:ext>
            </a:extLst>
          </p:cNvPr>
          <p:cNvSpPr>
            <a:spLocks noGrp="1"/>
          </p:cNvSpPr>
          <p:nvPr>
            <p:ph idx="1"/>
          </p:nvPr>
        </p:nvSpPr>
        <p:spPr>
          <a:xfrm>
            <a:off x="685802" y="2142067"/>
            <a:ext cx="6282266" cy="3649133"/>
          </a:xfrm>
        </p:spPr>
        <p:txBody>
          <a:bodyPr>
            <a:normAutofit/>
          </a:bodyPr>
          <a:lstStyle/>
          <a:p>
            <a:r>
              <a:rPr lang="en-US" b="1" dirty="0"/>
              <a:t>Removing comments</a:t>
            </a:r>
          </a:p>
          <a:p>
            <a:r>
              <a:rPr lang="en-US" dirty="0"/>
              <a:t>Expanding macros</a:t>
            </a:r>
          </a:p>
          <a:p>
            <a:r>
              <a:rPr lang="en-US" b="1" dirty="0"/>
              <a:t>Expanding included header files</a:t>
            </a:r>
          </a:p>
          <a:p>
            <a:endParaRPr lang="en-US" dirty="0"/>
          </a:p>
        </p:txBody>
      </p:sp>
      <p:pic>
        <p:nvPicPr>
          <p:cNvPr id="13" name="Graphic 12">
            <a:extLst>
              <a:ext uri="{FF2B5EF4-FFF2-40B4-BE49-F238E27FC236}">
                <a16:creationId xmlns:a16="http://schemas.microsoft.com/office/drawing/2014/main" id="{CAD43690-1747-584A-986A-3C3F681EB6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23805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F6261-BEA1-FC49-BD91-E9D4E34EB4AC}"/>
              </a:ext>
            </a:extLst>
          </p:cNvPr>
          <p:cNvSpPr>
            <a:spLocks noGrp="1"/>
          </p:cNvSpPr>
          <p:nvPr>
            <p:ph type="title"/>
          </p:nvPr>
        </p:nvSpPr>
        <p:spPr/>
        <p:txBody>
          <a:bodyPr/>
          <a:lstStyle/>
          <a:p>
            <a:r>
              <a:rPr lang="en-US" dirty="0"/>
              <a:t>2B. Compiling</a:t>
            </a:r>
          </a:p>
        </p:txBody>
      </p:sp>
      <p:sp>
        <p:nvSpPr>
          <p:cNvPr id="3" name="Content Placeholder 2">
            <a:extLst>
              <a:ext uri="{FF2B5EF4-FFF2-40B4-BE49-F238E27FC236}">
                <a16:creationId xmlns:a16="http://schemas.microsoft.com/office/drawing/2014/main" id="{1AEA1330-698D-C44F-8622-36316F8D6268}"/>
              </a:ext>
            </a:extLst>
          </p:cNvPr>
          <p:cNvSpPr>
            <a:spLocks noGrp="1"/>
          </p:cNvSpPr>
          <p:nvPr>
            <p:ph idx="1"/>
          </p:nvPr>
        </p:nvSpPr>
        <p:spPr/>
        <p:txBody>
          <a:bodyPr/>
          <a:lstStyle/>
          <a:p>
            <a:r>
              <a:rPr lang="en-US" dirty="0"/>
              <a:t>Generates Assembly-&gt;Machine/Object code (ex: 101010…)</a:t>
            </a:r>
          </a:p>
          <a:p>
            <a:r>
              <a:rPr lang="en-US" dirty="0"/>
              <a:t>Poof.. Now you have an .o/.obj file! We’ll get to the .exe file in a bit</a:t>
            </a:r>
          </a:p>
          <a:p>
            <a:r>
              <a:rPr lang="en-US" dirty="0"/>
              <a:t>Pay attention to what the compiler is doing here</a:t>
            </a:r>
          </a:p>
          <a:p>
            <a:pPr lvl="1"/>
            <a:r>
              <a:rPr lang="en-US" dirty="0"/>
              <a:t>It checks for compile-time errors</a:t>
            </a:r>
          </a:p>
          <a:p>
            <a:pPr lvl="2"/>
            <a:r>
              <a:rPr lang="en-US" dirty="0"/>
              <a:t>Any syntax or semantic errors will cause compile to error</a:t>
            </a:r>
          </a:p>
          <a:p>
            <a:pPr lvl="1"/>
            <a:r>
              <a:rPr lang="en-US" dirty="0"/>
              <a:t>It </a:t>
            </a:r>
            <a:r>
              <a:rPr lang="en-US" u="sng" dirty="0"/>
              <a:t>DOES NOT </a:t>
            </a:r>
            <a:r>
              <a:rPr lang="en-US" dirty="0"/>
              <a:t>check for logic errors (AKA run-time errors)</a:t>
            </a:r>
          </a:p>
          <a:p>
            <a:pPr lvl="1"/>
            <a:endParaRPr lang="en-US" dirty="0"/>
          </a:p>
          <a:p>
            <a:r>
              <a:rPr lang="en-US" dirty="0"/>
              <a:t>Compile-time vs Run-time?</a:t>
            </a:r>
          </a:p>
          <a:p>
            <a:endParaRPr lang="en-US" dirty="0"/>
          </a:p>
        </p:txBody>
      </p:sp>
    </p:spTree>
    <p:extLst>
      <p:ext uri="{BB962C8B-B14F-4D97-AF65-F5344CB8AC3E}">
        <p14:creationId xmlns:p14="http://schemas.microsoft.com/office/powerpoint/2010/main" val="248034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8D59-2824-C640-A6D4-52F131CBAC43}"/>
              </a:ext>
            </a:extLst>
          </p:cNvPr>
          <p:cNvSpPr>
            <a:spLocks noGrp="1"/>
          </p:cNvSpPr>
          <p:nvPr>
            <p:ph type="title"/>
          </p:nvPr>
        </p:nvSpPr>
        <p:spPr>
          <a:xfrm>
            <a:off x="825909" y="808055"/>
            <a:ext cx="3979205" cy="1453363"/>
          </a:xfrm>
        </p:spPr>
        <p:txBody>
          <a:bodyPr>
            <a:normAutofit/>
          </a:bodyPr>
          <a:lstStyle/>
          <a:p>
            <a:r>
              <a:rPr lang="en-US" dirty="0"/>
              <a:t>2c. Linking</a:t>
            </a:r>
          </a:p>
        </p:txBody>
      </p:sp>
      <p:sp>
        <p:nvSpPr>
          <p:cNvPr id="3" name="Content Placeholder 2">
            <a:extLst>
              <a:ext uri="{FF2B5EF4-FFF2-40B4-BE49-F238E27FC236}">
                <a16:creationId xmlns:a16="http://schemas.microsoft.com/office/drawing/2014/main" id="{053AEBCF-FEB2-AF49-9B78-502EA848205A}"/>
              </a:ext>
            </a:extLst>
          </p:cNvPr>
          <p:cNvSpPr>
            <a:spLocks noGrp="1"/>
          </p:cNvSpPr>
          <p:nvPr>
            <p:ph idx="1"/>
          </p:nvPr>
        </p:nvSpPr>
        <p:spPr>
          <a:xfrm>
            <a:off x="802178" y="2261420"/>
            <a:ext cx="4002936" cy="3637935"/>
          </a:xfrm>
        </p:spPr>
        <p:txBody>
          <a:bodyPr>
            <a:normAutofit/>
          </a:bodyPr>
          <a:lstStyle/>
          <a:p>
            <a:r>
              <a:rPr lang="en-US" dirty="0"/>
              <a:t>Final step before execution </a:t>
            </a:r>
            <a:r>
              <a:rPr lang="en-US" dirty="0">
                <a:sym typeface="Wingdings" pitchFamily="2" charset="2"/>
              </a:rPr>
              <a:t></a:t>
            </a:r>
          </a:p>
          <a:p>
            <a:r>
              <a:rPr lang="en-US" dirty="0">
                <a:sym typeface="Wingdings" pitchFamily="2" charset="2"/>
              </a:rPr>
              <a:t>It pretty much mashes everything together to build your final executable</a:t>
            </a:r>
          </a:p>
          <a:p>
            <a:r>
              <a:rPr lang="en-US" dirty="0">
                <a:sym typeface="Wingdings" pitchFamily="2" charset="2"/>
              </a:rPr>
              <a:t>Gets all dependencies/libraries and pushes it to a linker which links those items and your .o/.obj file creating your executable!</a:t>
            </a:r>
          </a:p>
          <a:p>
            <a:r>
              <a:rPr lang="en-US" dirty="0">
                <a:sym typeface="Wingdings" pitchFamily="2" charset="2"/>
              </a:rPr>
              <a:t>Static vs Dynamic linking?</a:t>
            </a:r>
          </a:p>
        </p:txBody>
      </p:sp>
      <p:pic>
        <p:nvPicPr>
          <p:cNvPr id="5" name="Picture 4" descr="Graphical user interface, text&#10;&#10;Description automatically generated">
            <a:extLst>
              <a:ext uri="{FF2B5EF4-FFF2-40B4-BE49-F238E27FC236}">
                <a16:creationId xmlns:a16="http://schemas.microsoft.com/office/drawing/2014/main" id="{5FC31BC9-DD41-9B4C-8FF3-ADFE9A661EC5}"/>
              </a:ext>
            </a:extLst>
          </p:cNvPr>
          <p:cNvPicPr>
            <a:picLocks noChangeAspect="1"/>
          </p:cNvPicPr>
          <p:nvPr/>
        </p:nvPicPr>
        <p:blipFill>
          <a:blip r:embed="rId4"/>
          <a:stretch>
            <a:fillRect/>
          </a:stretch>
        </p:blipFill>
        <p:spPr>
          <a:xfrm>
            <a:off x="5289752" y="1100347"/>
            <a:ext cx="6095593" cy="4495074"/>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57431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701595C-5E8C-534D-ACC4-5BE608F44EDC}"/>
              </a:ext>
            </a:extLst>
          </p:cNvPr>
          <p:cNvSpPr>
            <a:spLocks noGrp="1"/>
          </p:cNvSpPr>
          <p:nvPr>
            <p:ph type="title"/>
          </p:nvPr>
        </p:nvSpPr>
        <p:spPr>
          <a:xfrm>
            <a:off x="1032933" y="4534958"/>
            <a:ext cx="10127192" cy="931340"/>
          </a:xfrm>
        </p:spPr>
        <p:txBody>
          <a:bodyPr vert="horz" lIns="91440" tIns="45720" rIns="91440" bIns="45720" rtlCol="0" anchor="b">
            <a:normAutofit/>
          </a:bodyPr>
          <a:lstStyle/>
          <a:p>
            <a:pPr algn="r"/>
            <a:r>
              <a:rPr lang="en-US" sz="4000"/>
              <a:t>3. Execution</a:t>
            </a:r>
          </a:p>
        </p:txBody>
      </p:sp>
      <p:sp>
        <p:nvSpPr>
          <p:cNvPr id="3" name="Content Placeholder 2">
            <a:extLst>
              <a:ext uri="{FF2B5EF4-FFF2-40B4-BE49-F238E27FC236}">
                <a16:creationId xmlns:a16="http://schemas.microsoft.com/office/drawing/2014/main" id="{A31CFACF-1935-414D-94A8-EEB3AF2154BE}"/>
              </a:ext>
            </a:extLst>
          </p:cNvPr>
          <p:cNvSpPr>
            <a:spLocks noGrp="1"/>
          </p:cNvSpPr>
          <p:nvPr>
            <p:ph idx="1"/>
          </p:nvPr>
        </p:nvSpPr>
        <p:spPr>
          <a:xfrm>
            <a:off x="3962399" y="5469474"/>
            <a:ext cx="7197726" cy="397926"/>
          </a:xfrm>
        </p:spPr>
        <p:txBody>
          <a:bodyPr vert="horz" lIns="91440" tIns="45720" rIns="91440" bIns="45720" rtlCol="0" anchor="t">
            <a:normAutofit/>
          </a:bodyPr>
          <a:lstStyle/>
          <a:p>
            <a:pPr marL="0" indent="0" algn="r">
              <a:buNone/>
            </a:pPr>
            <a:r>
              <a:rPr lang="en-US" dirty="0"/>
              <a:t>Run that thang</a:t>
            </a:r>
          </a:p>
        </p:txBody>
      </p:sp>
      <p:pic>
        <p:nvPicPr>
          <p:cNvPr id="5" name="Picture 4" descr="Graphical user interface, application&#10;&#10;Description automatically generated">
            <a:extLst>
              <a:ext uri="{FF2B5EF4-FFF2-40B4-BE49-F238E27FC236}">
                <a16:creationId xmlns:a16="http://schemas.microsoft.com/office/drawing/2014/main" id="{4950041E-B2D1-E741-BAB9-E6FA53B6DAF8}"/>
              </a:ext>
            </a:extLst>
          </p:cNvPr>
          <p:cNvPicPr>
            <a:picLocks noChangeAspect="1"/>
          </p:cNvPicPr>
          <p:nvPr/>
        </p:nvPicPr>
        <p:blipFill>
          <a:blip r:embed="rId4"/>
          <a:stretch>
            <a:fillRect/>
          </a:stretch>
        </p:blipFill>
        <p:spPr>
          <a:xfrm>
            <a:off x="922867" y="696987"/>
            <a:ext cx="5084232" cy="36352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6" descr="Graphical user interface&#10;&#10;Description automatically generated">
            <a:extLst>
              <a:ext uri="{FF2B5EF4-FFF2-40B4-BE49-F238E27FC236}">
                <a16:creationId xmlns:a16="http://schemas.microsoft.com/office/drawing/2014/main" id="{A8C61961-3AC0-7440-B7F6-16156681DB5D}"/>
              </a:ext>
            </a:extLst>
          </p:cNvPr>
          <p:cNvPicPr>
            <a:picLocks noChangeAspect="1"/>
          </p:cNvPicPr>
          <p:nvPr/>
        </p:nvPicPr>
        <p:blipFill>
          <a:blip r:embed="rId5"/>
          <a:stretch>
            <a:fillRect/>
          </a:stretch>
        </p:blipFill>
        <p:spPr>
          <a:xfrm>
            <a:off x="6265580" y="645517"/>
            <a:ext cx="4918639" cy="373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05644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0048-327C-7346-BE34-1BB044B00063}"/>
              </a:ext>
            </a:extLst>
          </p:cNvPr>
          <p:cNvSpPr>
            <a:spLocks noGrp="1"/>
          </p:cNvSpPr>
          <p:nvPr>
            <p:ph type="title"/>
          </p:nvPr>
        </p:nvSpPr>
        <p:spPr>
          <a:xfrm>
            <a:off x="825909" y="808055"/>
            <a:ext cx="4209917" cy="1453363"/>
          </a:xfrm>
        </p:spPr>
        <p:txBody>
          <a:bodyPr>
            <a:normAutofit/>
          </a:bodyPr>
          <a:lstStyle/>
          <a:p>
            <a:r>
              <a:rPr lang="en-US" dirty="0"/>
              <a:t>Process of a C file</a:t>
            </a:r>
          </a:p>
        </p:txBody>
      </p:sp>
      <p:sp>
        <p:nvSpPr>
          <p:cNvPr id="9" name="Content Placeholder 8">
            <a:extLst>
              <a:ext uri="{FF2B5EF4-FFF2-40B4-BE49-F238E27FC236}">
                <a16:creationId xmlns:a16="http://schemas.microsoft.com/office/drawing/2014/main" id="{D8EC70E4-42A3-4BBA-8ECD-2223B1339796}"/>
              </a:ext>
            </a:extLst>
          </p:cNvPr>
          <p:cNvSpPr>
            <a:spLocks noGrp="1"/>
          </p:cNvSpPr>
          <p:nvPr>
            <p:ph idx="1"/>
          </p:nvPr>
        </p:nvSpPr>
        <p:spPr>
          <a:xfrm>
            <a:off x="802178" y="2261420"/>
            <a:ext cx="4002936" cy="3637935"/>
          </a:xfrm>
        </p:spPr>
        <p:txBody>
          <a:bodyPr>
            <a:normAutofit/>
          </a:bodyPr>
          <a:lstStyle/>
          <a:p>
            <a:pPr marL="342900" indent="-342900">
              <a:buFont typeface="+mj-lt"/>
              <a:buAutoNum type="arabicPeriod"/>
            </a:pPr>
            <a:r>
              <a:rPr lang="en-US" dirty="0"/>
              <a:t>Editing</a:t>
            </a:r>
          </a:p>
          <a:p>
            <a:pPr marL="342900" indent="-342900">
              <a:buFont typeface="+mj-lt"/>
              <a:buAutoNum type="arabicPeriod"/>
            </a:pPr>
            <a:r>
              <a:rPr lang="en-US" dirty="0"/>
              <a:t>Compilation</a:t>
            </a:r>
          </a:p>
          <a:p>
            <a:pPr marL="800100" lvl="1" indent="-342900">
              <a:buFont typeface="+mj-lt"/>
              <a:buAutoNum type="alphaUcPeriod"/>
            </a:pPr>
            <a:r>
              <a:rPr lang="en-US" dirty="0"/>
              <a:t>Preprocessing</a:t>
            </a:r>
          </a:p>
          <a:p>
            <a:pPr marL="800100" lvl="1" indent="-342900">
              <a:buFont typeface="+mj-lt"/>
              <a:buAutoNum type="alphaUcPeriod"/>
            </a:pPr>
            <a:r>
              <a:rPr lang="en-US" dirty="0"/>
              <a:t>Compiling</a:t>
            </a:r>
          </a:p>
          <a:p>
            <a:pPr marL="800100" lvl="1" indent="-342900">
              <a:buFont typeface="+mj-lt"/>
              <a:buAutoNum type="alphaUcPeriod"/>
            </a:pPr>
            <a:r>
              <a:rPr lang="en-US" dirty="0"/>
              <a:t>Linking</a:t>
            </a:r>
          </a:p>
          <a:p>
            <a:pPr marL="342900" indent="-342900">
              <a:buFont typeface="+mj-lt"/>
              <a:buAutoNum type="arabicPeriod"/>
            </a:pPr>
            <a:r>
              <a:rPr lang="en-US" dirty="0"/>
              <a:t>Executing</a:t>
            </a:r>
          </a:p>
        </p:txBody>
      </p:sp>
      <p:pic>
        <p:nvPicPr>
          <p:cNvPr id="5" name="Content Placeholder 4" descr="Diagram&#10;&#10;Description automatically generated">
            <a:extLst>
              <a:ext uri="{FF2B5EF4-FFF2-40B4-BE49-F238E27FC236}">
                <a16:creationId xmlns:a16="http://schemas.microsoft.com/office/drawing/2014/main" id="{236AE91B-C8FD-DA44-8C46-9E23FAB391C3}"/>
              </a:ext>
            </a:extLst>
          </p:cNvPr>
          <p:cNvPicPr>
            <a:picLocks noChangeAspect="1"/>
          </p:cNvPicPr>
          <p:nvPr/>
        </p:nvPicPr>
        <p:blipFill>
          <a:blip r:embed="rId3"/>
          <a:stretch>
            <a:fillRect/>
          </a:stretch>
        </p:blipFill>
        <p:spPr>
          <a:xfrm>
            <a:off x="5960458" y="796413"/>
            <a:ext cx="4754180" cy="5102943"/>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7012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79C5-E9E5-BF4C-859C-D830FB4B777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0DC1A5D-BE24-A44A-8304-06A4FA57E31C}"/>
              </a:ext>
            </a:extLst>
          </p:cNvPr>
          <p:cNvSpPr>
            <a:spLocks noGrp="1"/>
          </p:cNvSpPr>
          <p:nvPr>
            <p:ph idx="1"/>
          </p:nvPr>
        </p:nvSpPr>
        <p:spPr/>
        <p:txBody>
          <a:bodyPr>
            <a:normAutofit/>
          </a:bodyPr>
          <a:lstStyle/>
          <a:p>
            <a:r>
              <a:rPr lang="en-US" sz="2800" dirty="0"/>
              <a:t>Structure of a C File</a:t>
            </a:r>
          </a:p>
          <a:p>
            <a:r>
              <a:rPr lang="en-US" sz="2800" dirty="0"/>
              <a:t>Process of a C File</a:t>
            </a:r>
          </a:p>
          <a:p>
            <a:r>
              <a:rPr lang="en-US" sz="2800" dirty="0"/>
              <a:t>Running a C File</a:t>
            </a:r>
          </a:p>
        </p:txBody>
      </p:sp>
    </p:spTree>
    <p:extLst>
      <p:ext uri="{BB962C8B-B14F-4D97-AF65-F5344CB8AC3E}">
        <p14:creationId xmlns:p14="http://schemas.microsoft.com/office/powerpoint/2010/main" val="3975586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8CBA-B47D-344B-9CCC-CE19B89B1BD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234190A-DBDE-0A42-ADBD-C04E93A07831}"/>
              </a:ext>
            </a:extLst>
          </p:cNvPr>
          <p:cNvSpPr>
            <a:spLocks noGrp="1"/>
          </p:cNvSpPr>
          <p:nvPr>
            <p:ph idx="1"/>
          </p:nvPr>
        </p:nvSpPr>
        <p:spPr/>
        <p:txBody>
          <a:bodyPr/>
          <a:lstStyle/>
          <a:p>
            <a:r>
              <a:rPr lang="en-US" dirty="0">
                <a:hlinkClick r:id="rId2"/>
              </a:rPr>
              <a:t>https://www.geeksforgeeks.org/c-language-set-1-introduction/</a:t>
            </a:r>
            <a:endParaRPr lang="en-US" dirty="0"/>
          </a:p>
          <a:p>
            <a:r>
              <a:rPr lang="en-US" dirty="0">
                <a:hlinkClick r:id="rId3"/>
              </a:rPr>
              <a:t>https://www.tutorialspoint.com/cprogramming/c_header_files.htm</a:t>
            </a:r>
            <a:endParaRPr lang="en-US" dirty="0"/>
          </a:p>
          <a:p>
            <a:r>
              <a:rPr lang="en-US" dirty="0">
                <a:hlinkClick r:id="rId4"/>
              </a:rPr>
              <a:t>https://docs.microsoft.com/en-us/cpp/c-language/return-statement-c?view=msvc-160#:~:text=A%20return%20statement%20ends%20the,value%20to%20the%20calling%20function</a:t>
            </a:r>
            <a:r>
              <a:rPr lang="en-US" dirty="0"/>
              <a:t>.</a:t>
            </a:r>
          </a:p>
          <a:p>
            <a:r>
              <a:rPr lang="en-US" dirty="0">
                <a:hlinkClick r:id="rId5"/>
              </a:rPr>
              <a:t>https://medium.datadriveninvestor.com/compilation-process-db17c3b58e62</a:t>
            </a:r>
            <a:endParaRPr lang="en-US" dirty="0"/>
          </a:p>
          <a:p>
            <a:r>
              <a:rPr lang="en-US" dirty="0">
                <a:hlinkClick r:id="rId6"/>
              </a:rPr>
              <a:t>https://medium.com/@laura.derohan/compiling-c-files-with-gcc-step-by-step-8e78318052</a:t>
            </a:r>
            <a:endParaRPr lang="en-US" dirty="0"/>
          </a:p>
          <a:p>
            <a:r>
              <a:rPr lang="en-US" dirty="0">
                <a:hlinkClick r:id="rId7"/>
              </a:rPr>
              <a:t>https://medium.com/swlh/linux-basics-static-libraries-vs-dynamic-libraries-a7bcf8157779</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6502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79C5-E9E5-BF4C-859C-D830FB4B777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0DC1A5D-BE24-A44A-8304-06A4FA57E31C}"/>
              </a:ext>
            </a:extLst>
          </p:cNvPr>
          <p:cNvSpPr>
            <a:spLocks noGrp="1"/>
          </p:cNvSpPr>
          <p:nvPr>
            <p:ph idx="1"/>
          </p:nvPr>
        </p:nvSpPr>
        <p:spPr/>
        <p:txBody>
          <a:bodyPr>
            <a:normAutofit/>
          </a:bodyPr>
          <a:lstStyle/>
          <a:p>
            <a:r>
              <a:rPr lang="en-US" sz="2800" dirty="0"/>
              <a:t>Structure of a C File</a:t>
            </a:r>
          </a:p>
          <a:p>
            <a:r>
              <a:rPr lang="en-US" sz="2800" dirty="0"/>
              <a:t>Process of a C File</a:t>
            </a:r>
          </a:p>
          <a:p>
            <a:r>
              <a:rPr lang="en-US" sz="2800" dirty="0"/>
              <a:t>Running a C File</a:t>
            </a:r>
          </a:p>
        </p:txBody>
      </p:sp>
    </p:spTree>
    <p:extLst>
      <p:ext uri="{BB962C8B-B14F-4D97-AF65-F5344CB8AC3E}">
        <p14:creationId xmlns:p14="http://schemas.microsoft.com/office/powerpoint/2010/main" val="261918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FE55-801D-CE4F-AD6A-915E773E489F}"/>
              </a:ext>
            </a:extLst>
          </p:cNvPr>
          <p:cNvSpPr>
            <a:spLocks noGrp="1"/>
          </p:cNvSpPr>
          <p:nvPr>
            <p:ph type="title"/>
          </p:nvPr>
        </p:nvSpPr>
        <p:spPr/>
        <p:txBody>
          <a:bodyPr/>
          <a:lstStyle/>
          <a:p>
            <a:r>
              <a:rPr lang="en-US" dirty="0"/>
              <a:t>Structure of a C file</a:t>
            </a:r>
          </a:p>
        </p:txBody>
      </p:sp>
      <p:pic>
        <p:nvPicPr>
          <p:cNvPr id="9" name="Content Placeholder 8" descr="Chart, treemap chart&#10;&#10;Description automatically generated">
            <a:extLst>
              <a:ext uri="{FF2B5EF4-FFF2-40B4-BE49-F238E27FC236}">
                <a16:creationId xmlns:a16="http://schemas.microsoft.com/office/drawing/2014/main" id="{ADC2D553-55F6-E243-AE01-22995461A74D}"/>
              </a:ext>
            </a:extLst>
          </p:cNvPr>
          <p:cNvPicPr>
            <a:picLocks noGrp="1" noChangeAspect="1"/>
          </p:cNvPicPr>
          <p:nvPr>
            <p:ph idx="1"/>
          </p:nvPr>
        </p:nvPicPr>
        <p:blipFill>
          <a:blip r:embed="rId3"/>
          <a:stretch>
            <a:fillRect/>
          </a:stretch>
        </p:blipFill>
        <p:spPr>
          <a:xfrm>
            <a:off x="2449137" y="2141538"/>
            <a:ext cx="6604751" cy="3649662"/>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1534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DD1B-1C55-7F45-8294-57B1D95FBB4D}"/>
              </a:ext>
            </a:extLst>
          </p:cNvPr>
          <p:cNvSpPr>
            <a:spLocks noGrp="1"/>
          </p:cNvSpPr>
          <p:nvPr>
            <p:ph type="title"/>
          </p:nvPr>
        </p:nvSpPr>
        <p:spPr>
          <a:xfrm>
            <a:off x="6400800" y="609600"/>
            <a:ext cx="5147730" cy="1641987"/>
          </a:xfrm>
        </p:spPr>
        <p:txBody>
          <a:bodyPr>
            <a:normAutofit/>
          </a:bodyPr>
          <a:lstStyle/>
          <a:p>
            <a:r>
              <a:rPr lang="en-US" dirty="0"/>
              <a:t>Header</a:t>
            </a:r>
          </a:p>
        </p:txBody>
      </p:sp>
      <p:sp>
        <p:nvSpPr>
          <p:cNvPr id="8" name="Content Placeholder 7">
            <a:extLst>
              <a:ext uri="{FF2B5EF4-FFF2-40B4-BE49-F238E27FC236}">
                <a16:creationId xmlns:a16="http://schemas.microsoft.com/office/drawing/2014/main" id="{27BB8EFC-49BA-42A1-BEBA-89F8B9B8851A}"/>
              </a:ext>
            </a:extLst>
          </p:cNvPr>
          <p:cNvSpPr>
            <a:spLocks noGrp="1"/>
          </p:cNvSpPr>
          <p:nvPr>
            <p:ph idx="1"/>
          </p:nvPr>
        </p:nvSpPr>
        <p:spPr>
          <a:xfrm>
            <a:off x="6400800" y="2251587"/>
            <a:ext cx="5147730" cy="3637935"/>
          </a:xfrm>
        </p:spPr>
        <p:txBody>
          <a:bodyPr>
            <a:normAutofit/>
          </a:bodyPr>
          <a:lstStyle/>
          <a:p>
            <a:pPr marL="171450" indent="-171450">
              <a:buFont typeface="Arial" panose="020B0604020202020204" pitchFamily="34" charset="0"/>
              <a:buChar char="•"/>
            </a:pPr>
            <a:r>
              <a:rPr lang="en-US" dirty="0"/>
              <a:t>Includes header files</a:t>
            </a:r>
          </a:p>
          <a:p>
            <a:pPr marL="171450" indent="-171450">
              <a:buFont typeface="Arial" panose="020B0604020202020204" pitchFamily="34" charset="0"/>
              <a:buChar char="•"/>
            </a:pPr>
            <a:r>
              <a:rPr lang="en-US" dirty="0"/>
              <a:t>Header files are files with a “.h” extension which contains C function declarations and macro definitions</a:t>
            </a:r>
          </a:p>
          <a:p>
            <a:pPr marL="171450" indent="-171450">
              <a:buFont typeface="Arial" panose="020B0604020202020204" pitchFamily="34" charset="0"/>
              <a:buChar char="•"/>
            </a:pPr>
            <a:r>
              <a:rPr lang="en-US" dirty="0"/>
              <a:t>Examples</a:t>
            </a:r>
          </a:p>
          <a:p>
            <a:pPr marL="628650" lvl="1" indent="-171450">
              <a:buFont typeface="Arial" panose="020B0604020202020204" pitchFamily="34" charset="0"/>
              <a:buChar char="•"/>
            </a:pPr>
            <a:r>
              <a:rPr lang="en-US" dirty="0" err="1"/>
              <a:t>stdio.h</a:t>
            </a:r>
            <a:endParaRPr lang="en-US" dirty="0"/>
          </a:p>
          <a:p>
            <a:pPr marL="628650" lvl="1" indent="-171450">
              <a:buFont typeface="Arial" panose="020B0604020202020204" pitchFamily="34" charset="0"/>
              <a:buChar char="•"/>
            </a:pPr>
            <a:r>
              <a:rPr lang="en-US" dirty="0" err="1"/>
              <a:t>string.h</a:t>
            </a:r>
            <a:endParaRPr lang="en-US" dirty="0"/>
          </a:p>
          <a:p>
            <a:endParaRPr lang="en-US" dirty="0"/>
          </a:p>
        </p:txBody>
      </p:sp>
      <p:pic>
        <p:nvPicPr>
          <p:cNvPr id="4" name="Content Placeholder 8" descr="Chart, treemap chart&#10;&#10;Description automatically generated">
            <a:extLst>
              <a:ext uri="{FF2B5EF4-FFF2-40B4-BE49-F238E27FC236}">
                <a16:creationId xmlns:a16="http://schemas.microsoft.com/office/drawing/2014/main" id="{39262852-EEA3-D340-BC48-0D70C5D5F3DE}"/>
              </a:ext>
            </a:extLst>
          </p:cNvPr>
          <p:cNvPicPr>
            <a:picLocks noChangeAspect="1"/>
          </p:cNvPicPr>
          <p:nvPr/>
        </p:nvPicPr>
        <p:blipFill>
          <a:blip r:embed="rId4"/>
          <a:stretch>
            <a:fillRect/>
          </a:stretch>
        </p:blipFill>
        <p:spPr>
          <a:xfrm>
            <a:off x="648930" y="1759556"/>
            <a:ext cx="5447070" cy="3009506"/>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
        <p:nvSpPr>
          <p:cNvPr id="5" name="Frame 4">
            <a:extLst>
              <a:ext uri="{FF2B5EF4-FFF2-40B4-BE49-F238E27FC236}">
                <a16:creationId xmlns:a16="http://schemas.microsoft.com/office/drawing/2014/main" id="{5B487FC8-B8A1-A544-8688-7333DE1CCF58}"/>
              </a:ext>
            </a:extLst>
          </p:cNvPr>
          <p:cNvSpPr/>
          <p:nvPr/>
        </p:nvSpPr>
        <p:spPr>
          <a:xfrm>
            <a:off x="1033670" y="2372139"/>
            <a:ext cx="4452730" cy="55659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9217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DD1B-1C55-7F45-8294-57B1D95FBB4D}"/>
              </a:ext>
            </a:extLst>
          </p:cNvPr>
          <p:cNvSpPr>
            <a:spLocks noGrp="1"/>
          </p:cNvSpPr>
          <p:nvPr>
            <p:ph type="title"/>
          </p:nvPr>
        </p:nvSpPr>
        <p:spPr>
          <a:xfrm>
            <a:off x="6400800" y="609600"/>
            <a:ext cx="5147730" cy="1641987"/>
          </a:xfrm>
        </p:spPr>
        <p:txBody>
          <a:bodyPr>
            <a:normAutofit/>
          </a:bodyPr>
          <a:lstStyle/>
          <a:p>
            <a:r>
              <a:rPr lang="en-US" cap="none" dirty="0"/>
              <a:t>main()</a:t>
            </a:r>
          </a:p>
        </p:txBody>
      </p:sp>
      <p:sp>
        <p:nvSpPr>
          <p:cNvPr id="8" name="Content Placeholder 7">
            <a:extLst>
              <a:ext uri="{FF2B5EF4-FFF2-40B4-BE49-F238E27FC236}">
                <a16:creationId xmlns:a16="http://schemas.microsoft.com/office/drawing/2014/main" id="{27BB8EFC-49BA-42A1-BEBA-89F8B9B8851A}"/>
              </a:ext>
            </a:extLst>
          </p:cNvPr>
          <p:cNvSpPr>
            <a:spLocks noGrp="1"/>
          </p:cNvSpPr>
          <p:nvPr>
            <p:ph idx="1"/>
          </p:nvPr>
        </p:nvSpPr>
        <p:spPr>
          <a:xfrm>
            <a:off x="6400800" y="2251587"/>
            <a:ext cx="5147730" cy="3637935"/>
          </a:xfrm>
        </p:spPr>
        <p:txBody>
          <a:bodyPr>
            <a:normAutofit/>
          </a:bodyPr>
          <a:lstStyle/>
          <a:p>
            <a:pPr marL="171450" indent="-171450">
              <a:buFont typeface="Arial" panose="020B0604020202020204" pitchFamily="34" charset="0"/>
              <a:buChar char="•"/>
            </a:pPr>
            <a:r>
              <a:rPr lang="en-US" dirty="0"/>
              <a:t>Main is the function where execution begins</a:t>
            </a:r>
          </a:p>
          <a:p>
            <a:pPr marL="171450" indent="-171450">
              <a:buFont typeface="Arial" panose="020B0604020202020204" pitchFamily="34" charset="0"/>
              <a:buChar char="•"/>
            </a:pPr>
            <a:r>
              <a:rPr lang="en-US" dirty="0"/>
              <a:t>It is the entry point for any program</a:t>
            </a:r>
          </a:p>
          <a:p>
            <a:pPr marL="171450" indent="-171450">
              <a:buFont typeface="Arial" panose="020B0604020202020204" pitchFamily="34" charset="0"/>
              <a:buChar char="•"/>
            </a:pPr>
            <a:r>
              <a:rPr lang="en-US" dirty="0"/>
              <a:t>Pay attention to the “int” as that’ll come into pay when we get to the return section</a:t>
            </a:r>
          </a:p>
          <a:p>
            <a:pPr marL="171450" indent="-171450">
              <a:buFont typeface="Arial" panose="020B0604020202020204" pitchFamily="34" charset="0"/>
              <a:buChar char="•"/>
            </a:pPr>
            <a:endParaRPr lang="en-US" dirty="0"/>
          </a:p>
          <a:p>
            <a:endParaRPr lang="en-US" dirty="0"/>
          </a:p>
        </p:txBody>
      </p:sp>
      <p:pic>
        <p:nvPicPr>
          <p:cNvPr id="4" name="Content Placeholder 8" descr="Chart, treemap chart&#10;&#10;Description automatically generated">
            <a:extLst>
              <a:ext uri="{FF2B5EF4-FFF2-40B4-BE49-F238E27FC236}">
                <a16:creationId xmlns:a16="http://schemas.microsoft.com/office/drawing/2014/main" id="{39262852-EEA3-D340-BC48-0D70C5D5F3DE}"/>
              </a:ext>
            </a:extLst>
          </p:cNvPr>
          <p:cNvPicPr>
            <a:picLocks noChangeAspect="1"/>
          </p:cNvPicPr>
          <p:nvPr/>
        </p:nvPicPr>
        <p:blipFill>
          <a:blip r:embed="rId3"/>
          <a:stretch>
            <a:fillRect/>
          </a:stretch>
        </p:blipFill>
        <p:spPr>
          <a:xfrm>
            <a:off x="648930" y="1759556"/>
            <a:ext cx="5447070" cy="3009506"/>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
        <p:nvSpPr>
          <p:cNvPr id="5" name="Frame 4">
            <a:extLst>
              <a:ext uri="{FF2B5EF4-FFF2-40B4-BE49-F238E27FC236}">
                <a16:creationId xmlns:a16="http://schemas.microsoft.com/office/drawing/2014/main" id="{5B487FC8-B8A1-A544-8688-7333DE1CCF58}"/>
              </a:ext>
            </a:extLst>
          </p:cNvPr>
          <p:cNvSpPr>
            <a:spLocks/>
          </p:cNvSpPr>
          <p:nvPr/>
        </p:nvSpPr>
        <p:spPr>
          <a:xfrm>
            <a:off x="821634" y="2574502"/>
            <a:ext cx="4850295" cy="2063759"/>
          </a:xfrm>
          <a:prstGeom prst="frame">
            <a:avLst/>
          </a:prstGeom>
          <a:solidFill>
            <a:schemeClr val="accent1"/>
          </a:solidFill>
          <a:ln w="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Frame 5">
            <a:extLst>
              <a:ext uri="{FF2B5EF4-FFF2-40B4-BE49-F238E27FC236}">
                <a16:creationId xmlns:a16="http://schemas.microsoft.com/office/drawing/2014/main" id="{7AFFF3CE-7A90-0F41-8EFC-68850066BC72}"/>
              </a:ext>
            </a:extLst>
          </p:cNvPr>
          <p:cNvSpPr/>
          <p:nvPr/>
        </p:nvSpPr>
        <p:spPr>
          <a:xfrm>
            <a:off x="997225" y="2714344"/>
            <a:ext cx="4499112" cy="549965"/>
          </a:xfrm>
          <a:prstGeom prst="fram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0164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DD1B-1C55-7F45-8294-57B1D95FBB4D}"/>
              </a:ext>
            </a:extLst>
          </p:cNvPr>
          <p:cNvSpPr>
            <a:spLocks noGrp="1"/>
          </p:cNvSpPr>
          <p:nvPr>
            <p:ph type="title"/>
          </p:nvPr>
        </p:nvSpPr>
        <p:spPr>
          <a:xfrm>
            <a:off x="6400800" y="609600"/>
            <a:ext cx="5147730" cy="1641987"/>
          </a:xfrm>
        </p:spPr>
        <p:txBody>
          <a:bodyPr>
            <a:normAutofit/>
          </a:bodyPr>
          <a:lstStyle/>
          <a:p>
            <a:r>
              <a:rPr lang="en-US" dirty="0"/>
              <a:t>Variable Declaration</a:t>
            </a:r>
          </a:p>
        </p:txBody>
      </p:sp>
      <p:sp>
        <p:nvSpPr>
          <p:cNvPr id="8" name="Content Placeholder 7">
            <a:extLst>
              <a:ext uri="{FF2B5EF4-FFF2-40B4-BE49-F238E27FC236}">
                <a16:creationId xmlns:a16="http://schemas.microsoft.com/office/drawing/2014/main" id="{27BB8EFC-49BA-42A1-BEBA-89F8B9B8851A}"/>
              </a:ext>
            </a:extLst>
          </p:cNvPr>
          <p:cNvSpPr>
            <a:spLocks noGrp="1"/>
          </p:cNvSpPr>
          <p:nvPr>
            <p:ph idx="1"/>
          </p:nvPr>
        </p:nvSpPr>
        <p:spPr>
          <a:xfrm>
            <a:off x="6400800" y="2251587"/>
            <a:ext cx="5147730" cy="3637935"/>
          </a:xfrm>
        </p:spPr>
        <p:txBody>
          <a:bodyPr>
            <a:normAutofit/>
          </a:bodyPr>
          <a:lstStyle/>
          <a:p>
            <a:pPr marL="171450" indent="-171450">
              <a:buFont typeface="Arial" panose="020B0604020202020204" pitchFamily="34" charset="0"/>
              <a:buChar char="•"/>
            </a:pPr>
            <a:r>
              <a:rPr lang="en-US" dirty="0"/>
              <a:t>Area where variables are being declared that’ll eventually be used in the function</a:t>
            </a:r>
          </a:p>
          <a:p>
            <a:pPr marL="171450" indent="-171450">
              <a:buFont typeface="Arial" panose="020B0604020202020204" pitchFamily="34" charset="0"/>
              <a:buChar char="•"/>
            </a:pPr>
            <a:endParaRPr lang="en-US" dirty="0"/>
          </a:p>
          <a:p>
            <a:endParaRPr lang="en-US" dirty="0"/>
          </a:p>
        </p:txBody>
      </p:sp>
      <p:pic>
        <p:nvPicPr>
          <p:cNvPr id="4" name="Content Placeholder 8" descr="Chart, treemap chart&#10;&#10;Description automatically generated">
            <a:extLst>
              <a:ext uri="{FF2B5EF4-FFF2-40B4-BE49-F238E27FC236}">
                <a16:creationId xmlns:a16="http://schemas.microsoft.com/office/drawing/2014/main" id="{39262852-EEA3-D340-BC48-0D70C5D5F3DE}"/>
              </a:ext>
            </a:extLst>
          </p:cNvPr>
          <p:cNvPicPr>
            <a:picLocks noChangeAspect="1"/>
          </p:cNvPicPr>
          <p:nvPr/>
        </p:nvPicPr>
        <p:blipFill>
          <a:blip r:embed="rId3"/>
          <a:stretch>
            <a:fillRect/>
          </a:stretch>
        </p:blipFill>
        <p:spPr>
          <a:xfrm>
            <a:off x="648930" y="1759556"/>
            <a:ext cx="5447070" cy="3009506"/>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
        <p:nvSpPr>
          <p:cNvPr id="5" name="Frame 4">
            <a:extLst>
              <a:ext uri="{FF2B5EF4-FFF2-40B4-BE49-F238E27FC236}">
                <a16:creationId xmlns:a16="http://schemas.microsoft.com/office/drawing/2014/main" id="{5B487FC8-B8A1-A544-8688-7333DE1CCF58}"/>
              </a:ext>
            </a:extLst>
          </p:cNvPr>
          <p:cNvSpPr>
            <a:spLocks/>
          </p:cNvSpPr>
          <p:nvPr/>
        </p:nvSpPr>
        <p:spPr>
          <a:xfrm>
            <a:off x="821634" y="2574502"/>
            <a:ext cx="4850295" cy="2063759"/>
          </a:xfrm>
          <a:prstGeom prst="frame">
            <a:avLst/>
          </a:prstGeom>
          <a:solidFill>
            <a:schemeClr val="accent1"/>
          </a:solidFill>
          <a:ln w="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Frame 5">
            <a:extLst>
              <a:ext uri="{FF2B5EF4-FFF2-40B4-BE49-F238E27FC236}">
                <a16:creationId xmlns:a16="http://schemas.microsoft.com/office/drawing/2014/main" id="{7AFFF3CE-7A90-0F41-8EFC-68850066BC72}"/>
              </a:ext>
            </a:extLst>
          </p:cNvPr>
          <p:cNvSpPr/>
          <p:nvPr/>
        </p:nvSpPr>
        <p:spPr>
          <a:xfrm>
            <a:off x="997225" y="3056416"/>
            <a:ext cx="4499112" cy="549965"/>
          </a:xfrm>
          <a:prstGeom prst="fram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4104C1FC-1B73-AF49-B2BE-0285480F132D}"/>
              </a:ext>
            </a:extLst>
          </p:cNvPr>
          <p:cNvSpPr txBox="1"/>
          <p:nvPr/>
        </p:nvSpPr>
        <p:spPr>
          <a:xfrm>
            <a:off x="7566991" y="144448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2993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DD1B-1C55-7F45-8294-57B1D95FBB4D}"/>
              </a:ext>
            </a:extLst>
          </p:cNvPr>
          <p:cNvSpPr>
            <a:spLocks noGrp="1"/>
          </p:cNvSpPr>
          <p:nvPr>
            <p:ph type="title"/>
          </p:nvPr>
        </p:nvSpPr>
        <p:spPr>
          <a:xfrm>
            <a:off x="6400800" y="609600"/>
            <a:ext cx="5147730" cy="1641987"/>
          </a:xfrm>
        </p:spPr>
        <p:txBody>
          <a:bodyPr>
            <a:normAutofit/>
          </a:bodyPr>
          <a:lstStyle/>
          <a:p>
            <a:r>
              <a:rPr lang="en-US" dirty="0"/>
              <a:t>Body</a:t>
            </a:r>
          </a:p>
        </p:txBody>
      </p:sp>
      <p:sp>
        <p:nvSpPr>
          <p:cNvPr id="8" name="Content Placeholder 7">
            <a:extLst>
              <a:ext uri="{FF2B5EF4-FFF2-40B4-BE49-F238E27FC236}">
                <a16:creationId xmlns:a16="http://schemas.microsoft.com/office/drawing/2014/main" id="{27BB8EFC-49BA-42A1-BEBA-89F8B9B8851A}"/>
              </a:ext>
            </a:extLst>
          </p:cNvPr>
          <p:cNvSpPr>
            <a:spLocks noGrp="1"/>
          </p:cNvSpPr>
          <p:nvPr>
            <p:ph idx="1"/>
          </p:nvPr>
        </p:nvSpPr>
        <p:spPr>
          <a:xfrm>
            <a:off x="6400800" y="2251587"/>
            <a:ext cx="5147730" cy="3637935"/>
          </a:xfrm>
        </p:spPr>
        <p:txBody>
          <a:bodyPr>
            <a:normAutofit/>
          </a:bodyPr>
          <a:lstStyle/>
          <a:p>
            <a:pPr marL="171450" indent="-171450">
              <a:buFont typeface="Arial" panose="020B0604020202020204" pitchFamily="34" charset="0"/>
              <a:buChar char="•"/>
            </a:pPr>
            <a:r>
              <a:rPr lang="en-US" dirty="0"/>
              <a:t>Operations or logic that you wish to do</a:t>
            </a:r>
          </a:p>
          <a:p>
            <a:pPr marL="171450" indent="-171450">
              <a:buFont typeface="Arial" panose="020B0604020202020204" pitchFamily="34" charset="0"/>
              <a:buChar char="•"/>
            </a:pPr>
            <a:r>
              <a:rPr lang="en-US" dirty="0"/>
              <a:t>In this case, it’s printing the value inside a</a:t>
            </a:r>
          </a:p>
          <a:p>
            <a:endParaRPr lang="en-US" dirty="0"/>
          </a:p>
        </p:txBody>
      </p:sp>
      <p:pic>
        <p:nvPicPr>
          <p:cNvPr id="4" name="Content Placeholder 8" descr="Chart, treemap chart&#10;&#10;Description automatically generated">
            <a:extLst>
              <a:ext uri="{FF2B5EF4-FFF2-40B4-BE49-F238E27FC236}">
                <a16:creationId xmlns:a16="http://schemas.microsoft.com/office/drawing/2014/main" id="{39262852-EEA3-D340-BC48-0D70C5D5F3DE}"/>
              </a:ext>
            </a:extLst>
          </p:cNvPr>
          <p:cNvPicPr>
            <a:picLocks noChangeAspect="1"/>
          </p:cNvPicPr>
          <p:nvPr/>
        </p:nvPicPr>
        <p:blipFill>
          <a:blip r:embed="rId3"/>
          <a:stretch>
            <a:fillRect/>
          </a:stretch>
        </p:blipFill>
        <p:spPr>
          <a:xfrm>
            <a:off x="648930" y="1759556"/>
            <a:ext cx="5447070" cy="3009506"/>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
        <p:nvSpPr>
          <p:cNvPr id="5" name="Frame 4">
            <a:extLst>
              <a:ext uri="{FF2B5EF4-FFF2-40B4-BE49-F238E27FC236}">
                <a16:creationId xmlns:a16="http://schemas.microsoft.com/office/drawing/2014/main" id="{5B487FC8-B8A1-A544-8688-7333DE1CCF58}"/>
              </a:ext>
            </a:extLst>
          </p:cNvPr>
          <p:cNvSpPr>
            <a:spLocks/>
          </p:cNvSpPr>
          <p:nvPr/>
        </p:nvSpPr>
        <p:spPr>
          <a:xfrm>
            <a:off x="821634" y="2574502"/>
            <a:ext cx="4850295" cy="2063759"/>
          </a:xfrm>
          <a:prstGeom prst="frame">
            <a:avLst/>
          </a:prstGeom>
          <a:solidFill>
            <a:schemeClr val="accent1"/>
          </a:solidFill>
          <a:ln w="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Frame 5">
            <a:extLst>
              <a:ext uri="{FF2B5EF4-FFF2-40B4-BE49-F238E27FC236}">
                <a16:creationId xmlns:a16="http://schemas.microsoft.com/office/drawing/2014/main" id="{7AFFF3CE-7A90-0F41-8EFC-68850066BC72}"/>
              </a:ext>
            </a:extLst>
          </p:cNvPr>
          <p:cNvSpPr/>
          <p:nvPr/>
        </p:nvSpPr>
        <p:spPr>
          <a:xfrm>
            <a:off x="997225" y="3520589"/>
            <a:ext cx="4499112" cy="549965"/>
          </a:xfrm>
          <a:prstGeom prst="fram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4104C1FC-1B73-AF49-B2BE-0285480F132D}"/>
              </a:ext>
            </a:extLst>
          </p:cNvPr>
          <p:cNvSpPr txBox="1"/>
          <p:nvPr/>
        </p:nvSpPr>
        <p:spPr>
          <a:xfrm>
            <a:off x="7566991" y="144448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7421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DD1B-1C55-7F45-8294-57B1D95FBB4D}"/>
              </a:ext>
            </a:extLst>
          </p:cNvPr>
          <p:cNvSpPr>
            <a:spLocks noGrp="1"/>
          </p:cNvSpPr>
          <p:nvPr>
            <p:ph type="title"/>
          </p:nvPr>
        </p:nvSpPr>
        <p:spPr>
          <a:xfrm>
            <a:off x="6400800" y="609600"/>
            <a:ext cx="5147730" cy="1641987"/>
          </a:xfrm>
        </p:spPr>
        <p:txBody>
          <a:bodyPr>
            <a:normAutofit/>
          </a:bodyPr>
          <a:lstStyle/>
          <a:p>
            <a:r>
              <a:rPr lang="en-US" cap="none" dirty="0"/>
              <a:t>return</a:t>
            </a:r>
          </a:p>
        </p:txBody>
      </p:sp>
      <p:sp>
        <p:nvSpPr>
          <p:cNvPr id="8" name="Content Placeholder 7">
            <a:extLst>
              <a:ext uri="{FF2B5EF4-FFF2-40B4-BE49-F238E27FC236}">
                <a16:creationId xmlns:a16="http://schemas.microsoft.com/office/drawing/2014/main" id="{27BB8EFC-49BA-42A1-BEBA-89F8B9B8851A}"/>
              </a:ext>
            </a:extLst>
          </p:cNvPr>
          <p:cNvSpPr>
            <a:spLocks noGrp="1"/>
          </p:cNvSpPr>
          <p:nvPr>
            <p:ph idx="1"/>
          </p:nvPr>
        </p:nvSpPr>
        <p:spPr>
          <a:xfrm>
            <a:off x="6400800" y="2251587"/>
            <a:ext cx="5147730" cy="3637935"/>
          </a:xfrm>
        </p:spPr>
        <p:txBody>
          <a:bodyPr>
            <a:normAutofit/>
          </a:bodyPr>
          <a:lstStyle/>
          <a:p>
            <a:pPr marL="171450" indent="-171450">
              <a:buFont typeface="Arial" panose="020B0604020202020204" pitchFamily="34" charset="0"/>
              <a:buChar char="•"/>
            </a:pPr>
            <a:r>
              <a:rPr lang="en-US" dirty="0"/>
              <a:t>Ends execution of that function</a:t>
            </a:r>
          </a:p>
          <a:p>
            <a:pPr marL="171450" indent="-171450">
              <a:buFont typeface="Arial" panose="020B0604020202020204" pitchFamily="34" charset="0"/>
              <a:buChar char="•"/>
            </a:pPr>
            <a:r>
              <a:rPr lang="en-US" dirty="0"/>
              <a:t>Returns control to the calling function</a:t>
            </a:r>
          </a:p>
          <a:p>
            <a:pPr marL="0" indent="0">
              <a:buNone/>
            </a:pPr>
            <a:endParaRPr lang="en-US" dirty="0"/>
          </a:p>
          <a:p>
            <a:pPr marL="171450" indent="-171450">
              <a:buFont typeface="Arial" panose="020B0604020202020204" pitchFamily="34" charset="0"/>
              <a:buChar char="•"/>
            </a:pPr>
            <a:r>
              <a:rPr lang="en-US" dirty="0"/>
              <a:t>In the main section, I asked you to remember the “int” being used. That is because whatever type you put there, it’s a promise that you’ll return that value type whenever that function ends execution.</a:t>
            </a:r>
          </a:p>
        </p:txBody>
      </p:sp>
      <p:pic>
        <p:nvPicPr>
          <p:cNvPr id="4" name="Content Placeholder 8" descr="Chart, treemap chart&#10;&#10;Description automatically generated">
            <a:extLst>
              <a:ext uri="{FF2B5EF4-FFF2-40B4-BE49-F238E27FC236}">
                <a16:creationId xmlns:a16="http://schemas.microsoft.com/office/drawing/2014/main" id="{39262852-EEA3-D340-BC48-0D70C5D5F3DE}"/>
              </a:ext>
            </a:extLst>
          </p:cNvPr>
          <p:cNvPicPr>
            <a:picLocks noChangeAspect="1"/>
          </p:cNvPicPr>
          <p:nvPr/>
        </p:nvPicPr>
        <p:blipFill>
          <a:blip r:embed="rId3"/>
          <a:stretch>
            <a:fillRect/>
          </a:stretch>
        </p:blipFill>
        <p:spPr>
          <a:xfrm>
            <a:off x="648930" y="1759556"/>
            <a:ext cx="5447070" cy="3009506"/>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
        <p:nvSpPr>
          <p:cNvPr id="5" name="Frame 4">
            <a:extLst>
              <a:ext uri="{FF2B5EF4-FFF2-40B4-BE49-F238E27FC236}">
                <a16:creationId xmlns:a16="http://schemas.microsoft.com/office/drawing/2014/main" id="{5B487FC8-B8A1-A544-8688-7333DE1CCF58}"/>
              </a:ext>
            </a:extLst>
          </p:cNvPr>
          <p:cNvSpPr>
            <a:spLocks/>
          </p:cNvSpPr>
          <p:nvPr/>
        </p:nvSpPr>
        <p:spPr>
          <a:xfrm>
            <a:off x="821634" y="2574502"/>
            <a:ext cx="4850295" cy="2063759"/>
          </a:xfrm>
          <a:prstGeom prst="frame">
            <a:avLst/>
          </a:prstGeom>
          <a:solidFill>
            <a:schemeClr val="accent1"/>
          </a:solidFill>
          <a:ln w="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Frame 5">
            <a:extLst>
              <a:ext uri="{FF2B5EF4-FFF2-40B4-BE49-F238E27FC236}">
                <a16:creationId xmlns:a16="http://schemas.microsoft.com/office/drawing/2014/main" id="{7AFFF3CE-7A90-0F41-8EFC-68850066BC72}"/>
              </a:ext>
            </a:extLst>
          </p:cNvPr>
          <p:cNvSpPr/>
          <p:nvPr/>
        </p:nvSpPr>
        <p:spPr>
          <a:xfrm>
            <a:off x="997225" y="3878714"/>
            <a:ext cx="4499112" cy="549965"/>
          </a:xfrm>
          <a:prstGeom prst="fram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4104C1FC-1B73-AF49-B2BE-0285480F132D}"/>
              </a:ext>
            </a:extLst>
          </p:cNvPr>
          <p:cNvSpPr txBox="1"/>
          <p:nvPr/>
        </p:nvSpPr>
        <p:spPr>
          <a:xfrm>
            <a:off x="7566991" y="144448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78588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6A7F-603B-BD4F-8B88-209F78794272}"/>
              </a:ext>
            </a:extLst>
          </p:cNvPr>
          <p:cNvSpPr>
            <a:spLocks noGrp="1"/>
          </p:cNvSpPr>
          <p:nvPr>
            <p:ph type="title"/>
          </p:nvPr>
        </p:nvSpPr>
        <p:spPr/>
        <p:txBody>
          <a:bodyPr/>
          <a:lstStyle/>
          <a:p>
            <a:r>
              <a:rPr lang="en-US" dirty="0"/>
              <a:t>Process of a C file</a:t>
            </a:r>
          </a:p>
        </p:txBody>
      </p:sp>
      <p:sp>
        <p:nvSpPr>
          <p:cNvPr id="3" name="Content Placeholder 2">
            <a:extLst>
              <a:ext uri="{FF2B5EF4-FFF2-40B4-BE49-F238E27FC236}">
                <a16:creationId xmlns:a16="http://schemas.microsoft.com/office/drawing/2014/main" id="{3D7A41B4-A659-B044-ABA2-BF5B0E161855}"/>
              </a:ext>
            </a:extLst>
          </p:cNvPr>
          <p:cNvSpPr>
            <a:spLocks noGrp="1"/>
          </p:cNvSpPr>
          <p:nvPr>
            <p:ph idx="1"/>
          </p:nvPr>
        </p:nvSpPr>
        <p:spPr/>
        <p:txBody>
          <a:bodyPr/>
          <a:lstStyle/>
          <a:p>
            <a:pPr marL="342900" indent="-342900">
              <a:buFont typeface="+mj-lt"/>
              <a:buAutoNum type="arabicPeriod"/>
            </a:pPr>
            <a:r>
              <a:rPr lang="en-US" dirty="0"/>
              <a:t>Editing</a:t>
            </a:r>
          </a:p>
          <a:p>
            <a:pPr marL="342900" indent="-342900">
              <a:buFont typeface="+mj-lt"/>
              <a:buAutoNum type="arabicPeriod"/>
            </a:pPr>
            <a:r>
              <a:rPr lang="en-US" dirty="0"/>
              <a:t>Compilation</a:t>
            </a:r>
          </a:p>
          <a:p>
            <a:pPr marL="800100" lvl="1" indent="-342900">
              <a:buFont typeface="+mj-lt"/>
              <a:buAutoNum type="alphaUcPeriod"/>
            </a:pPr>
            <a:r>
              <a:rPr lang="en-US" dirty="0"/>
              <a:t>Preprocessing</a:t>
            </a:r>
          </a:p>
          <a:p>
            <a:pPr marL="800100" lvl="1" indent="-342900">
              <a:buFont typeface="+mj-lt"/>
              <a:buAutoNum type="alphaUcPeriod"/>
            </a:pPr>
            <a:r>
              <a:rPr lang="en-US" dirty="0"/>
              <a:t>Compiling</a:t>
            </a:r>
          </a:p>
          <a:p>
            <a:pPr marL="800100" lvl="1" indent="-342900">
              <a:buFont typeface="+mj-lt"/>
              <a:buAutoNum type="alphaUcPeriod"/>
            </a:pPr>
            <a:r>
              <a:rPr lang="en-US" dirty="0"/>
              <a:t>Linking</a:t>
            </a:r>
          </a:p>
          <a:p>
            <a:pPr marL="342900" indent="-342900">
              <a:buFont typeface="+mj-lt"/>
              <a:buAutoNum type="arabicPeriod"/>
            </a:pPr>
            <a:r>
              <a:rPr lang="en-US" dirty="0"/>
              <a:t>Executing</a:t>
            </a:r>
          </a:p>
        </p:txBody>
      </p:sp>
    </p:spTree>
    <p:extLst>
      <p:ext uri="{BB962C8B-B14F-4D97-AF65-F5344CB8AC3E}">
        <p14:creationId xmlns:p14="http://schemas.microsoft.com/office/powerpoint/2010/main" val="4181866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521</TotalTime>
  <Words>1648</Words>
  <Application>Microsoft Macintosh PowerPoint</Application>
  <PresentationFormat>Widescreen</PresentationFormat>
  <Paragraphs>185</Paragraphs>
  <Slides>18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Running a C File</vt:lpstr>
      <vt:lpstr>Overview</vt:lpstr>
      <vt:lpstr>Structure of a C file</vt:lpstr>
      <vt:lpstr>Header</vt:lpstr>
      <vt:lpstr>main()</vt:lpstr>
      <vt:lpstr>Variable Declaration</vt:lpstr>
      <vt:lpstr>Body</vt:lpstr>
      <vt:lpstr>return</vt:lpstr>
      <vt:lpstr>Process of a C file</vt:lpstr>
      <vt:lpstr>1. Editing</vt:lpstr>
      <vt:lpstr>2. Compilation</vt:lpstr>
      <vt:lpstr>2a. Preprocessing </vt:lpstr>
      <vt:lpstr>2B. Compiling</vt:lpstr>
      <vt:lpstr>2c. Linking</vt:lpstr>
      <vt:lpstr>3. Execution</vt:lpstr>
      <vt:lpstr>Process of a C file</vt:lpstr>
      <vt:lpstr>Overview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a C File</dc:title>
  <dc:creator>Pineda, Felipe Osiel</dc:creator>
  <cp:lastModifiedBy>Pineda, Felipe Osiel</cp:lastModifiedBy>
  <cp:revision>33</cp:revision>
  <dcterms:created xsi:type="dcterms:W3CDTF">2021-03-20T16:29:58Z</dcterms:created>
  <dcterms:modified xsi:type="dcterms:W3CDTF">2021-04-04T21:23:00Z</dcterms:modified>
</cp:coreProperties>
</file>