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68" r:id="rId3"/>
    <p:sldId id="257" r:id="rId4"/>
    <p:sldId id="264" r:id="rId5"/>
    <p:sldId id="282" r:id="rId6"/>
    <p:sldId id="265" r:id="rId7"/>
    <p:sldId id="267" r:id="rId8"/>
    <p:sldId id="271" r:id="rId9"/>
    <p:sldId id="276" r:id="rId10"/>
    <p:sldId id="278" r:id="rId11"/>
    <p:sldId id="280" r:id="rId12"/>
    <p:sldId id="281" r:id="rId13"/>
    <p:sldId id="262" r:id="rId14"/>
    <p:sldId id="258" r:id="rId15"/>
    <p:sldId id="260" r:id="rId16"/>
    <p:sldId id="259" r:id="rId17"/>
    <p:sldId id="283" r:id="rId18"/>
    <p:sldId id="274" r:id="rId19"/>
    <p:sldId id="284" r:id="rId20"/>
    <p:sldId id="285" r:id="rId21"/>
    <p:sldId id="26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24"/>
    <p:restoredTop sz="82585"/>
  </p:normalViewPr>
  <p:slideViewPr>
    <p:cSldViewPr snapToGrid="0" snapToObjects="1">
      <p:cViewPr varScale="1">
        <p:scale>
          <a:sx n="105" d="100"/>
          <a:sy n="105" d="100"/>
        </p:scale>
        <p:origin x="16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228947-4375-1244-9960-5B734462073D}" type="datetimeFigureOut">
              <a:rPr lang="en-US" smtClean="0"/>
              <a:t>4/4/21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61311-75B6-5448-8072-CF99FAEFE802}" type="slidenum">
              <a:rPr lang="en-US" smtClean="0"/>
              <a:t>‹#›</a:t>
            </a:fld>
            <a:endParaRPr lang="en-US"/>
          </a:p>
        </p:txBody>
      </p:sp>
    </p:spTree>
    <p:extLst>
      <p:ext uri="{BB962C8B-B14F-4D97-AF65-F5344CB8AC3E}">
        <p14:creationId xmlns:p14="http://schemas.microsoft.com/office/powerpoint/2010/main" val="370073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set the type in a variable, you are making a promise to the compiler and program that you will stay within the bound of the type size.</a:t>
            </a:r>
          </a:p>
          <a:p>
            <a:endParaRPr lang="en-US" dirty="0"/>
          </a:p>
          <a:p>
            <a:r>
              <a:rPr lang="en-US" dirty="0"/>
              <a:t>If you put down “int” for the type, that means you will at most put 4 bytes of data down or it will complain. </a:t>
            </a:r>
          </a:p>
          <a:p>
            <a:endParaRPr lang="en-US" dirty="0"/>
          </a:p>
          <a:p>
            <a:endParaRPr lang="en-US" dirty="0"/>
          </a:p>
        </p:txBody>
      </p:sp>
      <p:sp>
        <p:nvSpPr>
          <p:cNvPr id="4" name="Slide Number Placeholder 3"/>
          <p:cNvSpPr>
            <a:spLocks noGrp="1"/>
          </p:cNvSpPr>
          <p:nvPr>
            <p:ph type="sldNum" sz="quarter" idx="5"/>
          </p:nvPr>
        </p:nvSpPr>
        <p:spPr/>
        <p:txBody>
          <a:bodyPr/>
          <a:lstStyle/>
          <a:p>
            <a:fld id="{4A561311-75B6-5448-8072-CF99FAEFE802}" type="slidenum">
              <a:rPr lang="en-US" smtClean="0"/>
              <a:t>4</a:t>
            </a:fld>
            <a:endParaRPr lang="en-US"/>
          </a:p>
        </p:txBody>
      </p:sp>
    </p:spTree>
    <p:extLst>
      <p:ext uri="{BB962C8B-B14F-4D97-AF65-F5344CB8AC3E}">
        <p14:creationId xmlns:p14="http://schemas.microsoft.com/office/powerpoint/2010/main" val="417389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All variables must be declared and defined; they can also be initialized and assigned a value.</a:t>
            </a:r>
            <a:endParaRPr lang="en-US" sz="1200" b="0" i="1" kern="1200" dirty="0">
              <a:solidFill>
                <a:schemeClr val="tx1"/>
              </a:solidFill>
              <a:effectLst/>
              <a:latin typeface="+mn-lt"/>
              <a:ea typeface="+mn-ea"/>
              <a:cs typeface="+mn-cs"/>
            </a:endParaRP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declaration</a:t>
            </a:r>
            <a:r>
              <a:rPr lang="en-US" sz="1200" b="0" i="0" kern="1200" dirty="0">
                <a:solidFill>
                  <a:schemeClr val="tx1"/>
                </a:solidFill>
                <a:effectLst/>
                <a:latin typeface="+mn-lt"/>
                <a:ea typeface="+mn-ea"/>
                <a:cs typeface="+mn-cs"/>
              </a:rPr>
              <a:t>: specifies the type of the identifier</a:t>
            </a:r>
          </a:p>
          <a:p>
            <a:r>
              <a:rPr lang="en-US" sz="1200" b="0" i="1" kern="1200" dirty="0">
                <a:solidFill>
                  <a:schemeClr val="tx1"/>
                </a:solidFill>
                <a:effectLst/>
                <a:latin typeface="+mn-lt"/>
                <a:ea typeface="+mn-ea"/>
                <a:cs typeface="+mn-cs"/>
              </a:rPr>
              <a:t>definition</a:t>
            </a:r>
            <a:r>
              <a:rPr lang="en-US" sz="1200" b="0" i="0" kern="1200" dirty="0">
                <a:solidFill>
                  <a:schemeClr val="tx1"/>
                </a:solidFill>
                <a:effectLst/>
                <a:latin typeface="+mn-lt"/>
                <a:ea typeface="+mn-ea"/>
                <a:cs typeface="+mn-cs"/>
              </a:rPr>
              <a:t>: reserves storage space for the object</a:t>
            </a:r>
          </a:p>
          <a:p>
            <a:r>
              <a:rPr lang="en-US" sz="1200" b="0" i="1" kern="1200" dirty="0">
                <a:solidFill>
                  <a:schemeClr val="tx1"/>
                </a:solidFill>
                <a:effectLst/>
                <a:latin typeface="+mn-lt"/>
                <a:ea typeface="+mn-ea"/>
                <a:cs typeface="+mn-cs"/>
              </a:rPr>
              <a:t>initialization</a:t>
            </a:r>
            <a:r>
              <a:rPr lang="en-US" sz="1200" b="0" i="0" kern="1200" dirty="0">
                <a:solidFill>
                  <a:schemeClr val="tx1"/>
                </a:solidFill>
                <a:effectLst/>
                <a:latin typeface="+mn-lt"/>
                <a:ea typeface="+mn-ea"/>
                <a:cs typeface="+mn-cs"/>
              </a:rPr>
              <a:t>: gives an initial value to the object during definition</a:t>
            </a:r>
          </a:p>
          <a:p>
            <a:r>
              <a:rPr lang="en-US" sz="1200" b="0" i="1" kern="1200" dirty="0">
                <a:solidFill>
                  <a:schemeClr val="tx1"/>
                </a:solidFill>
                <a:effectLst/>
                <a:latin typeface="+mn-lt"/>
                <a:ea typeface="+mn-ea"/>
                <a:cs typeface="+mn-cs"/>
              </a:rPr>
              <a:t>assignment</a:t>
            </a:r>
            <a:r>
              <a:rPr lang="en-US" sz="1200" b="0" i="0" kern="1200" dirty="0">
                <a:solidFill>
                  <a:schemeClr val="tx1"/>
                </a:solidFill>
                <a:effectLst/>
                <a:latin typeface="+mn-lt"/>
                <a:ea typeface="+mn-ea"/>
                <a:cs typeface="+mn-cs"/>
              </a:rPr>
              <a:t>: gets a new value</a:t>
            </a:r>
          </a:p>
        </p:txBody>
      </p:sp>
      <p:sp>
        <p:nvSpPr>
          <p:cNvPr id="4" name="Slide Number Placeholder 3"/>
          <p:cNvSpPr>
            <a:spLocks noGrp="1"/>
          </p:cNvSpPr>
          <p:nvPr>
            <p:ph type="sldNum" sz="quarter" idx="5"/>
          </p:nvPr>
        </p:nvSpPr>
        <p:spPr/>
        <p:txBody>
          <a:bodyPr/>
          <a:lstStyle/>
          <a:p>
            <a:fld id="{4A561311-75B6-5448-8072-CF99FAEFE802}" type="slidenum">
              <a:rPr lang="en-US" smtClean="0"/>
              <a:t>17</a:t>
            </a:fld>
            <a:endParaRPr lang="en-US"/>
          </a:p>
        </p:txBody>
      </p:sp>
    </p:spTree>
    <p:extLst>
      <p:ext uri="{BB962C8B-B14F-4D97-AF65-F5344CB8AC3E}">
        <p14:creationId xmlns:p14="http://schemas.microsoft.com/office/powerpoint/2010/main" val="2582655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Printing is a part of the developer’s debugging toolset. Debugging can definitely can help figure out stuff easily but sometimes it’s easier to just write print statements and run the code. In the output you’ll see what was print.</a:t>
            </a:r>
          </a:p>
          <a:p>
            <a:endParaRPr lang="en-US" dirty="0"/>
          </a:p>
          <a:p>
            <a:r>
              <a:rPr lang="en-US" dirty="0"/>
              <a:t>For example, let’s say you want to see what’s being stored in a memory space, well, of course you can debug it but what if you don’t have a debugger? Then you write a print statement in that area so that you can see what it holds.</a:t>
            </a:r>
          </a:p>
          <a:p>
            <a:endParaRPr lang="en-US" dirty="0"/>
          </a:p>
          <a:p>
            <a:endParaRPr lang="en-US" dirty="0"/>
          </a:p>
          <a:p>
            <a:r>
              <a:rPr lang="en-US" dirty="0" err="1"/>
              <a:t>Printf</a:t>
            </a:r>
            <a:r>
              <a:rPr lang="en-US" dirty="0"/>
              <a:t>: https://</a:t>
            </a:r>
            <a:r>
              <a:rPr lang="en-US" dirty="0" err="1"/>
              <a:t>www.tutorialspoint.com</a:t>
            </a:r>
            <a:r>
              <a:rPr lang="en-US" dirty="0"/>
              <a:t>/</a:t>
            </a:r>
            <a:r>
              <a:rPr lang="en-US" dirty="0" err="1"/>
              <a:t>c_standard_library</a:t>
            </a:r>
            <a:r>
              <a:rPr lang="en-US" dirty="0"/>
              <a:t>/</a:t>
            </a:r>
            <a:r>
              <a:rPr lang="en-US" dirty="0" err="1"/>
              <a:t>c_function_printf.htm</a:t>
            </a:r>
            <a:endParaRPr lang="en-US" dirty="0"/>
          </a:p>
          <a:p>
            <a:endParaRPr lang="en-US" dirty="0"/>
          </a:p>
        </p:txBody>
      </p:sp>
      <p:sp>
        <p:nvSpPr>
          <p:cNvPr id="4" name="Slide Number Placeholder 3"/>
          <p:cNvSpPr>
            <a:spLocks noGrp="1"/>
          </p:cNvSpPr>
          <p:nvPr>
            <p:ph type="sldNum" sz="quarter" idx="5"/>
          </p:nvPr>
        </p:nvSpPr>
        <p:spPr/>
        <p:txBody>
          <a:bodyPr/>
          <a:lstStyle/>
          <a:p>
            <a:fld id="{4A561311-75B6-5448-8072-CF99FAEFE802}" type="slidenum">
              <a:rPr lang="en-US" smtClean="0"/>
              <a:t>18</a:t>
            </a:fld>
            <a:endParaRPr lang="en-US"/>
          </a:p>
        </p:txBody>
      </p:sp>
    </p:spTree>
    <p:extLst>
      <p:ext uri="{BB962C8B-B14F-4D97-AF65-F5344CB8AC3E}">
        <p14:creationId xmlns:p14="http://schemas.microsoft.com/office/powerpoint/2010/main" val="959277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references:</a:t>
            </a:r>
          </a:p>
          <a:p>
            <a:endParaRPr lang="en-US" dirty="0"/>
          </a:p>
          <a:p>
            <a:r>
              <a:rPr lang="en-US" dirty="0"/>
              <a:t>https://</a:t>
            </a:r>
            <a:r>
              <a:rPr lang="en-US" dirty="0" err="1"/>
              <a:t>www.cplusplus.com</a:t>
            </a:r>
            <a:r>
              <a:rPr lang="en-US" dirty="0"/>
              <a:t>/reference/</a:t>
            </a:r>
            <a:r>
              <a:rPr lang="en-US" dirty="0" err="1"/>
              <a:t>cstdio</a:t>
            </a:r>
            <a:r>
              <a:rPr lang="en-US" dirty="0"/>
              <a:t>/</a:t>
            </a:r>
            <a:r>
              <a:rPr lang="en-US" dirty="0" err="1"/>
              <a:t>printf</a:t>
            </a:r>
            <a:r>
              <a:rPr lang="en-US" dirty="0"/>
              <a:t>/ (hint for challenge3b.c)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www.programiz.com</a:t>
            </a:r>
            <a:r>
              <a:rPr lang="en-US" dirty="0"/>
              <a:t>/c-programming/examples/ASCII-value-character (hint for challenge3b.c)</a:t>
            </a:r>
          </a:p>
          <a:p>
            <a:r>
              <a:rPr lang="en-US" dirty="0"/>
              <a:t>https://</a:t>
            </a:r>
            <a:r>
              <a:rPr lang="en-US" dirty="0" err="1"/>
              <a:t>www.tutorialspoint.com</a:t>
            </a:r>
            <a:r>
              <a:rPr lang="en-US" dirty="0"/>
              <a:t>/format-specifiers-in-c</a:t>
            </a:r>
          </a:p>
          <a:p>
            <a:endParaRPr lang="en-US" dirty="0"/>
          </a:p>
          <a:p>
            <a:r>
              <a:rPr lang="en-US" dirty="0"/>
              <a:t>Or you can google “c format specifiers” or “c format specifier &lt;TYPE&gt;” (ex: c format specifier float)</a:t>
            </a:r>
          </a:p>
        </p:txBody>
      </p:sp>
      <p:sp>
        <p:nvSpPr>
          <p:cNvPr id="4" name="Slide Number Placeholder 3"/>
          <p:cNvSpPr>
            <a:spLocks noGrp="1"/>
          </p:cNvSpPr>
          <p:nvPr>
            <p:ph type="sldNum" sz="quarter" idx="5"/>
          </p:nvPr>
        </p:nvSpPr>
        <p:spPr/>
        <p:txBody>
          <a:bodyPr/>
          <a:lstStyle/>
          <a:p>
            <a:fld id="{4A561311-75B6-5448-8072-CF99FAEFE802}" type="slidenum">
              <a:rPr lang="en-US" smtClean="0"/>
              <a:t>19</a:t>
            </a:fld>
            <a:endParaRPr lang="en-US"/>
          </a:p>
        </p:txBody>
      </p:sp>
    </p:spTree>
    <p:extLst>
      <p:ext uri="{BB962C8B-B14F-4D97-AF65-F5344CB8AC3E}">
        <p14:creationId xmlns:p14="http://schemas.microsoft.com/office/powerpoint/2010/main" val="2716331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561311-75B6-5448-8072-CF99FAEFE802}" type="slidenum">
              <a:rPr lang="en-US" smtClean="0"/>
              <a:t>21</a:t>
            </a:fld>
            <a:endParaRPr lang="en-US"/>
          </a:p>
        </p:txBody>
      </p:sp>
    </p:spTree>
    <p:extLst>
      <p:ext uri="{BB962C8B-B14F-4D97-AF65-F5344CB8AC3E}">
        <p14:creationId xmlns:p14="http://schemas.microsoft.com/office/powerpoint/2010/main" val="1240544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single bit is length of 1 and can be only 0 or 1</a:t>
            </a:r>
          </a:p>
          <a:p>
            <a:endParaRPr lang="en-US" dirty="0"/>
          </a:p>
          <a:p>
            <a:r>
              <a:rPr lang="en-US" dirty="0"/>
              <a:t>A single byte is length of 8 bits that can have 0s or 1s</a:t>
            </a:r>
          </a:p>
          <a:p>
            <a:endParaRPr lang="en-US" dirty="0"/>
          </a:p>
          <a:p>
            <a:r>
              <a:rPr lang="en-US" dirty="0"/>
              <a:t>4 bytes = 8 x 4 = 32 bits</a:t>
            </a:r>
          </a:p>
          <a:p>
            <a:endParaRPr lang="en-US" dirty="0"/>
          </a:p>
          <a:p>
            <a:r>
              <a:rPr lang="en-US" dirty="0"/>
              <a:t>-- double check that everyone is good up until this point –</a:t>
            </a:r>
          </a:p>
          <a:p>
            <a:endParaRPr lang="en-US" dirty="0"/>
          </a:p>
          <a:p>
            <a:endParaRPr lang="en-US" dirty="0"/>
          </a:p>
          <a:p>
            <a:endParaRPr lang="en-US" dirty="0"/>
          </a:p>
          <a:p>
            <a:r>
              <a:rPr lang="en-US" dirty="0"/>
              <a:t>Let’s say we have variable x of type int. Someone comes along as says “Hey we need to put a value inside variable x but we don’t want to overflow it?” This means that we don’t want to put a value bigger than the space allocated for x, inside x. It will cause issues. So what do we do?</a:t>
            </a:r>
          </a:p>
          <a:p>
            <a:pPr marL="171450" indent="-171450">
              <a:buFont typeface="Arial" panose="020B0604020202020204" pitchFamily="34" charset="0"/>
              <a:buChar char="•"/>
            </a:pPr>
            <a:r>
              <a:rPr lang="en-US" dirty="0"/>
              <a:t>Find byte size for an int type</a:t>
            </a:r>
          </a:p>
          <a:p>
            <a:pPr marL="171450" indent="-171450">
              <a:buFont typeface="Arial" panose="020B0604020202020204" pitchFamily="34" charset="0"/>
              <a:buChar char="•"/>
            </a:pPr>
            <a:r>
              <a:rPr lang="en-US" dirty="0"/>
              <a:t>Plug into formula</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range value for a 4-byte allocation?</a:t>
            </a:r>
          </a:p>
          <a:p>
            <a:r>
              <a:rPr lang="en-US" dirty="0"/>
              <a:t>Smallest value: -(2^31) = -2,147,483,648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Largest value: (2^31) - 1 = 2,147,483,647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Keep in mind that this is only for int only. As we explore signed/unsigned, short/long, it’ll modify the bytes and formula.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different env (OS) and machines (hardware/software) will allocate memory differently. Either run </a:t>
            </a:r>
            <a:r>
              <a:rPr lang="en-US" dirty="0" err="1"/>
              <a:t>FindSizeOfTypes.c</a:t>
            </a:r>
            <a:r>
              <a:rPr lang="en-US" dirty="0"/>
              <a:t> with in different machines or go to the References folder and see the MAC and Win10 results. They are super similar but they allocate the long double differently.</a:t>
            </a:r>
          </a:p>
          <a:p>
            <a:endParaRPr lang="en-US" dirty="0"/>
          </a:p>
        </p:txBody>
      </p:sp>
      <p:sp>
        <p:nvSpPr>
          <p:cNvPr id="4" name="Slide Number Placeholder 3"/>
          <p:cNvSpPr>
            <a:spLocks noGrp="1"/>
          </p:cNvSpPr>
          <p:nvPr>
            <p:ph type="sldNum" sz="quarter" idx="5"/>
          </p:nvPr>
        </p:nvSpPr>
        <p:spPr/>
        <p:txBody>
          <a:bodyPr/>
          <a:lstStyle/>
          <a:p>
            <a:fld id="{4A561311-75B6-5448-8072-CF99FAEFE802}" type="slidenum">
              <a:rPr lang="en-US" smtClean="0"/>
              <a:t>5</a:t>
            </a:fld>
            <a:endParaRPr lang="en-US"/>
          </a:p>
        </p:txBody>
      </p:sp>
    </p:spTree>
    <p:extLst>
      <p:ext uri="{BB962C8B-B14F-4D97-AF65-F5344CB8AC3E}">
        <p14:creationId xmlns:p14="http://schemas.microsoft.com/office/powerpoint/2010/main" val="2648017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 decimals</a:t>
            </a:r>
          </a:p>
          <a:p>
            <a:pPr marL="171450" indent="-171450">
              <a:buFont typeface="Arial" panose="020B0604020202020204" pitchFamily="34" charset="0"/>
              <a:buChar char="•"/>
            </a:pPr>
            <a:r>
              <a:rPr lang="en-US" dirty="0"/>
              <a:t>-2147483648</a:t>
            </a:r>
            <a:r>
              <a:rPr lang="en-US" sz="1200" b="0" i="0" kern="1200" dirty="0">
                <a:solidFill>
                  <a:schemeClr val="tx1"/>
                </a:solidFill>
                <a:effectLst/>
                <a:latin typeface="+mn-lt"/>
                <a:ea typeface="+mn-ea"/>
                <a:cs typeface="+mn-cs"/>
              </a:rPr>
              <a:t> to </a:t>
            </a:r>
            <a:r>
              <a:rPr lang="en-US" dirty="0"/>
              <a:t>2147483647</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Since it normally is allocated 4 bytes or 32 bits (4x8=32), then you can take the bits and put it as an exponent</a:t>
            </a:r>
          </a:p>
          <a:p>
            <a:pPr marL="171450" indent="-171450">
              <a:buFont typeface="Arial" panose="020B0604020202020204" pitchFamily="34" charset="0"/>
              <a:buChar char="•"/>
            </a:pPr>
            <a:r>
              <a:rPr lang="en-US" dirty="0"/>
              <a:t>2</a:t>
            </a:r>
            <a:r>
              <a:rPr lang="en-US" baseline="30000" dirty="0"/>
              <a:t>bits </a:t>
            </a:r>
            <a:r>
              <a:rPr lang="en-US" baseline="0" dirty="0"/>
              <a:t>=== total value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 2</a:t>
            </a:r>
            <a:r>
              <a:rPr lang="en-US" baseline="30000" dirty="0"/>
              <a:t>32 </a:t>
            </a:r>
            <a:r>
              <a:rPr lang="en-US" baseline="0" dirty="0"/>
              <a:t>=== </a:t>
            </a:r>
            <a:r>
              <a:rPr lang="en-US" dirty="0"/>
              <a:t>2,147,483,647</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Be wary of the compiler as you may go out of bound but it could alter the value so that it can run properly. This is good so it can avoid compile errors, but it will alter values inside your code possibly giving you run-time errors.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says WARNING on some of these variables as it will scream at you to change them. They’re definitely outside the bounds.</a:t>
            </a:r>
          </a:p>
        </p:txBody>
      </p:sp>
      <p:sp>
        <p:nvSpPr>
          <p:cNvPr id="4" name="Slide Number Placeholder 3"/>
          <p:cNvSpPr>
            <a:spLocks noGrp="1"/>
          </p:cNvSpPr>
          <p:nvPr>
            <p:ph type="sldNum" sz="quarter" idx="5"/>
          </p:nvPr>
        </p:nvSpPr>
        <p:spPr/>
        <p:txBody>
          <a:bodyPr/>
          <a:lstStyle/>
          <a:p>
            <a:fld id="{4A561311-75B6-5448-8072-CF99FAEFE802}" type="slidenum">
              <a:rPr lang="en-US" smtClean="0"/>
              <a:t>6</a:t>
            </a:fld>
            <a:endParaRPr lang="en-US"/>
          </a:p>
        </p:txBody>
      </p:sp>
    </p:spTree>
    <p:extLst>
      <p:ext uri="{BB962C8B-B14F-4D97-AF65-F5344CB8AC3E}">
        <p14:creationId xmlns:p14="http://schemas.microsoft.com/office/powerpoint/2010/main" val="1973635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Whole numbers</a:t>
            </a:r>
          </a:p>
          <a:p>
            <a:pPr marL="171450" indent="-171450">
              <a:buFont typeface="Arial" panose="020B0604020202020204" pitchFamily="34" charset="0"/>
              <a:buChar char="•"/>
            </a:pPr>
            <a:r>
              <a:rPr lang="en-US" dirty="0"/>
              <a:t>Decimal numbers</a:t>
            </a:r>
          </a:p>
          <a:p>
            <a:pPr marL="171450" indent="-171450">
              <a:buFont typeface="Arial" panose="020B0604020202020204" pitchFamily="34" charset="0"/>
              <a:buChar char="•"/>
            </a:pPr>
            <a:r>
              <a:rPr lang="en-US" dirty="0"/>
              <a:t>Positive numbers</a:t>
            </a:r>
          </a:p>
          <a:p>
            <a:pPr marL="171450" indent="-171450">
              <a:buFont typeface="Arial" panose="020B0604020202020204" pitchFamily="34" charset="0"/>
              <a:buChar char="•"/>
            </a:pPr>
            <a:r>
              <a:rPr lang="en-US" dirty="0"/>
              <a:t>Negative numbers</a:t>
            </a:r>
          </a:p>
          <a:p>
            <a:pPr marL="171450" indent="-171450">
              <a:buFont typeface="Arial" panose="020B0604020202020204" pitchFamily="34" charset="0"/>
              <a:buChar char="•"/>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561311-75B6-5448-8072-CF99FAEFE802}" type="slidenum">
              <a:rPr lang="en-US" smtClean="0"/>
              <a:t>7</a:t>
            </a:fld>
            <a:endParaRPr lang="en-US"/>
          </a:p>
        </p:txBody>
      </p:sp>
    </p:spTree>
    <p:extLst>
      <p:ext uri="{BB962C8B-B14F-4D97-AF65-F5344CB8AC3E}">
        <p14:creationId xmlns:p14="http://schemas.microsoft.com/office/powerpoint/2010/main" val="782812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 types are pretty simple as they can only store a single character or int value within the (-128 to 127) bounds</a:t>
            </a:r>
          </a:p>
          <a:p>
            <a:endParaRPr lang="en-US" dirty="0"/>
          </a:p>
          <a:p>
            <a:r>
              <a:rPr lang="en-US" dirty="0"/>
              <a:t>char3 didn’t work here because it isn’t a single character. It’s an entire string. We’ll see later how we can do that</a:t>
            </a:r>
          </a:p>
        </p:txBody>
      </p:sp>
      <p:sp>
        <p:nvSpPr>
          <p:cNvPr id="4" name="Slide Number Placeholder 3"/>
          <p:cNvSpPr>
            <a:spLocks noGrp="1"/>
          </p:cNvSpPr>
          <p:nvPr>
            <p:ph type="sldNum" sz="quarter" idx="5"/>
          </p:nvPr>
        </p:nvSpPr>
        <p:spPr/>
        <p:txBody>
          <a:bodyPr/>
          <a:lstStyle/>
          <a:p>
            <a:fld id="{4A561311-75B6-5448-8072-CF99FAEFE802}" type="slidenum">
              <a:rPr lang="en-US" smtClean="0"/>
              <a:t>8</a:t>
            </a:fld>
            <a:endParaRPr lang="en-US"/>
          </a:p>
        </p:txBody>
      </p:sp>
    </p:spTree>
    <p:extLst>
      <p:ext uri="{BB962C8B-B14F-4D97-AF65-F5344CB8AC3E}">
        <p14:creationId xmlns:p14="http://schemas.microsoft.com/office/powerpoint/2010/main" val="4043451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void can be thought of “nothing”, “no type”, or just </a:t>
            </a:r>
            <a:r>
              <a:rPr lang="en-US" b="1" dirty="0"/>
              <a:t>absent</a:t>
            </a:r>
            <a:r>
              <a:rPr lang="en-US" b="0" dirty="0"/>
              <a:t>.</a:t>
            </a:r>
          </a:p>
          <a:p>
            <a:endParaRPr lang="en-US" b="0" dirty="0"/>
          </a:p>
          <a:p>
            <a:r>
              <a:rPr lang="en-US" b="0" dirty="0"/>
              <a:t>void function returns will never return anything. At the moment you may not know much about functions but know that most return something but if you give a void, then it will not return anything.</a:t>
            </a:r>
          </a:p>
          <a:p>
            <a:r>
              <a:rPr lang="en-US" b="0" dirty="0"/>
              <a:t>void function arguments are similar to void function returns, but instead of not returning (output) anything, it won’t take in (input) anything as arguments. Of course, the function must have the void keyword as the function argument</a:t>
            </a:r>
          </a:p>
          <a:p>
            <a:r>
              <a:rPr lang="en-US" b="0" dirty="0"/>
              <a:t>void pointers represent the address of a un-typed object. </a:t>
            </a:r>
          </a:p>
          <a:p>
            <a:endParaRPr lang="en-US" b="0" dirty="0"/>
          </a:p>
        </p:txBody>
      </p:sp>
      <p:sp>
        <p:nvSpPr>
          <p:cNvPr id="4" name="Slide Number Placeholder 3"/>
          <p:cNvSpPr>
            <a:spLocks noGrp="1"/>
          </p:cNvSpPr>
          <p:nvPr>
            <p:ph type="sldNum" sz="quarter" idx="5"/>
          </p:nvPr>
        </p:nvSpPr>
        <p:spPr/>
        <p:txBody>
          <a:bodyPr/>
          <a:lstStyle/>
          <a:p>
            <a:fld id="{4A561311-75B6-5448-8072-CF99FAEFE802}" type="slidenum">
              <a:rPr lang="en-US" smtClean="0"/>
              <a:t>9</a:t>
            </a:fld>
            <a:endParaRPr lang="en-US"/>
          </a:p>
        </p:txBody>
      </p:sp>
    </p:spTree>
    <p:extLst>
      <p:ext uri="{BB962C8B-B14F-4D97-AF65-F5344CB8AC3E}">
        <p14:creationId xmlns:p14="http://schemas.microsoft.com/office/powerpoint/2010/main" val="1549380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the example of using short or long on a int type variable (I think it defaults to int if you only provide “short” or ”long” by itself as the type)</a:t>
            </a:r>
          </a:p>
          <a:p>
            <a:endParaRPr lang="en-US" dirty="0"/>
          </a:p>
          <a:p>
            <a:r>
              <a:rPr lang="en-US" dirty="0"/>
              <a:t>For short int</a:t>
            </a:r>
          </a:p>
          <a:p>
            <a:pPr marL="171450" indent="-171450">
              <a:buFont typeface="Arial" panose="020B0604020202020204" pitchFamily="34" charset="0"/>
              <a:buChar char="•"/>
            </a:pPr>
            <a:r>
              <a:rPr lang="en-US" dirty="0"/>
              <a:t>It’ll allocate 2 bytes which is value range </a:t>
            </a:r>
            <a:r>
              <a:rPr lang="en-US" sz="1200" b="0" i="0" kern="1200" dirty="0">
                <a:solidFill>
                  <a:schemeClr val="tx1"/>
                </a:solidFill>
                <a:effectLst/>
                <a:latin typeface="+mn-lt"/>
                <a:ea typeface="+mn-ea"/>
                <a:cs typeface="+mn-cs"/>
              </a:rPr>
              <a:t>[−32,767, +32,767]. As you can see line ? succeed and not in line ?</a:t>
            </a:r>
          </a:p>
          <a:p>
            <a:pPr marL="0" indent="0">
              <a:buFont typeface="Arial" panose="020B0604020202020204" pitchFamily="34" charset="0"/>
              <a:buNone/>
            </a:pPr>
            <a:r>
              <a:rPr lang="en-US" sz="1200" b="0" i="0" kern="1200" dirty="0">
                <a:solidFill>
                  <a:schemeClr val="tx1"/>
                </a:solidFill>
                <a:effectLst/>
                <a:latin typeface="+mn-lt"/>
                <a:ea typeface="+mn-ea"/>
                <a:cs typeface="+mn-cs"/>
              </a:rPr>
              <a:t>For long int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It’ll allocate 8 bytes which is [</a:t>
            </a:r>
            <a:r>
              <a:rPr lang="en-US" sz="1200" b="0" i="1" kern="1200" dirty="0">
                <a:solidFill>
                  <a:schemeClr val="tx1"/>
                </a:solidFill>
                <a:effectLst/>
                <a:latin typeface="+mn-lt"/>
                <a:ea typeface="+mn-ea"/>
                <a:cs typeface="+mn-cs"/>
              </a:rPr>
              <a:t>-9223372036854775808, 9223372036854775807]. As you can see in line ? succeed and not in line ?</a:t>
            </a:r>
            <a:endParaRPr lang="en-US" sz="1200" b="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For long long int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It’ll do the same long int</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A561311-75B6-5448-8072-CF99FAEFE802}" type="slidenum">
              <a:rPr lang="en-US" smtClean="0"/>
              <a:t>10</a:t>
            </a:fld>
            <a:endParaRPr lang="en-US"/>
          </a:p>
        </p:txBody>
      </p:sp>
    </p:spTree>
    <p:extLst>
      <p:ext uri="{BB962C8B-B14F-4D97-AF65-F5344CB8AC3E}">
        <p14:creationId xmlns:p14="http://schemas.microsoft.com/office/powerpoint/2010/main" val="279731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the example of using signed and unsigned on a int type variable</a:t>
            </a:r>
          </a:p>
          <a:p>
            <a:endParaRPr lang="en-US" dirty="0"/>
          </a:p>
          <a:p>
            <a:r>
              <a:rPr lang="en-US" dirty="0"/>
              <a:t>For an unsigned int type, it’ll remove its ability to have negative numbers but will add on the amount of positive numbers it can hold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1" dirty="0"/>
              <a:t>0,1,2,..,</a:t>
            </a:r>
            <a:r>
              <a:rPr lang="en-US" sz="1200" b="0" i="1" kern="1200" dirty="0">
                <a:solidFill>
                  <a:schemeClr val="tx1"/>
                </a:solidFill>
                <a:effectLst/>
                <a:latin typeface="+mn-lt"/>
                <a:ea typeface="+mn-ea"/>
                <a:cs typeface="+mn-cs"/>
              </a:rPr>
              <a:t>4294967295 (more than a normal int or signed int)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For a signed int type (or just normal int, as an int is singed by default)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1" dirty="0"/>
              <a:t>-2,147,483,647, -2,147,483,646, -2,147,483,645, …, -2, -1,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A561311-75B6-5448-8072-CF99FAEFE802}" type="slidenum">
              <a:rPr lang="en-US" smtClean="0"/>
              <a:t>11</a:t>
            </a:fld>
            <a:endParaRPr lang="en-US"/>
          </a:p>
        </p:txBody>
      </p:sp>
    </p:spTree>
    <p:extLst>
      <p:ext uri="{BB962C8B-B14F-4D97-AF65-F5344CB8AC3E}">
        <p14:creationId xmlns:p14="http://schemas.microsoft.com/office/powerpoint/2010/main" val="3791228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561311-75B6-5448-8072-CF99FAEFE802}" type="slidenum">
              <a:rPr lang="en-US" smtClean="0"/>
              <a:t>12</a:t>
            </a:fld>
            <a:endParaRPr lang="en-US"/>
          </a:p>
        </p:txBody>
      </p:sp>
    </p:spTree>
    <p:extLst>
      <p:ext uri="{BB962C8B-B14F-4D97-AF65-F5344CB8AC3E}">
        <p14:creationId xmlns:p14="http://schemas.microsoft.com/office/powerpoint/2010/main" val="2920988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4/4/21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programiz.com/c-programming/c-data-typ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tutorialspoint.com/c_standard_library/c_function_printf.htm" TargetMode="External"/><Relationship Id="rId5" Type="http://schemas.openxmlformats.org/officeDocument/2006/relationships/hyperlink" Target="https://www.mathsisfun.com/definitions/real-number.html" TargetMode="External"/><Relationship Id="rId4" Type="http://schemas.openxmlformats.org/officeDocument/2006/relationships/hyperlink" Target="https://www.tutorialspoint.com/cprogramming/c_data_types.ht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81DC-3C62-3A47-AC6E-9CCA0F4EA3C3}"/>
              </a:ext>
            </a:extLst>
          </p:cNvPr>
          <p:cNvSpPr>
            <a:spLocks noGrp="1"/>
          </p:cNvSpPr>
          <p:nvPr>
            <p:ph type="ctrTitle"/>
          </p:nvPr>
        </p:nvSpPr>
        <p:spPr/>
        <p:txBody>
          <a:bodyPr/>
          <a:lstStyle/>
          <a:p>
            <a:r>
              <a:rPr lang="en-US" dirty="0"/>
              <a:t>Variables and Types</a:t>
            </a:r>
          </a:p>
        </p:txBody>
      </p:sp>
      <p:sp>
        <p:nvSpPr>
          <p:cNvPr id="3" name="Subtitle 2">
            <a:extLst>
              <a:ext uri="{FF2B5EF4-FFF2-40B4-BE49-F238E27FC236}">
                <a16:creationId xmlns:a16="http://schemas.microsoft.com/office/drawing/2014/main" id="{465D3F87-255D-7547-BA20-FFCF7741A4C9}"/>
              </a:ext>
            </a:extLst>
          </p:cNvPr>
          <p:cNvSpPr>
            <a:spLocks noGrp="1"/>
          </p:cNvSpPr>
          <p:nvPr>
            <p:ph type="subTitle" idx="1"/>
          </p:nvPr>
        </p:nvSpPr>
        <p:spPr/>
        <p:txBody>
          <a:bodyPr/>
          <a:lstStyle/>
          <a:p>
            <a:r>
              <a:rPr lang="en-US" dirty="0"/>
              <a:t>By: Lt </a:t>
            </a:r>
            <a:r>
              <a:rPr lang="en-US"/>
              <a:t>Felipe Pineda</a:t>
            </a:r>
            <a:endParaRPr lang="en-US" dirty="0"/>
          </a:p>
        </p:txBody>
      </p:sp>
    </p:spTree>
    <p:extLst>
      <p:ext uri="{BB962C8B-B14F-4D97-AF65-F5344CB8AC3E}">
        <p14:creationId xmlns:p14="http://schemas.microsoft.com/office/powerpoint/2010/main" val="37815758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FB123-19F8-AA48-AF96-AEA3EE96C091}"/>
              </a:ext>
            </a:extLst>
          </p:cNvPr>
          <p:cNvSpPr>
            <a:spLocks noGrp="1"/>
          </p:cNvSpPr>
          <p:nvPr>
            <p:ph type="title"/>
          </p:nvPr>
        </p:nvSpPr>
        <p:spPr>
          <a:xfrm>
            <a:off x="825909" y="808055"/>
            <a:ext cx="3979205" cy="1453363"/>
          </a:xfrm>
        </p:spPr>
        <p:txBody>
          <a:bodyPr>
            <a:normAutofit/>
          </a:bodyPr>
          <a:lstStyle/>
          <a:p>
            <a:r>
              <a:rPr lang="en-US" cap="none" dirty="0"/>
              <a:t>short and long</a:t>
            </a:r>
          </a:p>
        </p:txBody>
      </p:sp>
      <p:sp>
        <p:nvSpPr>
          <p:cNvPr id="3" name="Content Placeholder 2">
            <a:extLst>
              <a:ext uri="{FF2B5EF4-FFF2-40B4-BE49-F238E27FC236}">
                <a16:creationId xmlns:a16="http://schemas.microsoft.com/office/drawing/2014/main" id="{04883DD3-AB99-1A41-93B4-137A6477E23E}"/>
              </a:ext>
            </a:extLst>
          </p:cNvPr>
          <p:cNvSpPr>
            <a:spLocks noGrp="1"/>
          </p:cNvSpPr>
          <p:nvPr>
            <p:ph idx="1"/>
          </p:nvPr>
        </p:nvSpPr>
        <p:spPr>
          <a:xfrm>
            <a:off x="802178" y="2261420"/>
            <a:ext cx="4002936" cy="3637935"/>
          </a:xfrm>
        </p:spPr>
        <p:txBody>
          <a:bodyPr>
            <a:normAutofit/>
          </a:bodyPr>
          <a:lstStyle/>
          <a:p>
            <a:pPr>
              <a:lnSpc>
                <a:spcPct val="90000"/>
              </a:lnSpc>
            </a:pPr>
            <a:r>
              <a:rPr lang="en-US" sz="1400"/>
              <a:t>Know as </a:t>
            </a:r>
            <a:r>
              <a:rPr lang="en-US" sz="1400" i="1"/>
              <a:t>type specifier</a:t>
            </a:r>
          </a:p>
          <a:p>
            <a:pPr>
              <a:lnSpc>
                <a:spcPct val="90000"/>
              </a:lnSpc>
            </a:pPr>
            <a:r>
              <a:rPr lang="en-US" sz="1400"/>
              <a:t>Meaning they specify an attribute on an already existing type</a:t>
            </a:r>
          </a:p>
          <a:p>
            <a:pPr>
              <a:lnSpc>
                <a:spcPct val="90000"/>
              </a:lnSpc>
            </a:pPr>
            <a:r>
              <a:rPr lang="en-US" sz="1400"/>
              <a:t>In this case, it shortens or enlarges the size of a type</a:t>
            </a:r>
          </a:p>
          <a:p>
            <a:pPr lvl="1">
              <a:lnSpc>
                <a:spcPct val="90000"/>
              </a:lnSpc>
            </a:pPr>
            <a:r>
              <a:rPr lang="en-US" sz="1400"/>
              <a:t>short == decreases type size</a:t>
            </a:r>
          </a:p>
          <a:p>
            <a:pPr lvl="1">
              <a:lnSpc>
                <a:spcPct val="90000"/>
              </a:lnSpc>
            </a:pPr>
            <a:r>
              <a:rPr lang="en-US" sz="1400"/>
              <a:t>long == increases type size</a:t>
            </a:r>
          </a:p>
          <a:p>
            <a:pPr>
              <a:lnSpc>
                <a:spcPct val="90000"/>
              </a:lnSpc>
            </a:pPr>
            <a:r>
              <a:rPr lang="en-US" sz="1400"/>
              <a:t>To you it may not be worth it to allocate memory correctly, but to a developer it can save </a:t>
            </a:r>
            <a:r>
              <a:rPr lang="en-US" sz="1400" err="1"/>
              <a:t>hella</a:t>
            </a:r>
            <a:r>
              <a:rPr lang="en-US" sz="1400"/>
              <a:t> space</a:t>
            </a:r>
          </a:p>
          <a:p>
            <a:pPr lvl="1">
              <a:lnSpc>
                <a:spcPct val="90000"/>
              </a:lnSpc>
            </a:pPr>
            <a:r>
              <a:rPr lang="en-US" sz="1400"/>
              <a:t>There’s a size and speed difference between an efficiently allocated program and one that just used the biggest size available</a:t>
            </a:r>
          </a:p>
        </p:txBody>
      </p:sp>
      <p:pic>
        <p:nvPicPr>
          <p:cNvPr id="5" name="Picture 4" descr="Text&#10;&#10;Description automatically generated">
            <a:extLst>
              <a:ext uri="{FF2B5EF4-FFF2-40B4-BE49-F238E27FC236}">
                <a16:creationId xmlns:a16="http://schemas.microsoft.com/office/drawing/2014/main" id="{6D27B872-91D7-894A-932D-BFE46726D0D0}"/>
              </a:ext>
            </a:extLst>
          </p:cNvPr>
          <p:cNvPicPr>
            <a:picLocks noChangeAspect="1"/>
          </p:cNvPicPr>
          <p:nvPr/>
        </p:nvPicPr>
        <p:blipFill>
          <a:blip r:embed="rId4"/>
          <a:stretch>
            <a:fillRect/>
          </a:stretch>
        </p:blipFill>
        <p:spPr>
          <a:xfrm>
            <a:off x="5289752" y="932506"/>
            <a:ext cx="6095593" cy="483075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75929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3280-22B9-1245-A206-E3B43A4E568E}"/>
              </a:ext>
            </a:extLst>
          </p:cNvPr>
          <p:cNvSpPr>
            <a:spLocks noGrp="1"/>
          </p:cNvSpPr>
          <p:nvPr>
            <p:ph type="title"/>
          </p:nvPr>
        </p:nvSpPr>
        <p:spPr>
          <a:xfrm>
            <a:off x="825909" y="808055"/>
            <a:ext cx="3979205" cy="1453363"/>
          </a:xfrm>
        </p:spPr>
        <p:txBody>
          <a:bodyPr>
            <a:normAutofit/>
          </a:bodyPr>
          <a:lstStyle/>
          <a:p>
            <a:r>
              <a:rPr lang="en-US" cap="none" dirty="0"/>
              <a:t>unsigned and signed</a:t>
            </a:r>
          </a:p>
        </p:txBody>
      </p:sp>
      <p:sp>
        <p:nvSpPr>
          <p:cNvPr id="3" name="Content Placeholder 2">
            <a:extLst>
              <a:ext uri="{FF2B5EF4-FFF2-40B4-BE49-F238E27FC236}">
                <a16:creationId xmlns:a16="http://schemas.microsoft.com/office/drawing/2014/main" id="{CC35A3BE-E93A-1945-8281-75B8493086F4}"/>
              </a:ext>
            </a:extLst>
          </p:cNvPr>
          <p:cNvSpPr>
            <a:spLocks noGrp="1"/>
          </p:cNvSpPr>
          <p:nvPr>
            <p:ph idx="1"/>
          </p:nvPr>
        </p:nvSpPr>
        <p:spPr>
          <a:xfrm>
            <a:off x="802178" y="2261420"/>
            <a:ext cx="4002936" cy="3637935"/>
          </a:xfrm>
        </p:spPr>
        <p:txBody>
          <a:bodyPr>
            <a:normAutofit/>
          </a:bodyPr>
          <a:lstStyle/>
          <a:p>
            <a:r>
              <a:rPr lang="en-US" dirty="0"/>
              <a:t>Known as </a:t>
            </a:r>
            <a:r>
              <a:rPr lang="en-US" i="1" dirty="0"/>
              <a:t>type modifiers</a:t>
            </a:r>
          </a:p>
          <a:p>
            <a:r>
              <a:rPr lang="en-US" dirty="0"/>
              <a:t>Meaning they can alter the type of data being stored on an already existing data type</a:t>
            </a:r>
          </a:p>
          <a:p>
            <a:r>
              <a:rPr lang="en-US" dirty="0"/>
              <a:t>In this case, it alters sign (positive, negative) that the data type can store</a:t>
            </a:r>
          </a:p>
          <a:p>
            <a:pPr lvl="1"/>
            <a:r>
              <a:rPr lang="en-US" dirty="0"/>
              <a:t>unsigned == 0 and positive values</a:t>
            </a:r>
          </a:p>
          <a:p>
            <a:pPr lvl="1"/>
            <a:r>
              <a:rPr lang="en-US" dirty="0"/>
              <a:t>signed == negative, 0, and positive values</a:t>
            </a:r>
          </a:p>
          <a:p>
            <a:endParaRPr lang="en-US" dirty="0"/>
          </a:p>
        </p:txBody>
      </p:sp>
      <p:pic>
        <p:nvPicPr>
          <p:cNvPr id="5" name="Picture 4" descr="Text&#10;&#10;Description automatically generated">
            <a:extLst>
              <a:ext uri="{FF2B5EF4-FFF2-40B4-BE49-F238E27FC236}">
                <a16:creationId xmlns:a16="http://schemas.microsoft.com/office/drawing/2014/main" id="{6E5C4C6A-D263-E942-B065-8A4A1F220249}"/>
              </a:ext>
            </a:extLst>
          </p:cNvPr>
          <p:cNvPicPr>
            <a:picLocks noChangeAspect="1"/>
          </p:cNvPicPr>
          <p:nvPr/>
        </p:nvPicPr>
        <p:blipFill>
          <a:blip r:embed="rId4"/>
          <a:stretch>
            <a:fillRect/>
          </a:stretch>
        </p:blipFill>
        <p:spPr>
          <a:xfrm>
            <a:off x="5289752" y="917267"/>
            <a:ext cx="6095593" cy="486123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24371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CBEFE-3FFE-3E41-A04D-6AE0F86811C9}"/>
              </a:ext>
            </a:extLst>
          </p:cNvPr>
          <p:cNvSpPr>
            <a:spLocks noGrp="1"/>
          </p:cNvSpPr>
          <p:nvPr>
            <p:ph type="title"/>
          </p:nvPr>
        </p:nvSpPr>
        <p:spPr/>
        <p:txBody>
          <a:bodyPr/>
          <a:lstStyle/>
          <a:p>
            <a:r>
              <a:rPr lang="en-US" dirty="0"/>
              <a:t>Keep in mind…</a:t>
            </a:r>
          </a:p>
        </p:txBody>
      </p:sp>
      <p:sp>
        <p:nvSpPr>
          <p:cNvPr id="3" name="Content Placeholder 2">
            <a:extLst>
              <a:ext uri="{FF2B5EF4-FFF2-40B4-BE49-F238E27FC236}">
                <a16:creationId xmlns:a16="http://schemas.microsoft.com/office/drawing/2014/main" id="{EFB06A25-E3FE-3448-8ADD-79B721ED1E7C}"/>
              </a:ext>
            </a:extLst>
          </p:cNvPr>
          <p:cNvSpPr>
            <a:spLocks noGrp="1"/>
          </p:cNvSpPr>
          <p:nvPr>
            <p:ph idx="1"/>
          </p:nvPr>
        </p:nvSpPr>
        <p:spPr/>
        <p:txBody>
          <a:bodyPr/>
          <a:lstStyle/>
          <a:p>
            <a:r>
              <a:rPr lang="en-US" dirty="0"/>
              <a:t>With the last two slides (short/long, signed/unsigned), there are so many permutations of adding these onto data types</a:t>
            </a:r>
          </a:p>
          <a:p>
            <a:r>
              <a:rPr lang="en-US" dirty="0"/>
              <a:t>I highly suggest playing with them and figuring it out</a:t>
            </a:r>
          </a:p>
          <a:p>
            <a:r>
              <a:rPr lang="en-US" dirty="0"/>
              <a:t>In other languages you don’t have as much control as C in terms of memory management</a:t>
            </a:r>
          </a:p>
          <a:p>
            <a:endParaRPr lang="en-US" dirty="0"/>
          </a:p>
          <a:p>
            <a:endParaRPr lang="en-US" dirty="0"/>
          </a:p>
          <a:p>
            <a:r>
              <a:rPr lang="en-US" dirty="0"/>
              <a:t>In the </a:t>
            </a:r>
            <a:r>
              <a:rPr lang="en-US" i="1" dirty="0"/>
              <a:t>Section3-VariablesTypes</a:t>
            </a:r>
            <a:r>
              <a:rPr lang="en-US" dirty="0"/>
              <a:t> folder, I added a small script called </a:t>
            </a:r>
            <a:r>
              <a:rPr lang="en-US" i="1" dirty="0" err="1">
                <a:solidFill>
                  <a:schemeClr val="accent5">
                    <a:lumMod val="60000"/>
                    <a:lumOff val="40000"/>
                  </a:schemeClr>
                </a:solidFill>
              </a:rPr>
              <a:t>FindSizeOfTypes.c</a:t>
            </a:r>
            <a:r>
              <a:rPr lang="en-US" i="1" dirty="0">
                <a:solidFill>
                  <a:schemeClr val="accent5">
                    <a:lumMod val="60000"/>
                    <a:lumOff val="40000"/>
                  </a:schemeClr>
                </a:solidFill>
              </a:rPr>
              <a:t> </a:t>
            </a:r>
            <a:r>
              <a:rPr lang="en-US" dirty="0"/>
              <a:t>go and run it to see some of these sizes and min/max values for types.</a:t>
            </a:r>
            <a:endParaRPr lang="en-US" i="1" dirty="0">
              <a:solidFill>
                <a:schemeClr val="accent5">
                  <a:lumMod val="60000"/>
                  <a:lumOff val="40000"/>
                </a:schemeClr>
              </a:solidFill>
            </a:endParaRPr>
          </a:p>
        </p:txBody>
      </p:sp>
    </p:spTree>
    <p:extLst>
      <p:ext uri="{BB962C8B-B14F-4D97-AF65-F5344CB8AC3E}">
        <p14:creationId xmlns:p14="http://schemas.microsoft.com/office/powerpoint/2010/main" val="4010784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33459-299C-B546-B145-758776FF7D23}"/>
              </a:ext>
            </a:extLst>
          </p:cNvPr>
          <p:cNvSpPr>
            <a:spLocks noGrp="1"/>
          </p:cNvSpPr>
          <p:nvPr>
            <p:ph type="title"/>
          </p:nvPr>
        </p:nvSpPr>
        <p:spPr/>
        <p:txBody>
          <a:bodyPr/>
          <a:lstStyle/>
          <a:p>
            <a:r>
              <a:rPr lang="en-US" dirty="0"/>
              <a:t>The </a:t>
            </a:r>
            <a:r>
              <a:rPr lang="en-US" i="1" dirty="0">
                <a:solidFill>
                  <a:schemeClr val="accent6">
                    <a:lumMod val="60000"/>
                    <a:lumOff val="40000"/>
                  </a:schemeClr>
                </a:solidFill>
              </a:rPr>
              <a:t>&lt;</a:t>
            </a:r>
            <a:r>
              <a:rPr lang="en-US" i="1" cap="none" dirty="0">
                <a:solidFill>
                  <a:schemeClr val="accent6">
                    <a:lumMod val="60000"/>
                    <a:lumOff val="40000"/>
                  </a:schemeClr>
                </a:solidFill>
              </a:rPr>
              <a:t>identifier&gt;</a:t>
            </a:r>
            <a:r>
              <a:rPr lang="en-US" dirty="0"/>
              <a:t> </a:t>
            </a:r>
          </a:p>
        </p:txBody>
      </p:sp>
      <p:sp>
        <p:nvSpPr>
          <p:cNvPr id="3" name="Content Placeholder 2">
            <a:extLst>
              <a:ext uri="{FF2B5EF4-FFF2-40B4-BE49-F238E27FC236}">
                <a16:creationId xmlns:a16="http://schemas.microsoft.com/office/drawing/2014/main" id="{CFEA602D-F789-874E-BEA0-4EE4C1F7EDCF}"/>
              </a:ext>
            </a:extLst>
          </p:cNvPr>
          <p:cNvSpPr>
            <a:spLocks noGrp="1"/>
          </p:cNvSpPr>
          <p:nvPr>
            <p:ph idx="1"/>
          </p:nvPr>
        </p:nvSpPr>
        <p:spPr/>
        <p:txBody>
          <a:bodyPr/>
          <a:lstStyle/>
          <a:p>
            <a:r>
              <a:rPr lang="en-US" dirty="0"/>
              <a:t>Two rules to naming variables</a:t>
            </a:r>
          </a:p>
          <a:p>
            <a:pPr lvl="1"/>
            <a:r>
              <a:rPr lang="en-US" dirty="0"/>
              <a:t>A variable will only have letters, digits, and underscores</a:t>
            </a:r>
          </a:p>
          <a:p>
            <a:pPr lvl="1"/>
            <a:r>
              <a:rPr lang="en-US" dirty="0"/>
              <a:t>First character of a variable should be a </a:t>
            </a:r>
            <a:r>
              <a:rPr lang="en-US" u="sng" dirty="0"/>
              <a:t>letter</a:t>
            </a:r>
            <a:r>
              <a:rPr lang="en-US" dirty="0"/>
              <a:t> or an </a:t>
            </a:r>
            <a:r>
              <a:rPr lang="en-US" u="sng" dirty="0"/>
              <a:t>underscore</a:t>
            </a:r>
            <a:endParaRPr lang="en-US" dirty="0"/>
          </a:p>
          <a:p>
            <a:endParaRPr lang="en-US" dirty="0"/>
          </a:p>
        </p:txBody>
      </p:sp>
    </p:spTree>
    <p:extLst>
      <p:ext uri="{BB962C8B-B14F-4D97-AF65-F5344CB8AC3E}">
        <p14:creationId xmlns:p14="http://schemas.microsoft.com/office/powerpoint/2010/main" val="1444244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floor, indoor, open&#10;&#10;Description automatically generated">
            <a:extLst>
              <a:ext uri="{FF2B5EF4-FFF2-40B4-BE49-F238E27FC236}">
                <a16:creationId xmlns:a16="http://schemas.microsoft.com/office/drawing/2014/main" id="{019FFF8E-209D-B343-80B5-8A5CFEF1892F}"/>
              </a:ext>
            </a:extLst>
          </p:cNvPr>
          <p:cNvPicPr>
            <a:picLocks noChangeAspect="1"/>
          </p:cNvPicPr>
          <p:nvPr/>
        </p:nvPicPr>
        <p:blipFill rotWithShape="1">
          <a:blip r:embed="rId3">
            <a:alphaModFix amt="20000"/>
          </a:blip>
          <a:srcRect t="7910" b="17090"/>
          <a:stretch/>
        </p:blipFill>
        <p:spPr>
          <a:xfrm>
            <a:off x="20" y="10"/>
            <a:ext cx="12191980" cy="6857990"/>
          </a:xfrm>
          <a:prstGeom prst="rect">
            <a:avLst/>
          </a:prstGeom>
        </p:spPr>
      </p:pic>
      <p:pic>
        <p:nvPicPr>
          <p:cNvPr id="12" name="Picture 11">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Content Placeholder 2">
            <a:extLst>
              <a:ext uri="{FF2B5EF4-FFF2-40B4-BE49-F238E27FC236}">
                <a16:creationId xmlns:a16="http://schemas.microsoft.com/office/drawing/2014/main" id="{248ECC2F-2FA0-C541-AEF6-C5EC401FEC7D}"/>
              </a:ext>
            </a:extLst>
          </p:cNvPr>
          <p:cNvSpPr>
            <a:spLocks noGrp="1"/>
          </p:cNvSpPr>
          <p:nvPr>
            <p:ph idx="1"/>
          </p:nvPr>
        </p:nvSpPr>
        <p:spPr>
          <a:xfrm>
            <a:off x="685801" y="2142067"/>
            <a:ext cx="10131425" cy="3649133"/>
          </a:xfrm>
        </p:spPr>
        <p:txBody>
          <a:bodyPr>
            <a:normAutofit/>
          </a:bodyPr>
          <a:lstStyle/>
          <a:p>
            <a:pPr marL="0" indent="0">
              <a:buNone/>
            </a:pPr>
            <a:r>
              <a:rPr lang="en-US" sz="3600" b="1" dirty="0"/>
              <a:t>Let’s test your </a:t>
            </a:r>
            <a:r>
              <a:rPr lang="en-US" sz="3600" b="1" dirty="0" err="1"/>
              <a:t>skillz</a:t>
            </a:r>
            <a:endParaRPr lang="en-US" sz="3600" b="1" dirty="0"/>
          </a:p>
        </p:txBody>
      </p:sp>
    </p:spTree>
    <p:extLst>
      <p:ext uri="{BB962C8B-B14F-4D97-AF65-F5344CB8AC3E}">
        <p14:creationId xmlns:p14="http://schemas.microsoft.com/office/powerpoint/2010/main" val="4137692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13CD5-3F3A-F54D-B9A5-CFF1BDA66C47}"/>
              </a:ext>
            </a:extLst>
          </p:cNvPr>
          <p:cNvSpPr>
            <a:spLocks noGrp="1"/>
          </p:cNvSpPr>
          <p:nvPr>
            <p:ph type="title"/>
          </p:nvPr>
        </p:nvSpPr>
        <p:spPr/>
        <p:txBody>
          <a:bodyPr/>
          <a:lstStyle/>
          <a:p>
            <a:r>
              <a:rPr lang="en-US" dirty="0"/>
              <a:t>Questions</a:t>
            </a:r>
          </a:p>
        </p:txBody>
      </p:sp>
      <p:graphicFrame>
        <p:nvGraphicFramePr>
          <p:cNvPr id="4" name="Content Placeholder 3">
            <a:extLst>
              <a:ext uri="{FF2B5EF4-FFF2-40B4-BE49-F238E27FC236}">
                <a16:creationId xmlns:a16="http://schemas.microsoft.com/office/drawing/2014/main" id="{665A9C5F-83BD-1543-B1D4-5C31CB2A1854}"/>
              </a:ext>
            </a:extLst>
          </p:cNvPr>
          <p:cNvGraphicFramePr>
            <a:graphicFrameLocks noGrp="1"/>
          </p:cNvGraphicFramePr>
          <p:nvPr>
            <p:ph idx="1"/>
            <p:extLst>
              <p:ext uri="{D42A27DB-BD31-4B8C-83A1-F6EECF244321}">
                <p14:modId xmlns:p14="http://schemas.microsoft.com/office/powerpoint/2010/main" val="3896986650"/>
              </p:ext>
            </p:extLst>
          </p:nvPr>
        </p:nvGraphicFramePr>
        <p:xfrm>
          <a:off x="685800" y="2141538"/>
          <a:ext cx="10131426" cy="2225040"/>
        </p:xfrm>
        <a:graphic>
          <a:graphicData uri="http://schemas.openxmlformats.org/drawingml/2006/table">
            <a:tbl>
              <a:tblPr firstRow="1" bandRow="1">
                <a:tableStyleId>{5C22544A-7EE6-4342-B048-85BDC9FD1C3A}</a:tableStyleId>
              </a:tblPr>
              <a:tblGrid>
                <a:gridCol w="5065713">
                  <a:extLst>
                    <a:ext uri="{9D8B030D-6E8A-4147-A177-3AD203B41FA5}">
                      <a16:colId xmlns:a16="http://schemas.microsoft.com/office/drawing/2014/main" val="1178171994"/>
                    </a:ext>
                  </a:extLst>
                </a:gridCol>
                <a:gridCol w="5065713">
                  <a:extLst>
                    <a:ext uri="{9D8B030D-6E8A-4147-A177-3AD203B41FA5}">
                      <a16:colId xmlns:a16="http://schemas.microsoft.com/office/drawing/2014/main" val="2958156033"/>
                    </a:ext>
                  </a:extLst>
                </a:gridCol>
              </a:tblGrid>
              <a:tr h="370840">
                <a:tc>
                  <a:txBody>
                    <a:bodyPr/>
                    <a:lstStyle/>
                    <a:p>
                      <a:r>
                        <a:rPr lang="en-US" dirty="0"/>
                        <a:t>Variable name</a:t>
                      </a:r>
                    </a:p>
                  </a:txBody>
                  <a:tcPr/>
                </a:tc>
                <a:tc>
                  <a:txBody>
                    <a:bodyPr/>
                    <a:lstStyle/>
                    <a:p>
                      <a:r>
                        <a:rPr lang="en-US" dirty="0"/>
                        <a:t>Correct or Incorrect?</a:t>
                      </a:r>
                    </a:p>
                  </a:txBody>
                  <a:tcPr/>
                </a:tc>
                <a:extLst>
                  <a:ext uri="{0D108BD9-81ED-4DB2-BD59-A6C34878D82A}">
                    <a16:rowId xmlns:a16="http://schemas.microsoft.com/office/drawing/2014/main" val="131637077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int</a:t>
                      </a:r>
                      <a:r>
                        <a:rPr lang="en-US" sz="1800" b="0" kern="1200" dirty="0">
                          <a:solidFill>
                            <a:schemeClr val="dk1"/>
                          </a:solidFill>
                          <a:effectLst/>
                          <a:latin typeface="+mn-lt"/>
                          <a:ea typeface="+mn-ea"/>
                          <a:cs typeface="+mn-cs"/>
                        </a:rPr>
                        <a:t> malware = 90;</a:t>
                      </a:r>
                    </a:p>
                  </a:txBody>
                  <a:tcPr/>
                </a:tc>
                <a:tc>
                  <a:txBody>
                    <a:bodyPr/>
                    <a:lstStyle/>
                    <a:p>
                      <a:endParaRPr lang="en-US" dirty="0"/>
                    </a:p>
                  </a:txBody>
                  <a:tcPr/>
                </a:tc>
                <a:extLst>
                  <a:ext uri="{0D108BD9-81ED-4DB2-BD59-A6C34878D82A}">
                    <a16:rowId xmlns:a16="http://schemas.microsoft.com/office/drawing/2014/main" val="326600957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int</a:t>
                      </a:r>
                      <a:r>
                        <a:rPr lang="en-US" sz="1800" b="0" kern="1200" dirty="0">
                          <a:solidFill>
                            <a:schemeClr val="dk1"/>
                          </a:solidFill>
                          <a:effectLst/>
                          <a:latin typeface="+mn-lt"/>
                          <a:ea typeface="+mn-ea"/>
                          <a:cs typeface="+mn-cs"/>
                        </a:rPr>
                        <a:t> </a:t>
                      </a:r>
                      <a:r>
                        <a:rPr lang="en-US" sz="1800" b="0" kern="1200" dirty="0" err="1">
                          <a:solidFill>
                            <a:schemeClr val="dk1"/>
                          </a:solidFill>
                          <a:effectLst/>
                          <a:latin typeface="+mn-lt"/>
                          <a:ea typeface="+mn-ea"/>
                          <a:cs typeface="+mn-cs"/>
                        </a:rPr>
                        <a:t>ma!ware</a:t>
                      </a:r>
                      <a:r>
                        <a:rPr lang="en-US" sz="1800" b="0" kern="1200" dirty="0">
                          <a:solidFill>
                            <a:schemeClr val="dk1"/>
                          </a:solidFill>
                          <a:effectLst/>
                          <a:latin typeface="+mn-lt"/>
                          <a:ea typeface="+mn-ea"/>
                          <a:cs typeface="+mn-cs"/>
                        </a:rPr>
                        <a:t> = 90;</a:t>
                      </a:r>
                    </a:p>
                  </a:txBody>
                  <a:tcPr/>
                </a:tc>
                <a:tc>
                  <a:txBody>
                    <a:bodyPr/>
                    <a:lstStyle/>
                    <a:p>
                      <a:endParaRPr lang="en-US" dirty="0"/>
                    </a:p>
                  </a:txBody>
                  <a:tcPr/>
                </a:tc>
                <a:extLst>
                  <a:ext uri="{0D108BD9-81ED-4DB2-BD59-A6C34878D82A}">
                    <a16:rowId xmlns:a16="http://schemas.microsoft.com/office/drawing/2014/main" val="314023345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int</a:t>
                      </a:r>
                      <a:r>
                        <a:rPr lang="en-US" sz="1800" b="0" kern="1200" dirty="0">
                          <a:solidFill>
                            <a:schemeClr val="dk1"/>
                          </a:solidFill>
                          <a:effectLst/>
                          <a:latin typeface="+mn-lt"/>
                          <a:ea typeface="+mn-ea"/>
                          <a:cs typeface="+mn-cs"/>
                        </a:rPr>
                        <a:t> </a:t>
                      </a:r>
                      <a:r>
                        <a:rPr lang="en-US" sz="1800" b="0" kern="1200" dirty="0" err="1">
                          <a:solidFill>
                            <a:schemeClr val="dk1"/>
                          </a:solidFill>
                          <a:effectLst/>
                          <a:latin typeface="+mn-lt"/>
                          <a:ea typeface="+mn-ea"/>
                          <a:cs typeface="+mn-cs"/>
                        </a:rPr>
                        <a:t>mAlware</a:t>
                      </a:r>
                      <a:r>
                        <a:rPr lang="en-US" sz="1800" b="0" kern="1200" dirty="0">
                          <a:solidFill>
                            <a:schemeClr val="dk1"/>
                          </a:solidFill>
                          <a:effectLst/>
                          <a:latin typeface="+mn-lt"/>
                          <a:ea typeface="+mn-ea"/>
                          <a:cs typeface="+mn-cs"/>
                        </a:rPr>
                        <a:t> = 90;</a:t>
                      </a:r>
                    </a:p>
                  </a:txBody>
                  <a:tcPr/>
                </a:tc>
                <a:tc>
                  <a:txBody>
                    <a:bodyPr/>
                    <a:lstStyle/>
                    <a:p>
                      <a:endParaRPr lang="en-US" dirty="0"/>
                    </a:p>
                  </a:txBody>
                  <a:tcPr/>
                </a:tc>
                <a:extLst>
                  <a:ext uri="{0D108BD9-81ED-4DB2-BD59-A6C34878D82A}">
                    <a16:rowId xmlns:a16="http://schemas.microsoft.com/office/drawing/2014/main" val="183731992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int</a:t>
                      </a:r>
                      <a:r>
                        <a:rPr lang="en-US" sz="1800" b="0" kern="1200" dirty="0">
                          <a:solidFill>
                            <a:schemeClr val="dk1"/>
                          </a:solidFill>
                          <a:effectLst/>
                          <a:latin typeface="+mn-lt"/>
                          <a:ea typeface="+mn-ea"/>
                          <a:cs typeface="+mn-cs"/>
                        </a:rPr>
                        <a:t> malware3 = 90;</a:t>
                      </a:r>
                    </a:p>
                  </a:txBody>
                  <a:tcPr/>
                </a:tc>
                <a:tc>
                  <a:txBody>
                    <a:bodyPr/>
                    <a:lstStyle/>
                    <a:p>
                      <a:endParaRPr lang="en-US" dirty="0"/>
                    </a:p>
                  </a:txBody>
                  <a:tcPr/>
                </a:tc>
                <a:extLst>
                  <a:ext uri="{0D108BD9-81ED-4DB2-BD59-A6C34878D82A}">
                    <a16:rowId xmlns:a16="http://schemas.microsoft.com/office/drawing/2014/main" val="408121237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int</a:t>
                      </a:r>
                      <a:r>
                        <a:rPr lang="en-US" sz="1800" b="0" kern="1200" dirty="0">
                          <a:solidFill>
                            <a:schemeClr val="dk1"/>
                          </a:solidFill>
                          <a:effectLst/>
                          <a:latin typeface="+mn-lt"/>
                          <a:ea typeface="+mn-ea"/>
                          <a:cs typeface="+mn-cs"/>
                        </a:rPr>
                        <a:t> 1mAlwarw = 90;</a:t>
                      </a:r>
                    </a:p>
                  </a:txBody>
                  <a:tcPr/>
                </a:tc>
                <a:tc>
                  <a:txBody>
                    <a:bodyPr/>
                    <a:lstStyle/>
                    <a:p>
                      <a:endParaRPr lang="en-US" dirty="0"/>
                    </a:p>
                  </a:txBody>
                  <a:tcPr/>
                </a:tc>
                <a:extLst>
                  <a:ext uri="{0D108BD9-81ED-4DB2-BD59-A6C34878D82A}">
                    <a16:rowId xmlns:a16="http://schemas.microsoft.com/office/drawing/2014/main" val="2727202485"/>
                  </a:ext>
                </a:extLst>
              </a:tr>
            </a:tbl>
          </a:graphicData>
        </a:graphic>
      </p:graphicFrame>
    </p:spTree>
    <p:extLst>
      <p:ext uri="{BB962C8B-B14F-4D97-AF65-F5344CB8AC3E}">
        <p14:creationId xmlns:p14="http://schemas.microsoft.com/office/powerpoint/2010/main" val="2299994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13CD5-3F3A-F54D-B9A5-CFF1BDA66C47}"/>
              </a:ext>
            </a:extLst>
          </p:cNvPr>
          <p:cNvSpPr>
            <a:spLocks noGrp="1"/>
          </p:cNvSpPr>
          <p:nvPr>
            <p:ph type="title"/>
          </p:nvPr>
        </p:nvSpPr>
        <p:spPr/>
        <p:txBody>
          <a:bodyPr/>
          <a:lstStyle/>
          <a:p>
            <a:r>
              <a:rPr lang="en-US" dirty="0"/>
              <a:t>Answers</a:t>
            </a:r>
          </a:p>
        </p:txBody>
      </p:sp>
      <p:graphicFrame>
        <p:nvGraphicFramePr>
          <p:cNvPr id="4" name="Content Placeholder 3">
            <a:extLst>
              <a:ext uri="{FF2B5EF4-FFF2-40B4-BE49-F238E27FC236}">
                <a16:creationId xmlns:a16="http://schemas.microsoft.com/office/drawing/2014/main" id="{665A9C5F-83BD-1543-B1D4-5C31CB2A1854}"/>
              </a:ext>
            </a:extLst>
          </p:cNvPr>
          <p:cNvGraphicFramePr>
            <a:graphicFrameLocks noGrp="1"/>
          </p:cNvGraphicFramePr>
          <p:nvPr>
            <p:ph idx="1"/>
            <p:extLst>
              <p:ext uri="{D42A27DB-BD31-4B8C-83A1-F6EECF244321}">
                <p14:modId xmlns:p14="http://schemas.microsoft.com/office/powerpoint/2010/main" val="2847085364"/>
              </p:ext>
            </p:extLst>
          </p:nvPr>
        </p:nvGraphicFramePr>
        <p:xfrm>
          <a:off x="685800" y="2141538"/>
          <a:ext cx="10131426" cy="2225040"/>
        </p:xfrm>
        <a:graphic>
          <a:graphicData uri="http://schemas.openxmlformats.org/drawingml/2006/table">
            <a:tbl>
              <a:tblPr firstRow="1" bandRow="1">
                <a:tableStyleId>{5C22544A-7EE6-4342-B048-85BDC9FD1C3A}</a:tableStyleId>
              </a:tblPr>
              <a:tblGrid>
                <a:gridCol w="5065713">
                  <a:extLst>
                    <a:ext uri="{9D8B030D-6E8A-4147-A177-3AD203B41FA5}">
                      <a16:colId xmlns:a16="http://schemas.microsoft.com/office/drawing/2014/main" val="1178171994"/>
                    </a:ext>
                  </a:extLst>
                </a:gridCol>
                <a:gridCol w="5065713">
                  <a:extLst>
                    <a:ext uri="{9D8B030D-6E8A-4147-A177-3AD203B41FA5}">
                      <a16:colId xmlns:a16="http://schemas.microsoft.com/office/drawing/2014/main" val="2958156033"/>
                    </a:ext>
                  </a:extLst>
                </a:gridCol>
              </a:tblGrid>
              <a:tr h="370840">
                <a:tc>
                  <a:txBody>
                    <a:bodyPr/>
                    <a:lstStyle/>
                    <a:p>
                      <a:r>
                        <a:rPr lang="en-US" dirty="0"/>
                        <a:t>Variable name</a:t>
                      </a:r>
                    </a:p>
                  </a:txBody>
                  <a:tcPr/>
                </a:tc>
                <a:tc>
                  <a:txBody>
                    <a:bodyPr/>
                    <a:lstStyle/>
                    <a:p>
                      <a:r>
                        <a:rPr lang="en-US" dirty="0"/>
                        <a:t>Correct or Incorrect?</a:t>
                      </a:r>
                    </a:p>
                  </a:txBody>
                  <a:tcPr/>
                </a:tc>
                <a:extLst>
                  <a:ext uri="{0D108BD9-81ED-4DB2-BD59-A6C34878D82A}">
                    <a16:rowId xmlns:a16="http://schemas.microsoft.com/office/drawing/2014/main" val="131637077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int</a:t>
                      </a:r>
                      <a:r>
                        <a:rPr lang="en-US" sz="1800" b="0" kern="1200" dirty="0">
                          <a:solidFill>
                            <a:schemeClr val="dk1"/>
                          </a:solidFill>
                          <a:effectLst/>
                          <a:latin typeface="+mn-lt"/>
                          <a:ea typeface="+mn-ea"/>
                          <a:cs typeface="+mn-cs"/>
                        </a:rPr>
                        <a:t> malware = 90;</a:t>
                      </a:r>
                    </a:p>
                  </a:txBody>
                  <a:tcPr/>
                </a:tc>
                <a:tc>
                  <a:txBody>
                    <a:bodyPr/>
                    <a:lstStyle/>
                    <a:p>
                      <a:r>
                        <a:rPr lang="en-US" dirty="0"/>
                        <a:t>✅</a:t>
                      </a:r>
                    </a:p>
                  </a:txBody>
                  <a:tcPr/>
                </a:tc>
                <a:extLst>
                  <a:ext uri="{0D108BD9-81ED-4DB2-BD59-A6C34878D82A}">
                    <a16:rowId xmlns:a16="http://schemas.microsoft.com/office/drawing/2014/main" val="326600957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int</a:t>
                      </a:r>
                      <a:r>
                        <a:rPr lang="en-US" sz="1800" b="0" kern="1200" dirty="0">
                          <a:solidFill>
                            <a:schemeClr val="dk1"/>
                          </a:solidFill>
                          <a:effectLst/>
                          <a:latin typeface="+mn-lt"/>
                          <a:ea typeface="+mn-ea"/>
                          <a:cs typeface="+mn-cs"/>
                        </a:rPr>
                        <a:t> </a:t>
                      </a:r>
                      <a:r>
                        <a:rPr lang="en-US" sz="1800" b="0" kern="1200" dirty="0" err="1">
                          <a:solidFill>
                            <a:schemeClr val="dk1"/>
                          </a:solidFill>
                          <a:effectLst/>
                          <a:latin typeface="+mn-lt"/>
                          <a:ea typeface="+mn-ea"/>
                          <a:cs typeface="+mn-cs"/>
                        </a:rPr>
                        <a:t>ma!ware</a:t>
                      </a:r>
                      <a:r>
                        <a:rPr lang="en-US" sz="1800" b="0" kern="1200" dirty="0">
                          <a:solidFill>
                            <a:schemeClr val="dk1"/>
                          </a:solidFill>
                          <a:effectLst/>
                          <a:latin typeface="+mn-lt"/>
                          <a:ea typeface="+mn-ea"/>
                          <a:cs typeface="+mn-cs"/>
                        </a:rPr>
                        <a:t> = 90;</a:t>
                      </a:r>
                    </a:p>
                  </a:txBody>
                  <a:tcPr/>
                </a:tc>
                <a:tc>
                  <a:txBody>
                    <a:bodyPr/>
                    <a:lstStyle/>
                    <a:p>
                      <a:r>
                        <a:rPr lang="en-US" dirty="0"/>
                        <a:t>❌</a:t>
                      </a:r>
                    </a:p>
                  </a:txBody>
                  <a:tcPr/>
                </a:tc>
                <a:extLst>
                  <a:ext uri="{0D108BD9-81ED-4DB2-BD59-A6C34878D82A}">
                    <a16:rowId xmlns:a16="http://schemas.microsoft.com/office/drawing/2014/main" val="314023345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int</a:t>
                      </a:r>
                      <a:r>
                        <a:rPr lang="en-US" sz="1800" b="0" kern="1200" dirty="0">
                          <a:solidFill>
                            <a:schemeClr val="dk1"/>
                          </a:solidFill>
                          <a:effectLst/>
                          <a:latin typeface="+mn-lt"/>
                          <a:ea typeface="+mn-ea"/>
                          <a:cs typeface="+mn-cs"/>
                        </a:rPr>
                        <a:t> </a:t>
                      </a:r>
                      <a:r>
                        <a:rPr lang="en-US" sz="1800" b="0" kern="1200" dirty="0" err="1">
                          <a:solidFill>
                            <a:schemeClr val="dk1"/>
                          </a:solidFill>
                          <a:effectLst/>
                          <a:latin typeface="+mn-lt"/>
                          <a:ea typeface="+mn-ea"/>
                          <a:cs typeface="+mn-cs"/>
                        </a:rPr>
                        <a:t>mAlware</a:t>
                      </a:r>
                      <a:r>
                        <a:rPr lang="en-US" sz="1800" b="0" kern="1200" dirty="0">
                          <a:solidFill>
                            <a:schemeClr val="dk1"/>
                          </a:solidFill>
                          <a:effectLst/>
                          <a:latin typeface="+mn-lt"/>
                          <a:ea typeface="+mn-ea"/>
                          <a:cs typeface="+mn-cs"/>
                        </a:rPr>
                        <a:t> = 90;</a:t>
                      </a:r>
                    </a:p>
                  </a:txBody>
                  <a:tcPr/>
                </a:tc>
                <a:tc>
                  <a:txBody>
                    <a:bodyPr/>
                    <a:lstStyle/>
                    <a:p>
                      <a:r>
                        <a:rPr lang="en-US" dirty="0"/>
                        <a:t>✅</a:t>
                      </a:r>
                    </a:p>
                  </a:txBody>
                  <a:tcPr/>
                </a:tc>
                <a:extLst>
                  <a:ext uri="{0D108BD9-81ED-4DB2-BD59-A6C34878D82A}">
                    <a16:rowId xmlns:a16="http://schemas.microsoft.com/office/drawing/2014/main" val="183731992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int</a:t>
                      </a:r>
                      <a:r>
                        <a:rPr lang="en-US" sz="1800" b="0" kern="1200" dirty="0">
                          <a:solidFill>
                            <a:schemeClr val="dk1"/>
                          </a:solidFill>
                          <a:effectLst/>
                          <a:latin typeface="+mn-lt"/>
                          <a:ea typeface="+mn-ea"/>
                          <a:cs typeface="+mn-cs"/>
                        </a:rPr>
                        <a:t> malware3 = 90;</a:t>
                      </a:r>
                    </a:p>
                  </a:txBody>
                  <a:tcPr/>
                </a:tc>
                <a:tc>
                  <a:txBody>
                    <a:bodyPr/>
                    <a:lstStyle/>
                    <a:p>
                      <a:r>
                        <a:rPr lang="en-US" dirty="0"/>
                        <a:t>✅</a:t>
                      </a:r>
                    </a:p>
                  </a:txBody>
                  <a:tcPr/>
                </a:tc>
                <a:extLst>
                  <a:ext uri="{0D108BD9-81ED-4DB2-BD59-A6C34878D82A}">
                    <a16:rowId xmlns:a16="http://schemas.microsoft.com/office/drawing/2014/main" val="408121237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int</a:t>
                      </a:r>
                      <a:r>
                        <a:rPr lang="en-US" sz="1800" b="0" kern="1200" dirty="0">
                          <a:solidFill>
                            <a:schemeClr val="dk1"/>
                          </a:solidFill>
                          <a:effectLst/>
                          <a:latin typeface="+mn-lt"/>
                          <a:ea typeface="+mn-ea"/>
                          <a:cs typeface="+mn-cs"/>
                        </a:rPr>
                        <a:t> 1mAlwarw = 90;</a:t>
                      </a:r>
                    </a:p>
                  </a:txBody>
                  <a:tcPr/>
                </a:tc>
                <a:tc>
                  <a:txBody>
                    <a:bodyPr/>
                    <a:lstStyle/>
                    <a:p>
                      <a:r>
                        <a:rPr lang="en-US" dirty="0"/>
                        <a:t>❌</a:t>
                      </a:r>
                    </a:p>
                  </a:txBody>
                  <a:tcPr/>
                </a:tc>
                <a:extLst>
                  <a:ext uri="{0D108BD9-81ED-4DB2-BD59-A6C34878D82A}">
                    <a16:rowId xmlns:a16="http://schemas.microsoft.com/office/drawing/2014/main" val="2727202485"/>
                  </a:ext>
                </a:extLst>
              </a:tr>
            </a:tbl>
          </a:graphicData>
        </a:graphic>
      </p:graphicFrame>
    </p:spTree>
    <p:extLst>
      <p:ext uri="{BB962C8B-B14F-4D97-AF65-F5344CB8AC3E}">
        <p14:creationId xmlns:p14="http://schemas.microsoft.com/office/powerpoint/2010/main" val="801128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2444-5F2A-A244-993B-A30C1B395108}"/>
              </a:ext>
            </a:extLst>
          </p:cNvPr>
          <p:cNvSpPr>
            <a:spLocks noGrp="1"/>
          </p:cNvSpPr>
          <p:nvPr>
            <p:ph type="title"/>
          </p:nvPr>
        </p:nvSpPr>
        <p:spPr>
          <a:xfrm>
            <a:off x="7700451" y="436900"/>
            <a:ext cx="4099947" cy="1035579"/>
          </a:xfrm>
        </p:spPr>
        <p:txBody>
          <a:bodyPr>
            <a:normAutofit/>
          </a:bodyPr>
          <a:lstStyle/>
          <a:p>
            <a:pPr>
              <a:lnSpc>
                <a:spcPct val="90000"/>
              </a:lnSpc>
            </a:pPr>
            <a:r>
              <a:rPr lang="en-US" sz="3300" dirty="0"/>
              <a:t>The </a:t>
            </a:r>
            <a:r>
              <a:rPr lang="en-US" sz="3300" cap="none" dirty="0">
                <a:solidFill>
                  <a:schemeClr val="accent6">
                    <a:lumMod val="60000"/>
                    <a:lumOff val="40000"/>
                  </a:schemeClr>
                </a:solidFill>
              </a:rPr>
              <a:t>&lt;value&gt;</a:t>
            </a:r>
            <a:r>
              <a:rPr lang="en-US" sz="3300" dirty="0"/>
              <a:t>,</a:t>
            </a:r>
            <a:r>
              <a:rPr lang="en-US" sz="3300" dirty="0">
                <a:solidFill>
                  <a:schemeClr val="accent6">
                    <a:lumMod val="60000"/>
                    <a:lumOff val="40000"/>
                  </a:schemeClr>
                </a:solidFill>
              </a:rPr>
              <a:t> </a:t>
            </a:r>
            <a:r>
              <a:rPr lang="en-US" sz="3300" dirty="0"/>
              <a:t>well putting a value…</a:t>
            </a:r>
          </a:p>
        </p:txBody>
      </p:sp>
      <p:sp>
        <p:nvSpPr>
          <p:cNvPr id="3" name="Content Placeholder 2">
            <a:extLst>
              <a:ext uri="{FF2B5EF4-FFF2-40B4-BE49-F238E27FC236}">
                <a16:creationId xmlns:a16="http://schemas.microsoft.com/office/drawing/2014/main" id="{5FF7CD63-E66E-1840-9E2B-E717BDE9A795}"/>
              </a:ext>
            </a:extLst>
          </p:cNvPr>
          <p:cNvSpPr>
            <a:spLocks noGrp="1"/>
          </p:cNvSpPr>
          <p:nvPr>
            <p:ph idx="1"/>
          </p:nvPr>
        </p:nvSpPr>
        <p:spPr>
          <a:xfrm>
            <a:off x="558999" y="3761234"/>
            <a:ext cx="6183017" cy="2590798"/>
          </a:xfrm>
        </p:spPr>
        <p:txBody>
          <a:bodyPr>
            <a:normAutofit fontScale="85000" lnSpcReduction="20000"/>
          </a:bodyPr>
          <a:lstStyle/>
          <a:p>
            <a:r>
              <a:rPr lang="en-US" dirty="0"/>
              <a:t>4 phases of variables</a:t>
            </a:r>
          </a:p>
          <a:p>
            <a:pPr lvl="1"/>
            <a:r>
              <a:rPr lang="en-US" dirty="0"/>
              <a:t>Declaration</a:t>
            </a:r>
          </a:p>
          <a:p>
            <a:pPr lvl="2"/>
            <a:r>
              <a:rPr lang="en-US" dirty="0"/>
              <a:t>Specifies type</a:t>
            </a:r>
          </a:p>
          <a:p>
            <a:pPr lvl="1"/>
            <a:r>
              <a:rPr lang="en-US" dirty="0"/>
              <a:t>Definition</a:t>
            </a:r>
          </a:p>
          <a:p>
            <a:pPr lvl="2"/>
            <a:r>
              <a:rPr lang="en-US" dirty="0"/>
              <a:t>Reserve storage space</a:t>
            </a:r>
          </a:p>
          <a:p>
            <a:pPr lvl="1"/>
            <a:r>
              <a:rPr lang="en-US" dirty="0"/>
              <a:t>Initialization</a:t>
            </a:r>
          </a:p>
          <a:p>
            <a:pPr lvl="2"/>
            <a:r>
              <a:rPr lang="en-US" dirty="0"/>
              <a:t>Gives initial value</a:t>
            </a:r>
          </a:p>
          <a:p>
            <a:pPr lvl="1"/>
            <a:r>
              <a:rPr lang="en-US" dirty="0"/>
              <a:t>Assignment</a:t>
            </a:r>
          </a:p>
          <a:p>
            <a:pPr lvl="2"/>
            <a:r>
              <a:rPr lang="en-US" dirty="0"/>
              <a:t>Get a </a:t>
            </a:r>
            <a:r>
              <a:rPr lang="en-US" u="sng" dirty="0"/>
              <a:t>new</a:t>
            </a:r>
            <a:r>
              <a:rPr lang="en-US" dirty="0"/>
              <a:t> </a:t>
            </a:r>
            <a:r>
              <a:rPr lang="en-US" i="1" dirty="0"/>
              <a:t>value</a:t>
            </a:r>
            <a:endParaRPr lang="en-US" dirty="0"/>
          </a:p>
        </p:txBody>
      </p:sp>
      <p:pic>
        <p:nvPicPr>
          <p:cNvPr id="13" name="Picture 12" descr="Text&#10;&#10;Description automatically generated">
            <a:extLst>
              <a:ext uri="{FF2B5EF4-FFF2-40B4-BE49-F238E27FC236}">
                <a16:creationId xmlns:a16="http://schemas.microsoft.com/office/drawing/2014/main" id="{2E350D1A-BAB4-EB46-84F6-FF61469AE895}"/>
              </a:ext>
            </a:extLst>
          </p:cNvPr>
          <p:cNvPicPr>
            <a:picLocks noChangeAspect="1"/>
          </p:cNvPicPr>
          <p:nvPr/>
        </p:nvPicPr>
        <p:blipFill>
          <a:blip r:embed="rId4"/>
          <a:stretch>
            <a:fillRect/>
          </a:stretch>
        </p:blipFill>
        <p:spPr>
          <a:xfrm>
            <a:off x="7351776" y="1950721"/>
            <a:ext cx="4797298" cy="4713346"/>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10" name="Picture 9" descr="Text&#10;&#10;Description automatically generated">
            <a:extLst>
              <a:ext uri="{FF2B5EF4-FFF2-40B4-BE49-F238E27FC236}">
                <a16:creationId xmlns:a16="http://schemas.microsoft.com/office/drawing/2014/main" id="{25FF556B-204D-0B44-95AB-345D8B7F823B}"/>
              </a:ext>
            </a:extLst>
          </p:cNvPr>
          <p:cNvPicPr>
            <a:picLocks noChangeAspect="1"/>
          </p:cNvPicPr>
          <p:nvPr/>
        </p:nvPicPr>
        <p:blipFill>
          <a:blip r:embed="rId5"/>
          <a:stretch>
            <a:fillRect/>
          </a:stretch>
        </p:blipFill>
        <p:spPr>
          <a:xfrm>
            <a:off x="158495" y="56458"/>
            <a:ext cx="6984027" cy="3247573"/>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381474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A72E-C711-FB4C-8A3E-53EA99597890}"/>
              </a:ext>
            </a:extLst>
          </p:cNvPr>
          <p:cNvSpPr>
            <a:spLocks noGrp="1"/>
          </p:cNvSpPr>
          <p:nvPr>
            <p:ph type="title"/>
          </p:nvPr>
        </p:nvSpPr>
        <p:spPr>
          <a:xfrm>
            <a:off x="632651" y="643465"/>
            <a:ext cx="3746091" cy="5571072"/>
          </a:xfrm>
        </p:spPr>
        <p:txBody>
          <a:bodyPr>
            <a:normAutofit/>
          </a:bodyPr>
          <a:lstStyle/>
          <a:p>
            <a:r>
              <a:rPr lang="en-US" cap="none" dirty="0" err="1"/>
              <a:t>printf</a:t>
            </a:r>
            <a:r>
              <a:rPr lang="en-US" cap="none" dirty="0"/>
              <a:t>() </a:t>
            </a:r>
          </a:p>
        </p:txBody>
      </p:sp>
      <p:sp>
        <p:nvSpPr>
          <p:cNvPr id="3" name="Content Placeholder 2">
            <a:extLst>
              <a:ext uri="{FF2B5EF4-FFF2-40B4-BE49-F238E27FC236}">
                <a16:creationId xmlns:a16="http://schemas.microsoft.com/office/drawing/2014/main" id="{C9CB3CB8-663C-5249-834B-B0C39A028D87}"/>
              </a:ext>
            </a:extLst>
          </p:cNvPr>
          <p:cNvSpPr>
            <a:spLocks noGrp="1"/>
          </p:cNvSpPr>
          <p:nvPr>
            <p:ph idx="1"/>
          </p:nvPr>
        </p:nvSpPr>
        <p:spPr>
          <a:xfrm>
            <a:off x="3112498" y="98997"/>
            <a:ext cx="6838883" cy="3330004"/>
          </a:xfrm>
        </p:spPr>
        <p:txBody>
          <a:bodyPr>
            <a:normAutofit/>
          </a:bodyPr>
          <a:lstStyle/>
          <a:p>
            <a:r>
              <a:rPr lang="en-US" dirty="0"/>
              <a:t>Print statements allow you to print an element to standard output (i.e. terminal)</a:t>
            </a:r>
          </a:p>
          <a:p>
            <a:pPr lvl="1"/>
            <a:r>
              <a:rPr lang="en-US" dirty="0"/>
              <a:t> Helps see what’s happening or what  a variable/structure holds</a:t>
            </a:r>
          </a:p>
          <a:p>
            <a:r>
              <a:rPr lang="en-US" dirty="0"/>
              <a:t>In C, it’s called </a:t>
            </a:r>
            <a:r>
              <a:rPr lang="en-US" dirty="0" err="1"/>
              <a:t>printf</a:t>
            </a:r>
            <a:r>
              <a:rPr lang="en-US" dirty="0"/>
              <a:t>(…) and it takes 2+ parameters</a:t>
            </a:r>
          </a:p>
          <a:p>
            <a:pPr lvl="1"/>
            <a:r>
              <a:rPr lang="en-US" dirty="0"/>
              <a:t>String to be formatted with format specifiers in it</a:t>
            </a:r>
          </a:p>
          <a:p>
            <a:pPr lvl="1"/>
            <a:r>
              <a:rPr lang="en-US" dirty="0"/>
              <a:t>Values/Variables</a:t>
            </a:r>
          </a:p>
        </p:txBody>
      </p:sp>
      <p:pic>
        <p:nvPicPr>
          <p:cNvPr id="7" name="Picture 6" descr="Text&#10;&#10;Description automatically generated">
            <a:extLst>
              <a:ext uri="{FF2B5EF4-FFF2-40B4-BE49-F238E27FC236}">
                <a16:creationId xmlns:a16="http://schemas.microsoft.com/office/drawing/2014/main" id="{1507525B-D48B-DB43-8F89-CA40921C9F05}"/>
              </a:ext>
            </a:extLst>
          </p:cNvPr>
          <p:cNvPicPr>
            <a:picLocks noChangeAspect="1"/>
          </p:cNvPicPr>
          <p:nvPr/>
        </p:nvPicPr>
        <p:blipFill>
          <a:blip r:embed="rId4"/>
          <a:stretch>
            <a:fillRect/>
          </a:stretch>
        </p:blipFill>
        <p:spPr>
          <a:xfrm>
            <a:off x="2791968" y="2823962"/>
            <a:ext cx="9491930" cy="3995615"/>
          </a:xfrm>
          <a:prstGeom prst="rect">
            <a:avLst/>
          </a:prstGeom>
        </p:spPr>
      </p:pic>
    </p:spTree>
    <p:extLst>
      <p:ext uri="{BB962C8B-B14F-4D97-AF65-F5344CB8AC3E}">
        <p14:creationId xmlns:p14="http://schemas.microsoft.com/office/powerpoint/2010/main" val="1313351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E0493-AF98-5441-B6BA-02FBFC68D065}"/>
              </a:ext>
            </a:extLst>
          </p:cNvPr>
          <p:cNvSpPr>
            <a:spLocks noGrp="1"/>
          </p:cNvSpPr>
          <p:nvPr>
            <p:ph type="title"/>
          </p:nvPr>
        </p:nvSpPr>
        <p:spPr>
          <a:xfrm>
            <a:off x="825909" y="808055"/>
            <a:ext cx="3979205" cy="1453363"/>
          </a:xfrm>
        </p:spPr>
        <p:txBody>
          <a:bodyPr>
            <a:normAutofit/>
          </a:bodyPr>
          <a:lstStyle/>
          <a:p>
            <a:r>
              <a:rPr lang="en-US" dirty="0"/>
              <a:t>Format Specifiers</a:t>
            </a:r>
          </a:p>
        </p:txBody>
      </p:sp>
      <p:sp>
        <p:nvSpPr>
          <p:cNvPr id="8" name="Content Placeholder 7">
            <a:extLst>
              <a:ext uri="{FF2B5EF4-FFF2-40B4-BE49-F238E27FC236}">
                <a16:creationId xmlns:a16="http://schemas.microsoft.com/office/drawing/2014/main" id="{54B2F11E-0BAE-4BD8-9304-7E7000E62198}"/>
              </a:ext>
            </a:extLst>
          </p:cNvPr>
          <p:cNvSpPr>
            <a:spLocks noGrp="1"/>
          </p:cNvSpPr>
          <p:nvPr>
            <p:ph idx="1"/>
          </p:nvPr>
        </p:nvSpPr>
        <p:spPr>
          <a:xfrm>
            <a:off x="802178" y="2261420"/>
            <a:ext cx="4002936" cy="3637935"/>
          </a:xfrm>
        </p:spPr>
        <p:txBody>
          <a:bodyPr>
            <a:normAutofit/>
          </a:bodyPr>
          <a:lstStyle/>
          <a:p>
            <a:r>
              <a:rPr lang="en-US" dirty="0"/>
              <a:t>Each type has it’s own </a:t>
            </a:r>
          </a:p>
          <a:p>
            <a:r>
              <a:rPr lang="en-US" dirty="0"/>
              <a:t>For doubles and floats you can modify how many decimal values are displayed</a:t>
            </a:r>
          </a:p>
        </p:txBody>
      </p:sp>
      <p:pic>
        <p:nvPicPr>
          <p:cNvPr id="4" name="Content Placeholder 3" descr="Graphical user interface, application, table&#10;&#10;Description automatically generated">
            <a:extLst>
              <a:ext uri="{FF2B5EF4-FFF2-40B4-BE49-F238E27FC236}">
                <a16:creationId xmlns:a16="http://schemas.microsoft.com/office/drawing/2014/main" id="{59951755-2E10-6B43-B6C0-1330FA296CA6}"/>
              </a:ext>
            </a:extLst>
          </p:cNvPr>
          <p:cNvPicPr>
            <a:picLocks noChangeAspect="1"/>
          </p:cNvPicPr>
          <p:nvPr/>
        </p:nvPicPr>
        <p:blipFill>
          <a:blip r:embed="rId4"/>
          <a:stretch>
            <a:fillRect/>
          </a:stretch>
        </p:blipFill>
        <p:spPr>
          <a:xfrm>
            <a:off x="5766796" y="796413"/>
            <a:ext cx="5141504"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5" name="Frame 4">
            <a:extLst>
              <a:ext uri="{FF2B5EF4-FFF2-40B4-BE49-F238E27FC236}">
                <a16:creationId xmlns:a16="http://schemas.microsoft.com/office/drawing/2014/main" id="{9DE5254C-AAB1-CF4F-B067-A54D45C0522A}"/>
              </a:ext>
            </a:extLst>
          </p:cNvPr>
          <p:cNvSpPr/>
          <p:nvPr/>
        </p:nvSpPr>
        <p:spPr>
          <a:xfrm>
            <a:off x="9460992" y="597408"/>
            <a:ext cx="1633728" cy="547420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15932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A4FEA-5906-D145-BC36-2C5CF219C72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3DBAB44-569A-6C4D-BD21-693EC535872D}"/>
              </a:ext>
            </a:extLst>
          </p:cNvPr>
          <p:cNvSpPr>
            <a:spLocks noGrp="1"/>
          </p:cNvSpPr>
          <p:nvPr>
            <p:ph idx="1"/>
          </p:nvPr>
        </p:nvSpPr>
        <p:spPr/>
        <p:txBody>
          <a:bodyPr>
            <a:normAutofit fontScale="92500" lnSpcReduction="10000"/>
          </a:bodyPr>
          <a:lstStyle/>
          <a:p>
            <a:r>
              <a:rPr lang="en-US" dirty="0"/>
              <a:t>Exploring Variables</a:t>
            </a:r>
          </a:p>
          <a:p>
            <a:pPr lvl="1"/>
            <a:r>
              <a:rPr lang="en-US" dirty="0"/>
              <a:t>type</a:t>
            </a:r>
          </a:p>
          <a:p>
            <a:pPr lvl="1"/>
            <a:r>
              <a:rPr lang="en-US" dirty="0"/>
              <a:t>identifier</a:t>
            </a:r>
          </a:p>
          <a:p>
            <a:pPr lvl="1"/>
            <a:r>
              <a:rPr lang="en-US" dirty="0"/>
              <a:t>Value</a:t>
            </a:r>
          </a:p>
          <a:p>
            <a:r>
              <a:rPr lang="en-US" dirty="0"/>
              <a:t>Counting Ranges</a:t>
            </a:r>
          </a:p>
          <a:p>
            <a:r>
              <a:rPr lang="en-US" dirty="0">
                <a:solidFill>
                  <a:schemeClr val="accent6">
                    <a:lumMod val="60000"/>
                    <a:lumOff val="40000"/>
                  </a:schemeClr>
                </a:solidFill>
              </a:rPr>
              <a:t>&lt;type&gt; </a:t>
            </a:r>
          </a:p>
          <a:p>
            <a:r>
              <a:rPr lang="en-US" dirty="0">
                <a:solidFill>
                  <a:schemeClr val="accent6">
                    <a:lumMod val="60000"/>
                    <a:lumOff val="40000"/>
                  </a:schemeClr>
                </a:solidFill>
              </a:rPr>
              <a:t>&lt;identifier&gt;</a:t>
            </a:r>
          </a:p>
          <a:p>
            <a:r>
              <a:rPr lang="en-US" dirty="0">
                <a:solidFill>
                  <a:schemeClr val="accent6">
                    <a:lumMod val="60000"/>
                    <a:lumOff val="40000"/>
                  </a:schemeClr>
                </a:solidFill>
              </a:rPr>
              <a:t> &lt;value&gt;</a:t>
            </a:r>
          </a:p>
          <a:p>
            <a:r>
              <a:rPr lang="en-US" dirty="0" err="1"/>
              <a:t>printf</a:t>
            </a:r>
            <a:r>
              <a:rPr lang="en-US" dirty="0"/>
              <a:t> statements</a:t>
            </a:r>
          </a:p>
          <a:p>
            <a:r>
              <a:rPr lang="en-US" dirty="0"/>
              <a:t>Format specifiers</a:t>
            </a:r>
          </a:p>
          <a:p>
            <a:endParaRPr lang="en-US" dirty="0"/>
          </a:p>
        </p:txBody>
      </p:sp>
      <p:sp>
        <p:nvSpPr>
          <p:cNvPr id="4" name="TextBox 3">
            <a:extLst>
              <a:ext uri="{FF2B5EF4-FFF2-40B4-BE49-F238E27FC236}">
                <a16:creationId xmlns:a16="http://schemas.microsoft.com/office/drawing/2014/main" id="{17D533C2-8ED1-F54E-94B7-49B84C5CBCA5}"/>
              </a:ext>
            </a:extLst>
          </p:cNvPr>
          <p:cNvSpPr txBox="1"/>
          <p:nvPr/>
        </p:nvSpPr>
        <p:spPr>
          <a:xfrm>
            <a:off x="1475232" y="5791200"/>
            <a:ext cx="5010912" cy="369332"/>
          </a:xfrm>
          <a:prstGeom prst="rect">
            <a:avLst/>
          </a:prstGeom>
          <a:noFill/>
        </p:spPr>
        <p:txBody>
          <a:bodyPr wrap="square" rtlCol="0">
            <a:spAutoFit/>
          </a:bodyPr>
          <a:lstStyle/>
          <a:p>
            <a:r>
              <a:rPr lang="en-US" dirty="0"/>
              <a:t>* Exercises will be at the end</a:t>
            </a:r>
          </a:p>
        </p:txBody>
      </p:sp>
    </p:spTree>
    <p:extLst>
      <p:ext uri="{BB962C8B-B14F-4D97-AF65-F5344CB8AC3E}">
        <p14:creationId xmlns:p14="http://schemas.microsoft.com/office/powerpoint/2010/main" val="492067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A4FEA-5906-D145-BC36-2C5CF219C72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3DBAB44-569A-6C4D-BD21-693EC535872D}"/>
              </a:ext>
            </a:extLst>
          </p:cNvPr>
          <p:cNvSpPr>
            <a:spLocks noGrp="1"/>
          </p:cNvSpPr>
          <p:nvPr>
            <p:ph idx="1"/>
          </p:nvPr>
        </p:nvSpPr>
        <p:spPr/>
        <p:txBody>
          <a:bodyPr>
            <a:normAutofit fontScale="92500" lnSpcReduction="10000"/>
          </a:bodyPr>
          <a:lstStyle/>
          <a:p>
            <a:r>
              <a:rPr lang="en-US" dirty="0"/>
              <a:t>Exploring Variables</a:t>
            </a:r>
          </a:p>
          <a:p>
            <a:pPr lvl="1"/>
            <a:r>
              <a:rPr lang="en-US" dirty="0"/>
              <a:t>type</a:t>
            </a:r>
          </a:p>
          <a:p>
            <a:pPr lvl="1"/>
            <a:r>
              <a:rPr lang="en-US" dirty="0"/>
              <a:t>identifier</a:t>
            </a:r>
          </a:p>
          <a:p>
            <a:pPr lvl="1"/>
            <a:r>
              <a:rPr lang="en-US" dirty="0"/>
              <a:t>Value</a:t>
            </a:r>
          </a:p>
          <a:p>
            <a:r>
              <a:rPr lang="en-US" dirty="0"/>
              <a:t>Counting Ranges</a:t>
            </a:r>
          </a:p>
          <a:p>
            <a:r>
              <a:rPr lang="en-US" dirty="0">
                <a:solidFill>
                  <a:schemeClr val="accent6">
                    <a:lumMod val="60000"/>
                    <a:lumOff val="40000"/>
                  </a:schemeClr>
                </a:solidFill>
              </a:rPr>
              <a:t>&lt;type&gt; </a:t>
            </a:r>
          </a:p>
          <a:p>
            <a:r>
              <a:rPr lang="en-US" dirty="0">
                <a:solidFill>
                  <a:schemeClr val="accent6">
                    <a:lumMod val="60000"/>
                    <a:lumOff val="40000"/>
                  </a:schemeClr>
                </a:solidFill>
              </a:rPr>
              <a:t>&lt;identifier&gt;</a:t>
            </a:r>
          </a:p>
          <a:p>
            <a:r>
              <a:rPr lang="en-US" dirty="0">
                <a:solidFill>
                  <a:schemeClr val="accent6">
                    <a:lumMod val="60000"/>
                    <a:lumOff val="40000"/>
                  </a:schemeClr>
                </a:solidFill>
              </a:rPr>
              <a:t> &lt;value&gt;</a:t>
            </a:r>
          </a:p>
          <a:p>
            <a:r>
              <a:rPr lang="en-US" dirty="0" err="1"/>
              <a:t>printf</a:t>
            </a:r>
            <a:r>
              <a:rPr lang="en-US" dirty="0"/>
              <a:t> statements</a:t>
            </a:r>
          </a:p>
          <a:p>
            <a:r>
              <a:rPr lang="en-US" dirty="0"/>
              <a:t>Format specifiers</a:t>
            </a:r>
          </a:p>
          <a:p>
            <a:endParaRPr lang="en-US" dirty="0"/>
          </a:p>
        </p:txBody>
      </p:sp>
    </p:spTree>
    <p:extLst>
      <p:ext uri="{BB962C8B-B14F-4D97-AF65-F5344CB8AC3E}">
        <p14:creationId xmlns:p14="http://schemas.microsoft.com/office/powerpoint/2010/main" val="2181469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78A2E-1182-6147-AD4D-68EB9ADCB98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523291A-621D-874D-8E8A-10E7A5750E3B}"/>
              </a:ext>
            </a:extLst>
          </p:cNvPr>
          <p:cNvSpPr>
            <a:spLocks noGrp="1"/>
          </p:cNvSpPr>
          <p:nvPr>
            <p:ph idx="1"/>
          </p:nvPr>
        </p:nvSpPr>
        <p:spPr/>
        <p:txBody>
          <a:bodyPr/>
          <a:lstStyle/>
          <a:p>
            <a:r>
              <a:rPr lang="en-US" dirty="0">
                <a:hlinkClick r:id="rId3"/>
              </a:rPr>
              <a:t>https://www.programiz.com/c-programming/c-data-types</a:t>
            </a:r>
            <a:endParaRPr lang="en-US" dirty="0"/>
          </a:p>
          <a:p>
            <a:r>
              <a:rPr lang="en-US" dirty="0">
                <a:hlinkClick r:id="rId4"/>
              </a:rPr>
              <a:t>https://www.tutorialspoint.com/cprogramming/c_data_types.htm</a:t>
            </a:r>
            <a:endParaRPr lang="en-US" dirty="0"/>
          </a:p>
          <a:p>
            <a:r>
              <a:rPr lang="en-US" dirty="0">
                <a:hlinkClick r:id="rId5"/>
              </a:rPr>
              <a:t>https://www.mathsisfun.com/definitions/real-number.html</a:t>
            </a:r>
            <a:endParaRPr lang="en-US" dirty="0"/>
          </a:p>
          <a:p>
            <a:r>
              <a:rPr lang="en-US" dirty="0">
                <a:hlinkClick r:id="rId6"/>
              </a:rPr>
              <a:t>https://www.tutorialspoint.com/c_standard_library/c_function_printf.htm</a:t>
            </a:r>
            <a:endParaRPr lang="en-US" dirty="0"/>
          </a:p>
          <a:p>
            <a:endParaRPr lang="en-US" dirty="0"/>
          </a:p>
          <a:p>
            <a:endParaRPr lang="en-US" dirty="0"/>
          </a:p>
        </p:txBody>
      </p:sp>
    </p:spTree>
    <p:extLst>
      <p:ext uri="{BB962C8B-B14F-4D97-AF65-F5344CB8AC3E}">
        <p14:creationId xmlns:p14="http://schemas.microsoft.com/office/powerpoint/2010/main" val="867669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E76CE-F17B-E744-8284-04C6EF8BD290}"/>
              </a:ext>
            </a:extLst>
          </p:cNvPr>
          <p:cNvSpPr>
            <a:spLocks noGrp="1"/>
          </p:cNvSpPr>
          <p:nvPr>
            <p:ph type="title"/>
          </p:nvPr>
        </p:nvSpPr>
        <p:spPr>
          <a:xfrm>
            <a:off x="685801" y="1030289"/>
            <a:ext cx="6814749" cy="1035578"/>
          </a:xfrm>
        </p:spPr>
        <p:txBody>
          <a:bodyPr>
            <a:normAutofit/>
          </a:bodyPr>
          <a:lstStyle/>
          <a:p>
            <a:r>
              <a:rPr lang="en-US" dirty="0"/>
              <a:t>Exploring variables</a:t>
            </a:r>
          </a:p>
        </p:txBody>
      </p:sp>
      <p:sp>
        <p:nvSpPr>
          <p:cNvPr id="3" name="Content Placeholder 2">
            <a:extLst>
              <a:ext uri="{FF2B5EF4-FFF2-40B4-BE49-F238E27FC236}">
                <a16:creationId xmlns:a16="http://schemas.microsoft.com/office/drawing/2014/main" id="{49605E64-5F8C-3C45-9B4F-35052FC628D7}"/>
              </a:ext>
            </a:extLst>
          </p:cNvPr>
          <p:cNvSpPr>
            <a:spLocks noGrp="1"/>
          </p:cNvSpPr>
          <p:nvPr>
            <p:ph idx="1"/>
          </p:nvPr>
        </p:nvSpPr>
        <p:spPr>
          <a:xfrm>
            <a:off x="685801" y="2142067"/>
            <a:ext cx="6814749" cy="3649133"/>
          </a:xfrm>
        </p:spPr>
        <p:txBody>
          <a:bodyPr>
            <a:normAutofit/>
          </a:bodyPr>
          <a:lstStyle/>
          <a:p>
            <a:r>
              <a:rPr lang="en-US" dirty="0"/>
              <a:t>What is a variable?</a:t>
            </a:r>
          </a:p>
          <a:p>
            <a:pPr lvl="1"/>
            <a:r>
              <a:rPr lang="en-US" dirty="0"/>
              <a:t>It is a container to hold data</a:t>
            </a:r>
          </a:p>
          <a:p>
            <a:pPr lvl="1"/>
            <a:r>
              <a:rPr lang="en-US" dirty="0"/>
              <a:t>It is referenced/called whenever you need that data</a:t>
            </a:r>
          </a:p>
          <a:p>
            <a:r>
              <a:rPr lang="en-US" dirty="0"/>
              <a:t>Each variable will be given its own </a:t>
            </a:r>
            <a:r>
              <a:rPr lang="en-US" u="sng" dirty="0"/>
              <a:t>type</a:t>
            </a:r>
          </a:p>
          <a:p>
            <a:r>
              <a:rPr lang="en-US" dirty="0"/>
              <a:t>Each variable will be given its own unique </a:t>
            </a:r>
            <a:r>
              <a:rPr lang="en-US" u="sng" dirty="0"/>
              <a:t>identifier</a:t>
            </a:r>
          </a:p>
          <a:p>
            <a:r>
              <a:rPr lang="en-US" dirty="0"/>
              <a:t>Each variable will be given a </a:t>
            </a:r>
            <a:r>
              <a:rPr lang="en-US" u="sng" dirty="0"/>
              <a:t>value</a:t>
            </a:r>
            <a:r>
              <a:rPr lang="en-US" dirty="0"/>
              <a:t> (either initially or at some point)</a:t>
            </a:r>
          </a:p>
          <a:p>
            <a:pPr lvl="1"/>
            <a:endParaRPr lang="en-US" dirty="0"/>
          </a:p>
        </p:txBody>
      </p:sp>
      <p:pic>
        <p:nvPicPr>
          <p:cNvPr id="7" name="Picture 6">
            <a:extLst>
              <a:ext uri="{FF2B5EF4-FFF2-40B4-BE49-F238E27FC236}">
                <a16:creationId xmlns:a16="http://schemas.microsoft.com/office/drawing/2014/main" id="{D784EC38-BA3F-834E-B4C4-17D76DAD57C0}"/>
              </a:ext>
            </a:extLst>
          </p:cNvPr>
          <p:cNvPicPr>
            <a:picLocks noChangeAspect="1"/>
          </p:cNvPicPr>
          <p:nvPr/>
        </p:nvPicPr>
        <p:blipFill>
          <a:blip r:embed="rId3"/>
          <a:stretch>
            <a:fillRect/>
          </a:stretch>
        </p:blipFill>
        <p:spPr>
          <a:xfrm>
            <a:off x="7388352" y="3800043"/>
            <a:ext cx="4201801" cy="2657638"/>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70DB2CFA-2306-2F4C-B595-7108EAD1ED72}"/>
              </a:ext>
            </a:extLst>
          </p:cNvPr>
          <p:cNvPicPr>
            <a:picLocks noChangeAspect="1"/>
          </p:cNvPicPr>
          <p:nvPr/>
        </p:nvPicPr>
        <p:blipFill>
          <a:blip r:embed="rId4"/>
          <a:stretch>
            <a:fillRect/>
          </a:stretch>
        </p:blipFill>
        <p:spPr>
          <a:xfrm>
            <a:off x="7405926" y="832308"/>
            <a:ext cx="4184227" cy="2008428"/>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77790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EF38A-8A72-D546-86A9-0181CDB688E5}"/>
              </a:ext>
            </a:extLst>
          </p:cNvPr>
          <p:cNvSpPr>
            <a:spLocks noGrp="1"/>
          </p:cNvSpPr>
          <p:nvPr>
            <p:ph type="title"/>
          </p:nvPr>
        </p:nvSpPr>
        <p:spPr>
          <a:xfrm>
            <a:off x="880366" y="478871"/>
            <a:ext cx="3979205" cy="1453363"/>
          </a:xfrm>
        </p:spPr>
        <p:txBody>
          <a:bodyPr>
            <a:normAutofit/>
          </a:bodyPr>
          <a:lstStyle/>
          <a:p>
            <a:r>
              <a:rPr lang="en-US" dirty="0"/>
              <a:t>The </a:t>
            </a:r>
            <a:r>
              <a:rPr lang="en-US" i="1" cap="none" dirty="0">
                <a:solidFill>
                  <a:schemeClr val="accent6">
                    <a:lumMod val="60000"/>
                    <a:lumOff val="40000"/>
                  </a:schemeClr>
                </a:solidFill>
              </a:rPr>
              <a:t>&lt;type&gt;</a:t>
            </a:r>
            <a:endParaRPr lang="en-US" i="1" dirty="0">
              <a:solidFill>
                <a:schemeClr val="accent6">
                  <a:lumMod val="60000"/>
                  <a:lumOff val="40000"/>
                </a:schemeClr>
              </a:solidFill>
            </a:endParaRPr>
          </a:p>
        </p:txBody>
      </p:sp>
      <p:sp>
        <p:nvSpPr>
          <p:cNvPr id="3" name="Content Placeholder 2">
            <a:extLst>
              <a:ext uri="{FF2B5EF4-FFF2-40B4-BE49-F238E27FC236}">
                <a16:creationId xmlns:a16="http://schemas.microsoft.com/office/drawing/2014/main" id="{1414AAB8-81E4-4E4A-B037-9DDA5831E536}"/>
              </a:ext>
            </a:extLst>
          </p:cNvPr>
          <p:cNvSpPr>
            <a:spLocks noGrp="1"/>
          </p:cNvSpPr>
          <p:nvPr>
            <p:ph idx="1"/>
          </p:nvPr>
        </p:nvSpPr>
        <p:spPr>
          <a:xfrm>
            <a:off x="424226" y="2078540"/>
            <a:ext cx="4891486" cy="4517332"/>
          </a:xfrm>
        </p:spPr>
        <p:txBody>
          <a:bodyPr>
            <a:normAutofit fontScale="70000" lnSpcReduction="20000"/>
          </a:bodyPr>
          <a:lstStyle/>
          <a:p>
            <a:r>
              <a:rPr lang="en-US" sz="2300" dirty="0">
                <a:solidFill>
                  <a:schemeClr val="accent6">
                    <a:lumMod val="60000"/>
                    <a:lumOff val="40000"/>
                  </a:schemeClr>
                </a:solidFill>
              </a:rPr>
              <a:t>&lt;type&gt; </a:t>
            </a:r>
            <a:r>
              <a:rPr lang="en-US" sz="2300" dirty="0"/>
              <a:t>allows the program to do 2 things</a:t>
            </a:r>
          </a:p>
          <a:p>
            <a:pPr lvl="1"/>
            <a:r>
              <a:rPr lang="en-US" sz="2300" dirty="0"/>
              <a:t>To allocate the correct size for that variable </a:t>
            </a:r>
          </a:p>
          <a:p>
            <a:pPr lvl="1"/>
            <a:r>
              <a:rPr lang="en-US" sz="2300" dirty="0"/>
              <a:t>Specify what type of data will be stored in that variable</a:t>
            </a:r>
          </a:p>
          <a:p>
            <a:r>
              <a:rPr lang="en-US" sz="2300" dirty="0"/>
              <a:t>It’s a promise to the program</a:t>
            </a:r>
          </a:p>
          <a:p>
            <a:r>
              <a:rPr lang="en-US" sz="2300" dirty="0"/>
              <a:t>There are multiple types within the C language we will cover</a:t>
            </a:r>
          </a:p>
          <a:p>
            <a:pPr lvl="1"/>
            <a:r>
              <a:rPr lang="en-US" sz="2300" dirty="0"/>
              <a:t>Int</a:t>
            </a:r>
          </a:p>
          <a:p>
            <a:pPr lvl="1"/>
            <a:r>
              <a:rPr lang="en-US" sz="2300" dirty="0"/>
              <a:t>float and double</a:t>
            </a:r>
          </a:p>
          <a:p>
            <a:pPr lvl="1"/>
            <a:r>
              <a:rPr lang="en-US" sz="2300" dirty="0"/>
              <a:t>char</a:t>
            </a:r>
          </a:p>
          <a:p>
            <a:pPr lvl="1"/>
            <a:r>
              <a:rPr lang="en-US" sz="2300" dirty="0"/>
              <a:t>void</a:t>
            </a:r>
          </a:p>
          <a:p>
            <a:pPr lvl="1"/>
            <a:r>
              <a:rPr lang="en-US" sz="2300" dirty="0"/>
              <a:t>short and long</a:t>
            </a:r>
          </a:p>
          <a:p>
            <a:pPr lvl="1"/>
            <a:r>
              <a:rPr lang="en-US" sz="2300" dirty="0"/>
              <a:t>signed and unsigned</a:t>
            </a:r>
          </a:p>
          <a:p>
            <a:r>
              <a:rPr lang="en-US" sz="2500" dirty="0"/>
              <a:t>Depending on your env, the size may change</a:t>
            </a:r>
          </a:p>
          <a:p>
            <a:endParaRPr lang="en-US" dirty="0"/>
          </a:p>
          <a:p>
            <a:endParaRPr lang="en-US" dirty="0"/>
          </a:p>
        </p:txBody>
      </p:sp>
      <p:pic>
        <p:nvPicPr>
          <p:cNvPr id="5" name="Picture 4">
            <a:extLst>
              <a:ext uri="{FF2B5EF4-FFF2-40B4-BE49-F238E27FC236}">
                <a16:creationId xmlns:a16="http://schemas.microsoft.com/office/drawing/2014/main" id="{9A5B30DB-2455-014E-9710-07CC6C993B8A}"/>
              </a:ext>
            </a:extLst>
          </p:cNvPr>
          <p:cNvPicPr>
            <a:picLocks noChangeAspect="1"/>
          </p:cNvPicPr>
          <p:nvPr/>
        </p:nvPicPr>
        <p:blipFill>
          <a:blip r:embed="rId4"/>
          <a:stretch>
            <a:fillRect/>
          </a:stretch>
        </p:blipFill>
        <p:spPr>
          <a:xfrm>
            <a:off x="5766796" y="796413"/>
            <a:ext cx="5141504" cy="510294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446732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786D2-2B38-E14C-B72E-79FDB0078BA4}"/>
              </a:ext>
            </a:extLst>
          </p:cNvPr>
          <p:cNvSpPr>
            <a:spLocks noGrp="1"/>
          </p:cNvSpPr>
          <p:nvPr>
            <p:ph type="title"/>
          </p:nvPr>
        </p:nvSpPr>
        <p:spPr>
          <a:xfrm>
            <a:off x="7823482" y="5321896"/>
            <a:ext cx="4023602" cy="1060616"/>
          </a:xfrm>
        </p:spPr>
        <p:txBody>
          <a:bodyPr/>
          <a:lstStyle/>
          <a:p>
            <a:r>
              <a:rPr lang="en-US" dirty="0"/>
              <a:t>Counting Ranges</a:t>
            </a:r>
          </a:p>
        </p:txBody>
      </p:sp>
      <p:sp>
        <p:nvSpPr>
          <p:cNvPr id="3" name="Content Placeholder 2">
            <a:extLst>
              <a:ext uri="{FF2B5EF4-FFF2-40B4-BE49-F238E27FC236}">
                <a16:creationId xmlns:a16="http://schemas.microsoft.com/office/drawing/2014/main" id="{3C229AC1-2AE0-6749-9C36-5BD94411B0EE}"/>
              </a:ext>
            </a:extLst>
          </p:cNvPr>
          <p:cNvSpPr>
            <a:spLocks noGrp="1"/>
          </p:cNvSpPr>
          <p:nvPr>
            <p:ph idx="1"/>
          </p:nvPr>
        </p:nvSpPr>
        <p:spPr>
          <a:xfrm>
            <a:off x="259081" y="1285076"/>
            <a:ext cx="7141463" cy="5073052"/>
          </a:xfrm>
        </p:spPr>
        <p:txBody>
          <a:bodyPr>
            <a:normAutofit fontScale="25000" lnSpcReduction="20000"/>
          </a:bodyPr>
          <a:lstStyle/>
          <a:p>
            <a:r>
              <a:rPr lang="en-US" sz="5600" dirty="0"/>
              <a:t>What is 1 bit? </a:t>
            </a:r>
          </a:p>
          <a:p>
            <a:pPr lvl="1"/>
            <a:r>
              <a:rPr lang="en-US" sz="5600" dirty="0"/>
              <a:t>Ex: 0 or 1</a:t>
            </a:r>
          </a:p>
          <a:p>
            <a:r>
              <a:rPr lang="en-US" sz="5600" dirty="0"/>
              <a:t>What is 1 byte?</a:t>
            </a:r>
          </a:p>
          <a:p>
            <a:pPr lvl="1"/>
            <a:r>
              <a:rPr lang="en-US" sz="5600" dirty="0"/>
              <a:t>8 of those bits put together</a:t>
            </a:r>
          </a:p>
          <a:p>
            <a:pPr lvl="1"/>
            <a:r>
              <a:rPr lang="en-US" sz="5600" dirty="0"/>
              <a:t>Ex: 00100111</a:t>
            </a:r>
          </a:p>
          <a:p>
            <a:r>
              <a:rPr lang="en-US" sz="5600" dirty="0"/>
              <a:t>How many bits does 4 bytes have?</a:t>
            </a:r>
          </a:p>
          <a:p>
            <a:pPr lvl="1"/>
            <a:r>
              <a:rPr lang="en-US" sz="5600" dirty="0"/>
              <a:t>4 bytes = 8 x 4 = 32 bits</a:t>
            </a:r>
          </a:p>
          <a:p>
            <a:pPr marL="0" indent="0">
              <a:buNone/>
            </a:pPr>
            <a:endParaRPr lang="en-US" sz="5600" dirty="0"/>
          </a:p>
          <a:p>
            <a:r>
              <a:rPr lang="en-US" sz="5600" dirty="0"/>
              <a:t>Scenario: How can we determine the value range of an int?</a:t>
            </a:r>
          </a:p>
          <a:p>
            <a:pPr lvl="1"/>
            <a:r>
              <a:rPr lang="en-US" sz="5600" dirty="0"/>
              <a:t>int x</a:t>
            </a:r>
          </a:p>
          <a:p>
            <a:pPr lvl="1"/>
            <a:endParaRPr lang="en-US" sz="5600" dirty="0"/>
          </a:p>
          <a:p>
            <a:r>
              <a:rPr lang="en-US" sz="5600" dirty="0"/>
              <a:t>Smallest value: -(2</a:t>
            </a:r>
            <a:r>
              <a:rPr lang="en-US" sz="5600" baseline="30000" dirty="0"/>
              <a:t>bits-1</a:t>
            </a:r>
            <a:r>
              <a:rPr lang="en-US" sz="5600" dirty="0"/>
              <a:t>)</a:t>
            </a:r>
          </a:p>
          <a:p>
            <a:r>
              <a:rPr lang="en-US" sz="5600" dirty="0"/>
              <a:t>Largest value: (2</a:t>
            </a:r>
            <a:r>
              <a:rPr lang="en-US" sz="5600" baseline="30000" dirty="0"/>
              <a:t>bits-1</a:t>
            </a:r>
            <a:r>
              <a:rPr lang="en-US" sz="5600" dirty="0"/>
              <a:t>)-1</a:t>
            </a:r>
          </a:p>
          <a:p>
            <a:endParaRPr lang="en-US" sz="5600" dirty="0"/>
          </a:p>
          <a:p>
            <a:r>
              <a:rPr lang="en-US" sz="5600" dirty="0"/>
              <a:t>Smallest value: -(2</a:t>
            </a:r>
            <a:r>
              <a:rPr lang="en-US" sz="5600" baseline="30000" dirty="0"/>
              <a:t>31</a:t>
            </a:r>
            <a:r>
              <a:rPr lang="en-US" sz="5600" dirty="0"/>
              <a:t>) = -2,147,483,648 </a:t>
            </a:r>
          </a:p>
          <a:p>
            <a:r>
              <a:rPr lang="en-US" sz="5600" dirty="0"/>
              <a:t>Largest value: (2</a:t>
            </a:r>
            <a:r>
              <a:rPr lang="en-US" sz="5600" baseline="30000" dirty="0"/>
              <a:t>31</a:t>
            </a:r>
            <a:r>
              <a:rPr lang="en-US" sz="5600" dirty="0"/>
              <a:t>) - 1 = 2,147,483,647</a:t>
            </a:r>
          </a:p>
          <a:p>
            <a:pPr marL="0" indent="0">
              <a:buNone/>
            </a:pPr>
            <a:endParaRPr lang="en-US" sz="5600" dirty="0"/>
          </a:p>
          <a:p>
            <a:r>
              <a:rPr lang="en-US" sz="5600" dirty="0"/>
              <a:t>The point here is not to have you calculate ranges for each type, but to understand that types will have a cap. It gets more convoluted and complex as you get into the different types. There’s scripts and libraries that do this for you if you want to see it.</a:t>
            </a:r>
          </a:p>
          <a:p>
            <a:endParaRPr lang="en-US" sz="3200" dirty="0"/>
          </a:p>
          <a:p>
            <a:endParaRPr lang="en-US" sz="3200" dirty="0"/>
          </a:p>
          <a:p>
            <a:endParaRPr lang="en-US" sz="3200" dirty="0"/>
          </a:p>
          <a:p>
            <a:pPr lvl="1"/>
            <a:endParaRPr lang="en-US" dirty="0"/>
          </a:p>
        </p:txBody>
      </p:sp>
      <p:pic>
        <p:nvPicPr>
          <p:cNvPr id="4" name="Picture 3">
            <a:extLst>
              <a:ext uri="{FF2B5EF4-FFF2-40B4-BE49-F238E27FC236}">
                <a16:creationId xmlns:a16="http://schemas.microsoft.com/office/drawing/2014/main" id="{4BA3CD0B-353D-044A-93B5-5775F4736D01}"/>
              </a:ext>
            </a:extLst>
          </p:cNvPr>
          <p:cNvPicPr>
            <a:picLocks noChangeAspect="1"/>
          </p:cNvPicPr>
          <p:nvPr/>
        </p:nvPicPr>
        <p:blipFill>
          <a:blip r:embed="rId3"/>
          <a:stretch>
            <a:fillRect/>
          </a:stretch>
        </p:blipFill>
        <p:spPr>
          <a:xfrm>
            <a:off x="7823482" y="712687"/>
            <a:ext cx="4023602" cy="399342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91425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032BA-DF1D-0B41-A522-5F8B8BDB2BA6}"/>
              </a:ext>
            </a:extLst>
          </p:cNvPr>
          <p:cNvSpPr>
            <a:spLocks noGrp="1"/>
          </p:cNvSpPr>
          <p:nvPr>
            <p:ph type="title"/>
          </p:nvPr>
        </p:nvSpPr>
        <p:spPr>
          <a:xfrm>
            <a:off x="825909" y="808055"/>
            <a:ext cx="3979205" cy="1453363"/>
          </a:xfrm>
        </p:spPr>
        <p:txBody>
          <a:bodyPr>
            <a:normAutofit/>
          </a:bodyPr>
          <a:lstStyle/>
          <a:p>
            <a:r>
              <a:rPr lang="en-US" cap="none" dirty="0"/>
              <a:t>int</a:t>
            </a:r>
          </a:p>
        </p:txBody>
      </p:sp>
      <p:sp>
        <p:nvSpPr>
          <p:cNvPr id="3" name="Content Placeholder 2">
            <a:extLst>
              <a:ext uri="{FF2B5EF4-FFF2-40B4-BE49-F238E27FC236}">
                <a16:creationId xmlns:a16="http://schemas.microsoft.com/office/drawing/2014/main" id="{520083AA-EE31-7845-A4B5-6996C0522AB6}"/>
              </a:ext>
            </a:extLst>
          </p:cNvPr>
          <p:cNvSpPr>
            <a:spLocks noGrp="1"/>
          </p:cNvSpPr>
          <p:nvPr>
            <p:ph idx="1"/>
          </p:nvPr>
        </p:nvSpPr>
        <p:spPr>
          <a:xfrm>
            <a:off x="802178" y="2261420"/>
            <a:ext cx="4002936" cy="3637935"/>
          </a:xfrm>
        </p:spPr>
        <p:txBody>
          <a:bodyPr>
            <a:normAutofit/>
          </a:bodyPr>
          <a:lstStyle/>
          <a:p>
            <a:r>
              <a:rPr lang="en-US" dirty="0"/>
              <a:t>int type holds non-decimal values that can be zero, negative, or positive numbers</a:t>
            </a:r>
          </a:p>
          <a:p>
            <a:r>
              <a:rPr lang="en-US" dirty="0"/>
              <a:t>int are allocated either 2 bytes (16 bits) or 4 bytes (32 bits) per each</a:t>
            </a:r>
          </a:p>
          <a:p>
            <a:r>
              <a:rPr lang="en-US" dirty="0"/>
              <a:t>Meaning it can house value range</a:t>
            </a:r>
          </a:p>
          <a:p>
            <a:pPr lvl="1"/>
            <a:r>
              <a:rPr lang="en-US" dirty="0"/>
              <a:t>-2,147,483,648 to 2,147,483,647</a:t>
            </a:r>
          </a:p>
          <a:p>
            <a:pPr marL="0" indent="0">
              <a:buNone/>
            </a:pPr>
            <a:endParaRPr lang="en-US" dirty="0"/>
          </a:p>
          <a:p>
            <a:pPr marL="0" indent="0">
              <a:buNone/>
            </a:pPr>
            <a:r>
              <a:rPr lang="en-US" dirty="0"/>
              <a:t>Normally, it’s given 4 bytes (32 bits) == 2</a:t>
            </a:r>
            <a:r>
              <a:rPr lang="en-US" baseline="30000" dirty="0"/>
              <a:t>32</a:t>
            </a:r>
            <a:r>
              <a:rPr lang="en-US" dirty="0"/>
              <a:t> == 2147483647</a:t>
            </a:r>
          </a:p>
        </p:txBody>
      </p:sp>
      <p:pic>
        <p:nvPicPr>
          <p:cNvPr id="11" name="Picture 10">
            <a:extLst>
              <a:ext uri="{FF2B5EF4-FFF2-40B4-BE49-F238E27FC236}">
                <a16:creationId xmlns:a16="http://schemas.microsoft.com/office/drawing/2014/main" id="{F465153B-A62E-E646-BFAE-3066682F648A}"/>
              </a:ext>
            </a:extLst>
          </p:cNvPr>
          <p:cNvPicPr>
            <a:picLocks noChangeAspect="1"/>
          </p:cNvPicPr>
          <p:nvPr/>
        </p:nvPicPr>
        <p:blipFill>
          <a:blip r:embed="rId4"/>
          <a:stretch>
            <a:fillRect/>
          </a:stretch>
        </p:blipFill>
        <p:spPr>
          <a:xfrm>
            <a:off x="5326963" y="796413"/>
            <a:ext cx="6021171"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09167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CDEA-2BEC-5149-A2A4-E220E897B095}"/>
              </a:ext>
            </a:extLst>
          </p:cNvPr>
          <p:cNvSpPr>
            <a:spLocks noGrp="1"/>
          </p:cNvSpPr>
          <p:nvPr>
            <p:ph type="title"/>
          </p:nvPr>
        </p:nvSpPr>
        <p:spPr>
          <a:xfrm>
            <a:off x="338229" y="808057"/>
            <a:ext cx="3979205" cy="1453363"/>
          </a:xfrm>
        </p:spPr>
        <p:txBody>
          <a:bodyPr>
            <a:normAutofit/>
          </a:bodyPr>
          <a:lstStyle/>
          <a:p>
            <a:r>
              <a:rPr lang="en-US" cap="none" dirty="0"/>
              <a:t>float and double</a:t>
            </a:r>
          </a:p>
        </p:txBody>
      </p:sp>
      <p:sp>
        <p:nvSpPr>
          <p:cNvPr id="3" name="Content Placeholder 2">
            <a:extLst>
              <a:ext uri="{FF2B5EF4-FFF2-40B4-BE49-F238E27FC236}">
                <a16:creationId xmlns:a16="http://schemas.microsoft.com/office/drawing/2014/main" id="{71D1D260-B824-154F-B210-D62008E9748C}"/>
              </a:ext>
            </a:extLst>
          </p:cNvPr>
          <p:cNvSpPr>
            <a:spLocks noGrp="1"/>
          </p:cNvSpPr>
          <p:nvPr>
            <p:ph idx="1"/>
          </p:nvPr>
        </p:nvSpPr>
        <p:spPr>
          <a:xfrm>
            <a:off x="314498" y="2261420"/>
            <a:ext cx="4002936" cy="3637935"/>
          </a:xfrm>
        </p:spPr>
        <p:txBody>
          <a:bodyPr>
            <a:normAutofit/>
          </a:bodyPr>
          <a:lstStyle/>
          <a:p>
            <a:pPr>
              <a:lnSpc>
                <a:spcPct val="90000"/>
              </a:lnSpc>
            </a:pPr>
            <a:r>
              <a:rPr lang="en-US" sz="1500" dirty="0"/>
              <a:t>Float and double types hold positive or negative, large or small, whole numbers or decimal numbers (AKA real numbers)</a:t>
            </a:r>
          </a:p>
          <a:p>
            <a:pPr>
              <a:lnSpc>
                <a:spcPct val="90000"/>
              </a:lnSpc>
            </a:pPr>
            <a:r>
              <a:rPr lang="en-US" sz="1500" dirty="0"/>
              <a:t>Floats are allocated </a:t>
            </a:r>
            <a:r>
              <a:rPr lang="en-US" sz="1500" u="sng" dirty="0"/>
              <a:t>4 bytes </a:t>
            </a:r>
            <a:r>
              <a:rPr lang="en-US" sz="1500" dirty="0"/>
              <a:t>of allocated space</a:t>
            </a:r>
          </a:p>
          <a:p>
            <a:pPr lvl="1">
              <a:lnSpc>
                <a:spcPct val="90000"/>
              </a:lnSpc>
            </a:pPr>
            <a:r>
              <a:rPr lang="en-US" sz="1500" dirty="0"/>
              <a:t>1.2E-38 to 3.4E+38 </a:t>
            </a:r>
          </a:p>
          <a:p>
            <a:pPr>
              <a:lnSpc>
                <a:spcPct val="90000"/>
              </a:lnSpc>
            </a:pPr>
            <a:r>
              <a:rPr lang="en-US" sz="1500" dirty="0"/>
              <a:t>Doubles are allocated </a:t>
            </a:r>
            <a:r>
              <a:rPr lang="en-US" sz="1500" u="sng" dirty="0"/>
              <a:t>8 bytes </a:t>
            </a:r>
            <a:r>
              <a:rPr lang="en-US" sz="1500" dirty="0"/>
              <a:t>of allocated space</a:t>
            </a:r>
          </a:p>
          <a:p>
            <a:pPr lvl="1">
              <a:lnSpc>
                <a:spcPct val="90000"/>
              </a:lnSpc>
            </a:pPr>
            <a:r>
              <a:rPr lang="en-US" sz="1500" dirty="0"/>
              <a:t>2.3E-308 to 1.7E+308</a:t>
            </a:r>
          </a:p>
          <a:p>
            <a:pPr lvl="1">
              <a:lnSpc>
                <a:spcPct val="90000"/>
              </a:lnSpc>
            </a:pPr>
            <a:endParaRPr lang="en-US" sz="1500" dirty="0"/>
          </a:p>
          <a:p>
            <a:pPr>
              <a:lnSpc>
                <a:spcPct val="90000"/>
              </a:lnSpc>
            </a:pPr>
            <a:r>
              <a:rPr lang="en-US" sz="1500" dirty="0"/>
              <a:t>If you see an “e” constant know that it’s based off scientific E notation</a:t>
            </a:r>
          </a:p>
          <a:p>
            <a:pPr lvl="1">
              <a:lnSpc>
                <a:spcPct val="90000"/>
              </a:lnSpc>
            </a:pPr>
            <a:r>
              <a:rPr lang="en-US" sz="1500" dirty="0"/>
              <a:t>3.2e45 == 3.2 x 10</a:t>
            </a:r>
            <a:r>
              <a:rPr lang="en-US" sz="1500" baseline="30000" dirty="0"/>
              <a:t>45</a:t>
            </a:r>
            <a:endParaRPr lang="en-US" sz="1500" dirty="0"/>
          </a:p>
        </p:txBody>
      </p:sp>
      <p:pic>
        <p:nvPicPr>
          <p:cNvPr id="5" name="Picture 4" descr="Text&#10;&#10;Description automatically generated">
            <a:extLst>
              <a:ext uri="{FF2B5EF4-FFF2-40B4-BE49-F238E27FC236}">
                <a16:creationId xmlns:a16="http://schemas.microsoft.com/office/drawing/2014/main" id="{9D52D873-F52A-C142-BC9C-23C875ED5A5F}"/>
              </a:ext>
            </a:extLst>
          </p:cNvPr>
          <p:cNvPicPr>
            <a:picLocks noChangeAspect="1"/>
          </p:cNvPicPr>
          <p:nvPr/>
        </p:nvPicPr>
        <p:blipFill>
          <a:blip r:embed="rId4"/>
          <a:stretch>
            <a:fillRect/>
          </a:stretch>
        </p:blipFill>
        <p:spPr>
          <a:xfrm>
            <a:off x="4439735" y="1906193"/>
            <a:ext cx="7437767" cy="381185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24157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66E0-3B2A-D949-BB3E-D91081A319FA}"/>
              </a:ext>
            </a:extLst>
          </p:cNvPr>
          <p:cNvSpPr>
            <a:spLocks noGrp="1"/>
          </p:cNvSpPr>
          <p:nvPr>
            <p:ph type="title"/>
          </p:nvPr>
        </p:nvSpPr>
        <p:spPr>
          <a:xfrm>
            <a:off x="825909" y="808055"/>
            <a:ext cx="3979205" cy="1453363"/>
          </a:xfrm>
        </p:spPr>
        <p:txBody>
          <a:bodyPr>
            <a:normAutofit/>
          </a:bodyPr>
          <a:lstStyle/>
          <a:p>
            <a:r>
              <a:rPr lang="en-US" cap="none" dirty="0"/>
              <a:t>char</a:t>
            </a:r>
          </a:p>
        </p:txBody>
      </p:sp>
      <p:sp>
        <p:nvSpPr>
          <p:cNvPr id="3" name="Content Placeholder 2">
            <a:extLst>
              <a:ext uri="{FF2B5EF4-FFF2-40B4-BE49-F238E27FC236}">
                <a16:creationId xmlns:a16="http://schemas.microsoft.com/office/drawing/2014/main" id="{3A557BF9-22DB-BD44-A9C7-C39950310E91}"/>
              </a:ext>
            </a:extLst>
          </p:cNvPr>
          <p:cNvSpPr>
            <a:spLocks noGrp="1"/>
          </p:cNvSpPr>
          <p:nvPr>
            <p:ph idx="1"/>
          </p:nvPr>
        </p:nvSpPr>
        <p:spPr>
          <a:xfrm>
            <a:off x="802178" y="2261420"/>
            <a:ext cx="4002936" cy="3637935"/>
          </a:xfrm>
        </p:spPr>
        <p:txBody>
          <a:bodyPr>
            <a:normAutofit/>
          </a:bodyPr>
          <a:lstStyle/>
          <a:p>
            <a:r>
              <a:rPr lang="en-US" dirty="0"/>
              <a:t>char type hold single ASCII letters or small int type values (-128 to 127)</a:t>
            </a:r>
          </a:p>
          <a:p>
            <a:r>
              <a:rPr lang="en-US" dirty="0"/>
              <a:t>chars are allocated 1 byte</a:t>
            </a:r>
          </a:p>
        </p:txBody>
      </p:sp>
      <p:pic>
        <p:nvPicPr>
          <p:cNvPr id="5" name="Picture 4" descr="Text&#10;&#10;Description automatically generated">
            <a:extLst>
              <a:ext uri="{FF2B5EF4-FFF2-40B4-BE49-F238E27FC236}">
                <a16:creationId xmlns:a16="http://schemas.microsoft.com/office/drawing/2014/main" id="{918D7BC5-35B4-D844-A98A-4B4AED10D355}"/>
              </a:ext>
            </a:extLst>
          </p:cNvPr>
          <p:cNvPicPr>
            <a:picLocks noChangeAspect="1"/>
          </p:cNvPicPr>
          <p:nvPr/>
        </p:nvPicPr>
        <p:blipFill>
          <a:blip r:embed="rId4"/>
          <a:stretch>
            <a:fillRect/>
          </a:stretch>
        </p:blipFill>
        <p:spPr>
          <a:xfrm>
            <a:off x="5300083" y="796413"/>
            <a:ext cx="6074931"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936664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D7986-A9D3-404C-AF63-9F1DAE6257CC}"/>
              </a:ext>
            </a:extLst>
          </p:cNvPr>
          <p:cNvSpPr>
            <a:spLocks noGrp="1"/>
          </p:cNvSpPr>
          <p:nvPr>
            <p:ph type="title"/>
          </p:nvPr>
        </p:nvSpPr>
        <p:spPr>
          <a:xfrm>
            <a:off x="825909" y="808055"/>
            <a:ext cx="3979205" cy="1453363"/>
          </a:xfrm>
        </p:spPr>
        <p:txBody>
          <a:bodyPr>
            <a:normAutofit/>
          </a:bodyPr>
          <a:lstStyle/>
          <a:p>
            <a:r>
              <a:rPr lang="en-US" cap="none" dirty="0"/>
              <a:t>void</a:t>
            </a:r>
            <a:endParaRPr lang="en-US" dirty="0"/>
          </a:p>
        </p:txBody>
      </p:sp>
      <p:sp>
        <p:nvSpPr>
          <p:cNvPr id="3" name="Content Placeholder 2">
            <a:extLst>
              <a:ext uri="{FF2B5EF4-FFF2-40B4-BE49-F238E27FC236}">
                <a16:creationId xmlns:a16="http://schemas.microsoft.com/office/drawing/2014/main" id="{0F05BEA3-1F41-3A42-8C82-6F6B30A671D8}"/>
              </a:ext>
            </a:extLst>
          </p:cNvPr>
          <p:cNvSpPr>
            <a:spLocks noGrp="1"/>
          </p:cNvSpPr>
          <p:nvPr>
            <p:ph idx="1"/>
          </p:nvPr>
        </p:nvSpPr>
        <p:spPr>
          <a:xfrm>
            <a:off x="802178" y="2261420"/>
            <a:ext cx="4002936" cy="3637935"/>
          </a:xfrm>
        </p:spPr>
        <p:txBody>
          <a:bodyPr>
            <a:normAutofit/>
          </a:bodyPr>
          <a:lstStyle/>
          <a:p>
            <a:pPr>
              <a:lnSpc>
                <a:spcPct val="90000"/>
              </a:lnSpc>
            </a:pPr>
            <a:r>
              <a:rPr lang="en-US" sz="1400"/>
              <a:t>Void types basically says that no value is available</a:t>
            </a:r>
          </a:p>
          <a:p>
            <a:pPr>
              <a:lnSpc>
                <a:spcPct val="90000"/>
              </a:lnSpc>
            </a:pPr>
            <a:r>
              <a:rPr lang="en-US" sz="1400"/>
              <a:t>Normally used in three situations</a:t>
            </a:r>
          </a:p>
          <a:p>
            <a:pPr lvl="1">
              <a:lnSpc>
                <a:spcPct val="90000"/>
              </a:lnSpc>
            </a:pPr>
            <a:r>
              <a:rPr lang="en-US" sz="1400"/>
              <a:t>void function return</a:t>
            </a:r>
          </a:p>
          <a:p>
            <a:pPr lvl="1">
              <a:lnSpc>
                <a:spcPct val="90000"/>
              </a:lnSpc>
            </a:pPr>
            <a:r>
              <a:rPr lang="en-US" sz="1400"/>
              <a:t>void function arguments </a:t>
            </a:r>
          </a:p>
          <a:p>
            <a:pPr lvl="1">
              <a:lnSpc>
                <a:spcPct val="90000"/>
              </a:lnSpc>
            </a:pPr>
            <a:r>
              <a:rPr lang="en-US" sz="1400"/>
              <a:t>void pointers</a:t>
            </a:r>
          </a:p>
          <a:p>
            <a:pPr>
              <a:lnSpc>
                <a:spcPct val="90000"/>
              </a:lnSpc>
            </a:pPr>
            <a:r>
              <a:rPr lang="en-US" sz="1400"/>
              <a:t>void may make more sense once we get to functions and pointers</a:t>
            </a:r>
          </a:p>
          <a:p>
            <a:pPr>
              <a:lnSpc>
                <a:spcPct val="90000"/>
              </a:lnSpc>
            </a:pPr>
            <a:r>
              <a:rPr lang="en-US" sz="1400"/>
              <a:t>For now know that if you see a function with ”void” as the function type, then it will not require a “return” statement</a:t>
            </a:r>
          </a:p>
          <a:p>
            <a:pPr>
              <a:lnSpc>
                <a:spcPct val="90000"/>
              </a:lnSpc>
            </a:pPr>
            <a:r>
              <a:rPr lang="en-US" sz="1400"/>
              <a:t>Take note that you cannot create variables of void type ;)</a:t>
            </a:r>
          </a:p>
          <a:p>
            <a:pPr lvl="1">
              <a:lnSpc>
                <a:spcPct val="90000"/>
              </a:lnSpc>
            </a:pPr>
            <a:endParaRPr lang="en-US" sz="1400"/>
          </a:p>
        </p:txBody>
      </p:sp>
      <p:pic>
        <p:nvPicPr>
          <p:cNvPr id="5" name="Picture 4" descr="Text&#10;&#10;Description automatically generated">
            <a:extLst>
              <a:ext uri="{FF2B5EF4-FFF2-40B4-BE49-F238E27FC236}">
                <a16:creationId xmlns:a16="http://schemas.microsoft.com/office/drawing/2014/main" id="{4A6AC5D4-20C1-6344-8D27-E8DF9B8F9A6B}"/>
              </a:ext>
            </a:extLst>
          </p:cNvPr>
          <p:cNvPicPr>
            <a:picLocks noChangeAspect="1"/>
          </p:cNvPicPr>
          <p:nvPr/>
        </p:nvPicPr>
        <p:blipFill>
          <a:blip r:embed="rId4"/>
          <a:stretch>
            <a:fillRect/>
          </a:stretch>
        </p:blipFill>
        <p:spPr>
          <a:xfrm>
            <a:off x="5289752" y="810594"/>
            <a:ext cx="6095593" cy="507458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36638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docProps/app.xml><?xml version="1.0" encoding="utf-8"?>
<Properties xmlns="http://schemas.openxmlformats.org/officeDocument/2006/extended-properties" xmlns:vt="http://schemas.openxmlformats.org/officeDocument/2006/docPropsVTypes">
  <Template/>
  <TotalTime>961</TotalTime>
  <Words>2085</Words>
  <Application>Microsoft Macintosh PowerPoint</Application>
  <PresentationFormat>Widescreen</PresentationFormat>
  <Paragraphs>259</Paragraphs>
  <Slides>21</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Celestial</vt:lpstr>
      <vt:lpstr>Variables and Types</vt:lpstr>
      <vt:lpstr>Overview</vt:lpstr>
      <vt:lpstr>Exploring variables</vt:lpstr>
      <vt:lpstr>The &lt;type&gt;</vt:lpstr>
      <vt:lpstr>Counting Ranges</vt:lpstr>
      <vt:lpstr>int</vt:lpstr>
      <vt:lpstr>float and double</vt:lpstr>
      <vt:lpstr>char</vt:lpstr>
      <vt:lpstr>void</vt:lpstr>
      <vt:lpstr>short and long</vt:lpstr>
      <vt:lpstr>unsigned and signed</vt:lpstr>
      <vt:lpstr>Keep in mind…</vt:lpstr>
      <vt:lpstr>The &lt;identifier&gt; </vt:lpstr>
      <vt:lpstr>PowerPoint Presentation</vt:lpstr>
      <vt:lpstr>Questions</vt:lpstr>
      <vt:lpstr>Answers</vt:lpstr>
      <vt:lpstr>The &lt;value&gt;, well putting a value…</vt:lpstr>
      <vt:lpstr>printf() </vt:lpstr>
      <vt:lpstr>Format Specifiers</vt:lpstr>
      <vt:lpstr>Overview</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dc:title>
  <dc:creator>Pineda, Felipe Osiel</dc:creator>
  <cp:lastModifiedBy>Pineda, Felipe Osiel</cp:lastModifiedBy>
  <cp:revision>89</cp:revision>
  <dcterms:created xsi:type="dcterms:W3CDTF">2021-03-20T16:32:55Z</dcterms:created>
  <dcterms:modified xsi:type="dcterms:W3CDTF">2021-04-04T21:22:50Z</dcterms:modified>
</cp:coreProperties>
</file>