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6" r:id="rId2"/>
    <p:sldId id="268" r:id="rId3"/>
    <p:sldId id="286" r:id="rId4"/>
    <p:sldId id="287" r:id="rId5"/>
    <p:sldId id="315" r:id="rId6"/>
    <p:sldId id="288" r:id="rId7"/>
    <p:sldId id="289" r:id="rId8"/>
    <p:sldId id="316" r:id="rId9"/>
    <p:sldId id="290" r:id="rId10"/>
    <p:sldId id="313" r:id="rId11"/>
    <p:sldId id="314" r:id="rId12"/>
    <p:sldId id="317" r:id="rId13"/>
    <p:sldId id="291" r:id="rId14"/>
    <p:sldId id="292" r:id="rId15"/>
    <p:sldId id="318" r:id="rId16"/>
    <p:sldId id="293" r:id="rId17"/>
    <p:sldId id="294" r:id="rId18"/>
    <p:sldId id="296" r:id="rId19"/>
    <p:sldId id="299" r:id="rId20"/>
    <p:sldId id="303" r:id="rId21"/>
    <p:sldId id="304" r:id="rId22"/>
    <p:sldId id="305" r:id="rId23"/>
    <p:sldId id="295" r:id="rId24"/>
    <p:sldId id="298" r:id="rId25"/>
    <p:sldId id="308" r:id="rId26"/>
    <p:sldId id="309" r:id="rId27"/>
    <p:sldId id="310" r:id="rId28"/>
    <p:sldId id="311" r:id="rId29"/>
    <p:sldId id="312" r:id="rId30"/>
    <p:sldId id="319" r:id="rId31"/>
    <p:sldId id="285" r:id="rId32"/>
    <p:sldId id="26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4"/>
    <p:restoredTop sz="82585"/>
  </p:normalViewPr>
  <p:slideViewPr>
    <p:cSldViewPr snapToGrid="0" snapToObjects="1">
      <p:cViewPr varScale="1">
        <p:scale>
          <a:sx n="105" d="100"/>
          <a:sy n="105" d="100"/>
        </p:scale>
        <p:origin x="1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28947-4375-1244-9960-5B734462073D}" type="datetimeFigureOut">
              <a:rPr lang="en-US" smtClean="0"/>
              <a:t>4/4/21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61311-75B6-5448-8072-CF99FAEF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3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Arithmetic operators are the simplest of the bunch. It completes a mathematical operation on two values and gives you the result. Think of it as like writing a math problem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the next slide we’ll see more of the actual code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61311-75B6-5448-8072-CF99FAEFE8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50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get into Logical Operators, it’s important to know about AND, OR, XOR, NOT and their truth tables. It’ll help build a foundation in logic so that once we get into logical operators you’ll be able to know it.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xor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, </a:t>
            </a:r>
            <a:r>
              <a:rPr lang="en-US" dirty="0" err="1"/>
              <a:t>eax</a:t>
            </a:r>
            <a:r>
              <a:rPr lang="en-US" dirty="0"/>
              <a:t> is a popular manner of clearing a register. As you can see from the slide, XOR will only output a 1 (True) if they do not match. If they do match then the output and EAX will be zero, thus clearing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61311-75B6-5448-8072-CF99FAEFE8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63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--Class Participation--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61311-75B6-5448-8072-CF99FAEFE80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73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--Class Participation--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61311-75B6-5448-8072-CF99FAEFE80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02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--Class Participation--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61311-75B6-5448-8072-CF99FAEFE80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94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--Class Participation--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61311-75B6-5448-8072-CF99FAEFE80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37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Logical Operators builds on Relational Operators. It allows you to have multiple relational expressions within the same line and still return a 0 or 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61311-75B6-5448-8072-CF99FAEFE80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98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--Class Participation--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61311-75B6-5448-8072-CF99FAEFE80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79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--Class Participation--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61311-75B6-5448-8072-CF99FAEFE80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80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--Class Participation--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61311-75B6-5448-8072-CF99FAEFE80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95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61311-75B6-5448-8072-CF99FAEFE80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44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Addition, Subtraction, and Multiplication are either super simple or just mimic the way it’s done in the real world</a:t>
            </a:r>
          </a:p>
          <a:p>
            <a:endParaRPr lang="en-US" dirty="0"/>
          </a:p>
          <a:p>
            <a:r>
              <a:rPr lang="en-US" dirty="0"/>
              <a:t>Division and Remainder are a bit different, let’s see in the next slide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61311-75B6-5448-8072-CF99FAEFE8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39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example is just normal integer division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Division will depend on the types of variables. Remember if you are expecting a decimal but put the type as int then it will restrict the result.</a:t>
            </a:r>
          </a:p>
          <a:p>
            <a:endParaRPr lang="en-US" dirty="0"/>
          </a:p>
          <a:p>
            <a:r>
              <a:rPr lang="en-US" dirty="0"/>
              <a:t>In the second example all three variables (</a:t>
            </a:r>
            <a:r>
              <a:rPr lang="en-US" dirty="0" err="1"/>
              <a:t>a,b,c</a:t>
            </a:r>
            <a:r>
              <a:rPr lang="en-US" dirty="0"/>
              <a:t>) are </a:t>
            </a:r>
            <a:r>
              <a:rPr lang="en-US" dirty="0" err="1"/>
              <a:t>ints</a:t>
            </a:r>
            <a:r>
              <a:rPr lang="en-US" dirty="0"/>
              <a:t>. </a:t>
            </a:r>
            <a:r>
              <a:rPr lang="en-US" dirty="0" err="1"/>
              <a:t>Ints</a:t>
            </a:r>
            <a:r>
              <a:rPr lang="en-US" dirty="0"/>
              <a:t> cannot hold decimals so mathematically it will compute 2.5 but because of it’s int type, it will resort to turning it into an int value, which 2.</a:t>
            </a:r>
          </a:p>
          <a:p>
            <a:endParaRPr lang="en-US" dirty="0"/>
          </a:p>
          <a:p>
            <a:r>
              <a:rPr lang="en-US" dirty="0"/>
              <a:t>In the third example, all three variables (</a:t>
            </a:r>
            <a:r>
              <a:rPr lang="en-US" dirty="0" err="1"/>
              <a:t>d,e,f</a:t>
            </a:r>
            <a:r>
              <a:rPr lang="en-US" dirty="0"/>
              <a:t>) are doubles. It’s expecting a decimal/double value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why not just have the operands as </a:t>
            </a:r>
            <a:r>
              <a:rPr lang="en-US" dirty="0" err="1"/>
              <a:t>ints</a:t>
            </a:r>
            <a:r>
              <a:rPr lang="en-US" dirty="0"/>
              <a:t> and the result as double? That’s exactly what I was thinking, however it’s still wrong</a:t>
            </a:r>
          </a:p>
          <a:p>
            <a:endParaRPr lang="en-US" dirty="0"/>
          </a:p>
          <a:p>
            <a:r>
              <a:rPr lang="en-US" dirty="0"/>
              <a:t>In the fourth example, the operands (</a:t>
            </a:r>
            <a:r>
              <a:rPr lang="en-US" dirty="0" err="1"/>
              <a:t>h,i</a:t>
            </a:r>
            <a:r>
              <a:rPr lang="en-US" dirty="0"/>
              <a:t>) are int and the resulting value is a double. Well, in this case it would compute result with the 2 (because operands are </a:t>
            </a:r>
            <a:r>
              <a:rPr lang="en-US" dirty="0" err="1"/>
              <a:t>ints</a:t>
            </a:r>
            <a:r>
              <a:rPr lang="en-US" dirty="0"/>
              <a:t>) but since the resulting variable is a double it will cast into a double. Thus, adding the 6 zeros after the 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61311-75B6-5448-8072-CF99FAEFE8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12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Increment and Decrement Operators are unary operators meaning they only work on one operand or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61311-75B6-5448-8072-CF99FAEFE8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6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Basically, saying it’ll add 1 before doing ANYTHING else</a:t>
            </a:r>
          </a:p>
          <a:p>
            <a:endParaRPr lang="en-US" dirty="0"/>
          </a:p>
          <a:p>
            <a:r>
              <a:rPr lang="en-US" dirty="0"/>
              <a:t>Scenario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print statement will print the value inside “a” after it is incremented by 1.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print statement will print the same value as “a” was already incremented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Scenario 2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Since we are setting “++a” to “z”, we have to start there. The variable “a” will be incremented by 1 before setting it to z. That is why the first print statement prints 11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print statement will print the value inside “a”. Since “a” was incremented by 1 it will house 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61311-75B6-5448-8072-CF99FAEFE8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90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Basically, saying it’ll do something before adding the 1 to the operand</a:t>
            </a:r>
          </a:p>
          <a:p>
            <a:endParaRPr lang="en-US" dirty="0"/>
          </a:p>
          <a:p>
            <a:r>
              <a:rPr lang="en-US" dirty="0"/>
              <a:t>Scenario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print statement will print out a value which is 10 and then increments a by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 the point of the second print, a will have the value 11 so it will print 11</a:t>
            </a:r>
          </a:p>
          <a:p>
            <a:endParaRPr lang="en-US" dirty="0"/>
          </a:p>
          <a:p>
            <a:r>
              <a:rPr lang="en-US" dirty="0"/>
              <a:t>Scenario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Since we are setting “a++” to “z”, we have to start there. The variable “a” will be set to “z” first before incrementing by 1.  That is why the first print statement prints 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print statement will print the value inside “a”. Since “a” was still incremented by 1 (after being set to “z”) it will house the value 11</a:t>
            </a:r>
          </a:p>
          <a:p>
            <a:endParaRPr lang="en-US" dirty="0"/>
          </a:p>
          <a:p>
            <a:r>
              <a:rPr lang="en-US" dirty="0"/>
              <a:t>Set it a to z first (z=10) and then add 1(a=11)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61311-75B6-5448-8072-CF99FAEFE8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3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You’ve already learned the first assignment operator. The “=“ is used to assign a value to variable. It’s the first instruction used to store something in an identifier</a:t>
            </a:r>
          </a:p>
          <a:p>
            <a:endParaRPr lang="en-US" dirty="0"/>
          </a:p>
          <a:p>
            <a:r>
              <a:rPr lang="en-US" dirty="0"/>
              <a:t>As we get into more logic, you’ll see that you will need to complete a operation on a variable but use the value already inside it as one of the operands. That’s where rest of them come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61311-75B6-5448-8072-CF99FAEFE8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31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C, relational operators return a 0 (false) or 1 (true). I think other languages do it differently but here C returns a 0 or 1. </a:t>
            </a:r>
          </a:p>
          <a:p>
            <a:endParaRPr lang="en-US" dirty="0"/>
          </a:p>
          <a:p>
            <a:r>
              <a:rPr lang="en-US" dirty="0"/>
              <a:t>Relational Operators are used to compares two operands and based on whatever operators you used (equal to, greater than, etc.) then it will return a 0 or 1</a:t>
            </a:r>
          </a:p>
          <a:p>
            <a:endParaRPr lang="en-US" dirty="0"/>
          </a:p>
          <a:p>
            <a:r>
              <a:rPr lang="en-US" dirty="0"/>
              <a:t>It is used in logic such as loops and and decision making like if statements. We will get into that later though so for now single line expressions will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61311-75B6-5448-8072-CF99FAEFE8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7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--Class Participation--</a:t>
            </a:r>
          </a:p>
          <a:p>
            <a:endParaRPr lang="en-US" dirty="0"/>
          </a:p>
          <a:p>
            <a:r>
              <a:rPr lang="en-US" dirty="0"/>
              <a:t>The weird “slash equals” character is the ”!=“. Some coding fonts just change it for visibility purposes</a:t>
            </a:r>
          </a:p>
          <a:p>
            <a:endParaRPr lang="en-US" dirty="0"/>
          </a:p>
          <a:p>
            <a:r>
              <a:rPr lang="en-US" dirty="0"/>
              <a:t>Same for the less than or equal to and greater than or equal 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61311-75B6-5448-8072-CF99FAEFE8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37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mojipedia.org/pleading-face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rogramming/c_data_types.ht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reecodecamp.org/news/the-c-beginners-handbook/#operator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81DC-3C62-3A47-AC6E-9CCA0F4EA3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 Operators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D3F87-255D-7547-BA20-FFCF7741A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Lt </a:t>
            </a:r>
            <a:r>
              <a:rPr lang="en-US" dirty="0" err="1"/>
              <a:t>FElipe</a:t>
            </a:r>
            <a:r>
              <a:rPr lang="en-US" dirty="0"/>
              <a:t> Pineda</a:t>
            </a:r>
          </a:p>
        </p:txBody>
      </p:sp>
    </p:spTree>
    <p:extLst>
      <p:ext uri="{BB962C8B-B14F-4D97-AF65-F5344CB8AC3E}">
        <p14:creationId xmlns:p14="http://schemas.microsoft.com/office/powerpoint/2010/main" val="3781575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0CA4-B4B0-6447-8679-6C8A2E517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>
            <a:normAutofit/>
          </a:bodyPr>
          <a:lstStyle/>
          <a:p>
            <a:r>
              <a:rPr lang="en-US" sz="3300"/>
              <a:t>Prefix I/C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1EACD-2B50-7845-A95F-8F13C535A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255" y="2142067"/>
            <a:ext cx="4099947" cy="36491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Prefix I/C Operator goes before the operand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Ex: ++a or –a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What does this entail?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It increments the operand before using it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Let’s take two scenarios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Scenario 1 (top image)</a:t>
            </a:r>
          </a:p>
          <a:p>
            <a:pPr lvl="2">
              <a:lnSpc>
                <a:spcPct val="90000"/>
              </a:lnSpc>
            </a:pPr>
            <a:r>
              <a:rPr lang="en-US" sz="1500" dirty="0"/>
              <a:t>++a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Scenario 2 (bottom image)</a:t>
            </a:r>
          </a:p>
          <a:p>
            <a:pPr lvl="2">
              <a:lnSpc>
                <a:spcPct val="90000"/>
              </a:lnSpc>
            </a:pPr>
            <a:r>
              <a:rPr lang="en-US" sz="1500" dirty="0"/>
              <a:t>z = ++a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Same values, but’s see how it’s handled in postfix</a:t>
            </a:r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879A6676-49D0-A54D-B2F1-589D74323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249" y="3429000"/>
            <a:ext cx="3132604" cy="3332558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64F7854D-D71C-B840-A174-F439013C89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8247" y="96442"/>
            <a:ext cx="3132603" cy="3046458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653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F28A-DE23-A249-B363-B92BD3772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Postfix I/C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903FE-7C3D-CC4D-8C9C-4782856E8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255" y="2142067"/>
            <a:ext cx="4099947" cy="3649133"/>
          </a:xfrm>
        </p:spPr>
        <p:txBody>
          <a:bodyPr>
            <a:normAutofit fontScale="92500" lnSpcReduction="10000"/>
          </a:bodyPr>
          <a:lstStyle/>
          <a:p>
            <a:r>
              <a:rPr lang="en-US" sz="1700" dirty="0"/>
              <a:t>Postfix I/C Operator goes after the operand</a:t>
            </a:r>
          </a:p>
          <a:p>
            <a:pPr lvl="1"/>
            <a:r>
              <a:rPr lang="en-US" sz="1700" dirty="0"/>
              <a:t>Ex: a++ or a++</a:t>
            </a:r>
          </a:p>
          <a:p>
            <a:r>
              <a:rPr lang="en-US" sz="1700" dirty="0"/>
              <a:t>What does this entail?</a:t>
            </a:r>
          </a:p>
          <a:p>
            <a:pPr lvl="1"/>
            <a:r>
              <a:rPr lang="en-US" sz="1700" dirty="0"/>
              <a:t>It increments the operand after using it</a:t>
            </a:r>
          </a:p>
          <a:p>
            <a:r>
              <a:rPr lang="en-US" sz="1700" dirty="0"/>
              <a:t>Let’s take two scenarios</a:t>
            </a:r>
          </a:p>
          <a:p>
            <a:pPr lvl="1"/>
            <a:r>
              <a:rPr lang="en-US" sz="1700" dirty="0"/>
              <a:t>Scenario 1 (top image)</a:t>
            </a:r>
          </a:p>
          <a:p>
            <a:pPr lvl="2"/>
            <a:r>
              <a:rPr lang="en-US" sz="1700" dirty="0"/>
              <a:t>a++</a:t>
            </a:r>
          </a:p>
          <a:p>
            <a:pPr lvl="1"/>
            <a:r>
              <a:rPr lang="en-US" sz="1700" dirty="0"/>
              <a:t>Scenario 2 (bottom image)</a:t>
            </a:r>
          </a:p>
          <a:p>
            <a:pPr lvl="2"/>
            <a:r>
              <a:rPr lang="en-US" sz="1700" dirty="0"/>
              <a:t>z = a++</a:t>
            </a:r>
          </a:p>
          <a:p>
            <a:endParaRPr lang="en-US" sz="1700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942C101-7FBD-F743-9CA8-66463571F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3140" y="3300812"/>
            <a:ext cx="3343756" cy="3557188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D76C6087-7037-2643-9C72-ABD2E1B107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184" y="27215"/>
            <a:ext cx="3334712" cy="3243008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0381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A9B7-51DB-7247-969C-90533EAE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8080"/>
                </a:highlight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8BC8-F50D-464B-ABC7-3553FD919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u="sng" dirty="0" err="1"/>
              <a:t>IncDec-Exercise.c</a:t>
            </a:r>
            <a:r>
              <a:rPr lang="en-US" u="sng" dirty="0"/>
              <a:t> </a:t>
            </a:r>
            <a:r>
              <a:rPr lang="en-US" dirty="0"/>
              <a:t>in the Exercise folder for Section4-Operators</a:t>
            </a:r>
          </a:p>
          <a:p>
            <a:r>
              <a:rPr lang="en-US" dirty="0"/>
              <a:t>Using Pre/Post fix Inc/Dec operators and the variables provided print out the following lines</a:t>
            </a:r>
          </a:p>
          <a:p>
            <a:pPr lvl="1"/>
            <a:r>
              <a:rPr lang="en-US" i="1" dirty="0" err="1"/>
              <a:t>myNumber</a:t>
            </a:r>
            <a:r>
              <a:rPr lang="en-US" i="1" dirty="0"/>
              <a:t>: 12</a:t>
            </a:r>
          </a:p>
          <a:p>
            <a:pPr lvl="1"/>
            <a:r>
              <a:rPr lang="en-US" i="1" dirty="0" err="1"/>
              <a:t>myNumber</a:t>
            </a:r>
            <a:r>
              <a:rPr lang="en-US" i="1" dirty="0"/>
              <a:t>: 11</a:t>
            </a:r>
          </a:p>
          <a:p>
            <a:pPr lvl="1"/>
            <a:r>
              <a:rPr lang="en-US" i="1" dirty="0" err="1"/>
              <a:t>anotherNumber</a:t>
            </a:r>
            <a:r>
              <a:rPr lang="en-US" i="1" dirty="0"/>
              <a:t>: 11</a:t>
            </a:r>
          </a:p>
          <a:p>
            <a:pPr lvl="1"/>
            <a:r>
              <a:rPr lang="en-US" i="1" dirty="0" err="1"/>
              <a:t>myNumber</a:t>
            </a:r>
            <a:r>
              <a:rPr lang="en-US" i="1" dirty="0"/>
              <a:t>: 10 </a:t>
            </a:r>
          </a:p>
          <a:p>
            <a:r>
              <a:rPr lang="en-US" dirty="0"/>
              <a:t>Instructions on are the script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654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587D-A9D8-EC45-A258-249C72118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Assignment Operators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471CBF8-76B1-41DF-8C2A-5E65B41C1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Assignment operators are used to assign values to variable</a:t>
            </a:r>
          </a:p>
          <a:p>
            <a:r>
              <a:rPr lang="en-US" dirty="0"/>
              <a:t>The “=“ you’ve already learned</a:t>
            </a:r>
          </a:p>
          <a:p>
            <a:r>
              <a:rPr lang="en-US" dirty="0"/>
              <a:t>What if you need to use the value already inside the variable?</a:t>
            </a:r>
          </a:p>
          <a:p>
            <a:r>
              <a:rPr lang="en-US" dirty="0"/>
              <a:t>The last five allow you to grab the value inside the resulting variable and use it as one of the operands in the operation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886A3485-2C83-9341-8E64-4F7ECDA84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752" y="1808747"/>
            <a:ext cx="6095593" cy="307827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C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7631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23BA-C2A5-9C49-B526-77A072FD6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US" dirty="0"/>
              <a:t>Running Assignment Operators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A687601-E454-2246-9705-E26DC352D4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92" b="3553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DD4AE97E-DD18-4F7F-B68D-A02E52EF8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r>
              <a:rPr lang="en-US" dirty="0"/>
              <a:t>This might get a little confusing, so PLEASE stop me if you don’t understand it </a:t>
            </a:r>
            <a:r>
              <a:rPr lang="en-US" u="sng" dirty="0">
                <a:hlinkClick r:id="rId4"/>
              </a:rPr>
              <a:t>🥺</a:t>
            </a:r>
            <a:endParaRPr lang="en-US" b="1" dirty="0"/>
          </a:p>
          <a:p>
            <a:r>
              <a:rPr lang="en-US" dirty="0"/>
              <a:t>Remember that every time an assignment operator is used, the c variable is modified </a:t>
            </a:r>
          </a:p>
        </p:txBody>
      </p:sp>
    </p:spTree>
    <p:extLst>
      <p:ext uri="{BB962C8B-B14F-4D97-AF65-F5344CB8AC3E}">
        <p14:creationId xmlns:p14="http://schemas.microsoft.com/office/powerpoint/2010/main" val="3880824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A9B7-51DB-7247-969C-90533EAE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8080"/>
                </a:highlight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8BC8-F50D-464B-ABC7-3553FD919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u="sng" dirty="0"/>
              <a:t>Assignment-</a:t>
            </a:r>
            <a:r>
              <a:rPr lang="en-US" u="sng" dirty="0" err="1"/>
              <a:t>Exercise.c</a:t>
            </a:r>
            <a:r>
              <a:rPr lang="en-US" u="sng" dirty="0"/>
              <a:t> </a:t>
            </a:r>
            <a:r>
              <a:rPr lang="en-US" dirty="0"/>
              <a:t>in the Exercise folder for Section4-Operators</a:t>
            </a:r>
          </a:p>
          <a:p>
            <a:r>
              <a:rPr lang="en-US" dirty="0"/>
              <a:t>Using Assignment operators and the variables provided print out the following lines</a:t>
            </a:r>
          </a:p>
          <a:p>
            <a:pPr lvl="1"/>
            <a:r>
              <a:rPr lang="en-US" i="1" dirty="0"/>
              <a:t>a: 25</a:t>
            </a:r>
          </a:p>
          <a:p>
            <a:pPr lvl="1"/>
            <a:r>
              <a:rPr lang="en-US" i="1" dirty="0"/>
              <a:t>a: 125</a:t>
            </a:r>
          </a:p>
          <a:p>
            <a:pPr lvl="1"/>
            <a:r>
              <a:rPr lang="en-US" i="1" dirty="0"/>
              <a:t>a: 25</a:t>
            </a:r>
          </a:p>
          <a:p>
            <a:pPr lvl="1"/>
            <a:r>
              <a:rPr lang="en-US" i="1" dirty="0"/>
              <a:t>a: 20</a:t>
            </a:r>
          </a:p>
          <a:p>
            <a:pPr lvl="1"/>
            <a:r>
              <a:rPr lang="en-US" i="1" dirty="0"/>
              <a:t>a: 0 </a:t>
            </a:r>
          </a:p>
          <a:p>
            <a:r>
              <a:rPr lang="en-US" dirty="0"/>
              <a:t>Instructions on are the script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636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2DCF-ECFA-0C48-935B-D790A79F7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sz="2500"/>
              <a:t>Relational/Comparison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2779E1-A5BD-46A8-9C7B-8D9980F76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Compares two operands on the relational operator you chose and returns a 0 (false) or 1 (true)</a:t>
            </a:r>
          </a:p>
          <a:p>
            <a:r>
              <a:rPr lang="en-US" dirty="0"/>
              <a:t>Used in loops and decision making (if statements) but we will get into those later</a:t>
            </a:r>
          </a:p>
          <a:p>
            <a:r>
              <a:rPr lang="en-US" dirty="0"/>
              <a:t>For now, we will do single line expressions</a:t>
            </a:r>
          </a:p>
          <a:p>
            <a:r>
              <a:rPr lang="en-US" dirty="0"/>
              <a:t>Similar to math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DBEB5BF-5199-7F45-A2B8-89BC385D4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752" y="1831606"/>
            <a:ext cx="6095593" cy="30325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C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7267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15507-A292-CF48-BE21-F20FB95B0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2944" y="2624938"/>
            <a:ext cx="3706762" cy="16081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Running Relational Operators</a:t>
            </a:r>
          </a:p>
        </p:txBody>
      </p:sp>
      <p:pic>
        <p:nvPicPr>
          <p:cNvPr id="11" name="Content Placeholder 10" descr="Text&#10;&#10;Description automatically generated">
            <a:extLst>
              <a:ext uri="{FF2B5EF4-FFF2-40B4-BE49-F238E27FC236}">
                <a16:creationId xmlns:a16="http://schemas.microsoft.com/office/drawing/2014/main" id="{E0356B87-9D20-3B47-9FC1-3E9474EE59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800" r="2" b="9384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615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D638-2E28-1542-B34D-44D08B12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44A64-32C2-AC47-9F13-45BD829E9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4824983" cy="434407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People have different ways of memorizing it, but you choose your own</a:t>
            </a:r>
          </a:p>
          <a:p>
            <a:r>
              <a:rPr lang="en-US" dirty="0"/>
              <a:t>Logic</a:t>
            </a:r>
          </a:p>
          <a:p>
            <a:pPr lvl="1"/>
            <a:r>
              <a:rPr lang="en-US" dirty="0"/>
              <a:t>AND</a:t>
            </a:r>
          </a:p>
          <a:p>
            <a:pPr lvl="2"/>
            <a:r>
              <a:rPr lang="en-US" dirty="0"/>
              <a:t>Only True (1) if all inputs are True (1)</a:t>
            </a:r>
          </a:p>
          <a:p>
            <a:pPr lvl="1"/>
            <a:r>
              <a:rPr lang="en-US" dirty="0"/>
              <a:t>OR</a:t>
            </a:r>
          </a:p>
          <a:p>
            <a:pPr lvl="2"/>
            <a:r>
              <a:rPr lang="en-US" dirty="0"/>
              <a:t>Only True (1) if one of the inputs is True (1)</a:t>
            </a:r>
          </a:p>
          <a:p>
            <a:pPr lvl="1"/>
            <a:r>
              <a:rPr lang="en-US" dirty="0"/>
              <a:t>XOR</a:t>
            </a:r>
          </a:p>
          <a:p>
            <a:pPr lvl="2"/>
            <a:r>
              <a:rPr lang="en-US" dirty="0"/>
              <a:t>Only True (1) inputs do not match</a:t>
            </a:r>
          </a:p>
          <a:p>
            <a:pPr lvl="1"/>
            <a:r>
              <a:rPr lang="en-US" dirty="0"/>
              <a:t>NOT</a:t>
            </a:r>
          </a:p>
          <a:p>
            <a:pPr lvl="2"/>
            <a:r>
              <a:rPr lang="en-US" dirty="0"/>
              <a:t>Only True (1) if input was False (1)</a:t>
            </a:r>
          </a:p>
          <a:p>
            <a:pPr lvl="2"/>
            <a:r>
              <a:rPr lang="en-US" dirty="0"/>
              <a:t>Opposite of input</a:t>
            </a:r>
          </a:p>
          <a:p>
            <a:pPr lvl="1"/>
            <a:r>
              <a:rPr lang="en-US" dirty="0"/>
              <a:t>Many more…</a:t>
            </a:r>
          </a:p>
          <a:p>
            <a:r>
              <a:rPr lang="en-US" dirty="0" err="1"/>
              <a:t>xor</a:t>
            </a:r>
            <a:r>
              <a:rPr lang="en-US" dirty="0"/>
              <a:t> </a:t>
            </a:r>
            <a:r>
              <a:rPr lang="en-US" dirty="0" err="1"/>
              <a:t>eax,eax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E8DC14CD-5116-A54B-A93D-A0DAE7107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513" y="3006852"/>
            <a:ext cx="6188668" cy="191956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C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909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4214C-9B8E-B94F-B543-BE1CD5AD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Truth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C2809-FE7F-DA4A-B609-D585EDB4E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145" y="2003891"/>
            <a:ext cx="5324855" cy="172584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Only True (1) if all inputs are True (1)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C619FEB-C382-1745-BD17-0D591AFEE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709496"/>
              </p:ext>
            </p:extLst>
          </p:nvPr>
        </p:nvGraphicFramePr>
        <p:xfrm>
          <a:off x="2032000" y="3865034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310097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8576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75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412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01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549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6930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F626E8-3AAB-DF41-909B-08850E0A4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791078"/>
              </p:ext>
            </p:extLst>
          </p:nvPr>
        </p:nvGraphicFramePr>
        <p:xfrm>
          <a:off x="7450666" y="3865034"/>
          <a:ext cx="2709333" cy="1854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57640899"/>
                    </a:ext>
                  </a:extLst>
                </a:gridCol>
              </a:tblGrid>
              <a:tr h="365664">
                <a:tc>
                  <a:txBody>
                    <a:bodyPr/>
                    <a:lstStyle/>
                    <a:p>
                      <a:r>
                        <a:rPr lang="en-US" dirty="0"/>
                        <a:t>A &amp;&amp;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675849"/>
                  </a:ext>
                </a:extLst>
              </a:tr>
              <a:tr h="39154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65632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844504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630238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471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53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4FEA-5906-D145-BC36-2C5CF219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BAB44-569A-6C4D-BD21-693EC5358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  <a:p>
            <a:r>
              <a:rPr lang="en-US" dirty="0"/>
              <a:t>Increment/Decrement Operators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/>
              <a:t>Relational/Comparison Operators</a:t>
            </a:r>
          </a:p>
          <a:p>
            <a:r>
              <a:rPr lang="en-US" dirty="0"/>
              <a:t>Logical Operators</a:t>
            </a:r>
          </a:p>
        </p:txBody>
      </p:sp>
    </p:spTree>
    <p:extLst>
      <p:ext uri="{BB962C8B-B14F-4D97-AF65-F5344CB8AC3E}">
        <p14:creationId xmlns:p14="http://schemas.microsoft.com/office/powerpoint/2010/main" val="492067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4214C-9B8E-B94F-B543-BE1CD5AD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Truth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C2809-FE7F-DA4A-B609-D585EDB4E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145" y="2003891"/>
            <a:ext cx="5324855" cy="172584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Only True (1) if one of the inputs is True (1)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C619FEB-C382-1745-BD17-0D591AFEE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206790"/>
              </p:ext>
            </p:extLst>
          </p:nvPr>
        </p:nvGraphicFramePr>
        <p:xfrm>
          <a:off x="2032000" y="3865034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310097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8576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75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412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01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549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6930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4A678D-E6B9-6B46-B0D4-841B91126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61202"/>
              </p:ext>
            </p:extLst>
          </p:nvPr>
        </p:nvGraphicFramePr>
        <p:xfrm>
          <a:off x="7450666" y="3865204"/>
          <a:ext cx="27093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40281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||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43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49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99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53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65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0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4214C-9B8E-B94F-B543-BE1CD5AD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Truth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C2809-FE7F-DA4A-B609-D585EDB4E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145" y="2003891"/>
            <a:ext cx="5324855" cy="172584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Only True (1) inputs do not match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C619FEB-C382-1745-BD17-0D591AFEE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394640"/>
              </p:ext>
            </p:extLst>
          </p:nvPr>
        </p:nvGraphicFramePr>
        <p:xfrm>
          <a:off x="2032000" y="3865034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310097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8576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75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412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01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549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69303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84F4C7-AE02-FC4A-856B-35B451A94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123122"/>
              </p:ext>
            </p:extLst>
          </p:nvPr>
        </p:nvGraphicFramePr>
        <p:xfrm>
          <a:off x="7450667" y="3865034"/>
          <a:ext cx="27093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39302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A^B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208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030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233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616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694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1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4214C-9B8E-B94F-B543-BE1CD5AD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Truth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C2809-FE7F-DA4A-B609-D585EDB4E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145" y="2003891"/>
            <a:ext cx="5324855" cy="172584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Opposite of input</a:t>
            </a:r>
          </a:p>
          <a:p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26817C3-4A82-F343-A1AB-14DD5E2C2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849896"/>
              </p:ext>
            </p:extLst>
          </p:nvPr>
        </p:nvGraphicFramePr>
        <p:xfrm>
          <a:off x="2117344" y="4011507"/>
          <a:ext cx="4064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44214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58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58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67556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ACAB83-AA7A-4F41-8210-BB29ACA1A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437415"/>
              </p:ext>
            </p:extLst>
          </p:nvPr>
        </p:nvGraphicFramePr>
        <p:xfrm>
          <a:off x="6181344" y="4011507"/>
          <a:ext cx="4064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43735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641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879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735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06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88CE-5011-3543-A0E8-DB8F604B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Logical Operators	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DBCE004-A56E-48C2-B9B1-6E87F5F13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Builds on Relational Operators and Logical AND, OR, and NOT</a:t>
            </a:r>
          </a:p>
          <a:p>
            <a:r>
              <a:rPr lang="en-US" dirty="0"/>
              <a:t>Multiple relational expressions  (previous slide) tied together to result in one big expression with a 0 or 1</a:t>
            </a:r>
          </a:p>
          <a:p>
            <a:endParaRPr lang="en-US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19579A3-838C-4644-9985-240A8002C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752" y="2151624"/>
            <a:ext cx="6095593" cy="239252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C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322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E8CF1-CA42-1D44-8565-FF01B79E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20288"/>
            <a:ext cx="10131425" cy="1456267"/>
          </a:xfrm>
        </p:spPr>
        <p:txBody>
          <a:bodyPr/>
          <a:lstStyle/>
          <a:p>
            <a:r>
              <a:rPr lang="en-US" dirty="0"/>
              <a:t>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08133-896B-0E44-897F-53715B6DD86D}"/>
              </a:ext>
            </a:extLst>
          </p:cNvPr>
          <p:cNvSpPr txBox="1"/>
          <p:nvPr/>
        </p:nvSpPr>
        <p:spPr>
          <a:xfrm>
            <a:off x="1522899" y="1978390"/>
            <a:ext cx="8875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= 10</a:t>
            </a:r>
          </a:p>
          <a:p>
            <a:pPr algn="ctr"/>
            <a:r>
              <a:rPr lang="en-US" dirty="0"/>
              <a:t>b = 15</a:t>
            </a:r>
          </a:p>
          <a:p>
            <a:pPr algn="ctr"/>
            <a:r>
              <a:rPr lang="en-US" dirty="0"/>
              <a:t>c = 20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7F44D19-39B8-4449-B995-0C73A1FB3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18502"/>
              </p:ext>
            </p:extLst>
          </p:nvPr>
        </p:nvGraphicFramePr>
        <p:xfrm>
          <a:off x="2032000" y="3585441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68208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521076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80794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(a == 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(b &gt;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 == a) &amp;&amp; (b &gt; 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08695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05367B5E-C2A3-6F47-9CB3-2B3405C7F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217022"/>
              </p:ext>
            </p:extLst>
          </p:nvPr>
        </p:nvGraphicFramePr>
        <p:xfrm>
          <a:off x="2031998" y="5267366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926775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392979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6558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(a &lt;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(b &lt;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 &lt; b) &amp;&amp; (b &lt; 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69971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7E53A38-7635-3149-8273-D7F88EFA7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694439"/>
              </p:ext>
            </p:extLst>
          </p:nvPr>
        </p:nvGraphicFramePr>
        <p:xfrm>
          <a:off x="2031999" y="3999527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2324245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709478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25661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05762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39EA1DB-E8BA-D74B-B1FA-E06A850B6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613597"/>
              </p:ext>
            </p:extLst>
          </p:nvPr>
        </p:nvGraphicFramePr>
        <p:xfrm>
          <a:off x="2031998" y="5681452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384066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461748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73585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331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56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E8CF1-CA42-1D44-8565-FF01B79E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20288"/>
            <a:ext cx="10131425" cy="1456267"/>
          </a:xfrm>
        </p:spPr>
        <p:txBody>
          <a:bodyPr/>
          <a:lstStyle/>
          <a:p>
            <a:r>
              <a:rPr lang="en-US" dirty="0"/>
              <a:t>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08133-896B-0E44-897F-53715B6DD86D}"/>
              </a:ext>
            </a:extLst>
          </p:cNvPr>
          <p:cNvSpPr txBox="1"/>
          <p:nvPr/>
        </p:nvSpPr>
        <p:spPr>
          <a:xfrm>
            <a:off x="1522899" y="1978390"/>
            <a:ext cx="8875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= 10</a:t>
            </a:r>
          </a:p>
          <a:p>
            <a:pPr algn="ctr"/>
            <a:r>
              <a:rPr lang="en-US" dirty="0"/>
              <a:t>b = 15</a:t>
            </a:r>
          </a:p>
          <a:p>
            <a:pPr algn="ctr"/>
            <a:r>
              <a:rPr lang="en-US" dirty="0"/>
              <a:t>c = 20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7F44D19-39B8-4449-B995-0C73A1FB3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468247"/>
              </p:ext>
            </p:extLst>
          </p:nvPr>
        </p:nvGraphicFramePr>
        <p:xfrm>
          <a:off x="2032000" y="3585441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68208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521076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80794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(a ==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(c &lt; 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 == c) || (c &lt; 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08695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05367B5E-C2A3-6F47-9CB3-2B3405C7F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876108"/>
              </p:ext>
            </p:extLst>
          </p:nvPr>
        </p:nvGraphicFramePr>
        <p:xfrm>
          <a:off x="2031998" y="5267366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926775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392979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6558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(c &gt; 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 (b-a) &gt; c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 &lt; b) || ( (b-a) &gt; c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69971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7E53A38-7635-3149-8273-D7F88EFA7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308971"/>
              </p:ext>
            </p:extLst>
          </p:nvPr>
        </p:nvGraphicFramePr>
        <p:xfrm>
          <a:off x="2031999" y="3999527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2324245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709478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25661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05762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39EA1DB-E8BA-D74B-B1FA-E06A850B6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890492"/>
              </p:ext>
            </p:extLst>
          </p:nvPr>
        </p:nvGraphicFramePr>
        <p:xfrm>
          <a:off x="2031998" y="5681452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384066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461748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73585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331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49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E8CF1-CA42-1D44-8565-FF01B79E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20288"/>
            <a:ext cx="10131425" cy="1456267"/>
          </a:xfrm>
        </p:spPr>
        <p:txBody>
          <a:bodyPr/>
          <a:lstStyle/>
          <a:p>
            <a:r>
              <a:rPr lang="en-US" dirty="0"/>
              <a:t>NOT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08133-896B-0E44-897F-53715B6DD86D}"/>
              </a:ext>
            </a:extLst>
          </p:cNvPr>
          <p:cNvSpPr txBox="1"/>
          <p:nvPr/>
        </p:nvSpPr>
        <p:spPr>
          <a:xfrm>
            <a:off x="1522899" y="1978390"/>
            <a:ext cx="8875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= 10</a:t>
            </a:r>
          </a:p>
          <a:p>
            <a:pPr algn="ctr"/>
            <a:r>
              <a:rPr lang="en-US" dirty="0"/>
              <a:t>b = 15</a:t>
            </a:r>
          </a:p>
          <a:p>
            <a:pPr algn="ctr"/>
            <a:r>
              <a:rPr lang="en-US" dirty="0"/>
              <a:t>c = 20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7F44D19-39B8-4449-B995-0C73A1FB3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853295"/>
              </p:ext>
            </p:extLst>
          </p:nvPr>
        </p:nvGraphicFramePr>
        <p:xfrm>
          <a:off x="2032000" y="3585441"/>
          <a:ext cx="887577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944">
                  <a:extLst>
                    <a:ext uri="{9D8B030D-6E8A-4147-A177-3AD203B41FA5}">
                      <a16:colId xmlns:a16="http://schemas.microsoft.com/office/drawing/2014/main" val="176820849"/>
                    </a:ext>
                  </a:extLst>
                </a:gridCol>
                <a:gridCol w="2218944">
                  <a:extLst>
                    <a:ext uri="{9D8B030D-6E8A-4147-A177-3AD203B41FA5}">
                      <a16:colId xmlns:a16="http://schemas.microsoft.com/office/drawing/2014/main" val="1652107603"/>
                    </a:ext>
                  </a:extLst>
                </a:gridCol>
                <a:gridCol w="2218944">
                  <a:extLst>
                    <a:ext uri="{9D8B030D-6E8A-4147-A177-3AD203B41FA5}">
                      <a16:colId xmlns:a16="http://schemas.microsoft.com/office/drawing/2014/main" val="4021205182"/>
                    </a:ext>
                  </a:extLst>
                </a:gridCol>
                <a:gridCol w="2218944">
                  <a:extLst>
                    <a:ext uri="{9D8B030D-6E8A-4147-A177-3AD203B41FA5}">
                      <a16:colId xmlns:a16="http://schemas.microsoft.com/office/drawing/2014/main" val="1680794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(a == 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(b &gt;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(a == a) &amp;&amp; (b &gt; c)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 ((a == a) &amp;&amp; (b &gt; c))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08695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7E53A38-7635-3149-8273-D7F88EFA7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006411"/>
              </p:ext>
            </p:extLst>
          </p:nvPr>
        </p:nvGraphicFramePr>
        <p:xfrm>
          <a:off x="2032000" y="4259822"/>
          <a:ext cx="88757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944">
                  <a:extLst>
                    <a:ext uri="{9D8B030D-6E8A-4147-A177-3AD203B41FA5}">
                      <a16:colId xmlns:a16="http://schemas.microsoft.com/office/drawing/2014/main" val="623242456"/>
                    </a:ext>
                  </a:extLst>
                </a:gridCol>
                <a:gridCol w="2218944">
                  <a:extLst>
                    <a:ext uri="{9D8B030D-6E8A-4147-A177-3AD203B41FA5}">
                      <a16:colId xmlns:a16="http://schemas.microsoft.com/office/drawing/2014/main" val="3770947884"/>
                    </a:ext>
                  </a:extLst>
                </a:gridCol>
                <a:gridCol w="2218944">
                  <a:extLst>
                    <a:ext uri="{9D8B030D-6E8A-4147-A177-3AD203B41FA5}">
                      <a16:colId xmlns:a16="http://schemas.microsoft.com/office/drawing/2014/main" val="826306017"/>
                    </a:ext>
                  </a:extLst>
                </a:gridCol>
                <a:gridCol w="2218944">
                  <a:extLst>
                    <a:ext uri="{9D8B030D-6E8A-4147-A177-3AD203B41FA5}">
                      <a16:colId xmlns:a16="http://schemas.microsoft.com/office/drawing/2014/main" val="1925661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05762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5185D1-F5CE-4B46-8547-0CA3A2F31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156710"/>
              </p:ext>
            </p:extLst>
          </p:nvPr>
        </p:nvGraphicFramePr>
        <p:xfrm>
          <a:off x="2032000" y="5294330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631234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412604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40564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 (c &gt; 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 (b-a) &gt; c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 &lt; b) || ( (b-a) &gt; c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44298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AA1DE12-BE08-4841-B02E-547A1354C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963720"/>
              </p:ext>
            </p:extLst>
          </p:nvPr>
        </p:nvGraphicFramePr>
        <p:xfrm>
          <a:off x="2031999" y="5734407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063357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541429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33436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5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91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94C6B1-AA43-E14C-A3D1-D8B501475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Running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4D563-8928-3C4D-A88B-2886D7E24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4" y="4385732"/>
            <a:ext cx="4813437" cy="1838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 dirty="0"/>
              <a:t>AND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199E80E-F9A0-094D-9EAD-298E5DECF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606" y="978129"/>
            <a:ext cx="5471927" cy="489737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088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94C6B1-AA43-E14C-A3D1-D8B501475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Running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4D563-8928-3C4D-A88B-2886D7E24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4" y="4385732"/>
            <a:ext cx="4813437" cy="1838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 dirty="0"/>
              <a:t>OR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CDB56651-CEB0-C840-90E7-120C28780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606" y="978129"/>
            <a:ext cx="5471927" cy="489737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005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94C6B1-AA43-E14C-A3D1-D8B501475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Running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4D563-8928-3C4D-A88B-2886D7E24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4" y="4385732"/>
            <a:ext cx="4813437" cy="1838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/>
              <a:t>NOT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27DC3E09-963F-BC40-98CA-72775C640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606" y="978129"/>
            <a:ext cx="5471927" cy="489737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94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97A4D-26D7-404F-BCF5-269DE9CC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CE708-7E00-804F-AE9A-D5C47118E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Very common sense, it’s just math</a:t>
            </a:r>
          </a:p>
          <a:p>
            <a:r>
              <a:rPr lang="en-US" dirty="0"/>
              <a:t>It takes two operands and performs a calculation</a:t>
            </a:r>
          </a:p>
        </p:txBody>
      </p:sp>
      <p:pic>
        <p:nvPicPr>
          <p:cNvPr id="7" name="Picture 6" descr="Graphical user interface, text, application, email, Teams&#10;&#10;Description automatically generated">
            <a:extLst>
              <a:ext uri="{FF2B5EF4-FFF2-40B4-BE49-F238E27FC236}">
                <a16:creationId xmlns:a16="http://schemas.microsoft.com/office/drawing/2014/main" id="{143541DA-CB3B-4049-9A52-9E0D981D2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752" y="2022093"/>
            <a:ext cx="6095593" cy="265158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C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1715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A9B7-51DB-7247-969C-90533EAE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8080"/>
                </a:highlight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8BC8-F50D-464B-ABC7-3553FD91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98099"/>
            <a:ext cx="10131425" cy="3649133"/>
          </a:xfrm>
        </p:spPr>
        <p:txBody>
          <a:bodyPr/>
          <a:lstStyle/>
          <a:p>
            <a:r>
              <a:rPr lang="en-US" dirty="0"/>
              <a:t>Find </a:t>
            </a:r>
            <a:r>
              <a:rPr lang="en-US" u="sng" dirty="0"/>
              <a:t>Logical-</a:t>
            </a:r>
            <a:r>
              <a:rPr lang="en-US" u="sng" dirty="0" err="1"/>
              <a:t>Exercise.c</a:t>
            </a:r>
            <a:r>
              <a:rPr lang="en-US" u="sng" dirty="0"/>
              <a:t> </a:t>
            </a:r>
            <a:r>
              <a:rPr lang="en-US" dirty="0"/>
              <a:t>in the Exercise folder for Section4-Operators</a:t>
            </a:r>
          </a:p>
          <a:p>
            <a:r>
              <a:rPr lang="en-US" dirty="0"/>
              <a:t>Initialize the variables so that the output of the program matches the output requested. In order to set the correct variables/get the correct output you will need to know what is going on in the expressions.</a:t>
            </a:r>
          </a:p>
          <a:p>
            <a:pPr lvl="1"/>
            <a:r>
              <a:rPr lang="en-US" i="1" dirty="0"/>
              <a:t>expression1: 1</a:t>
            </a:r>
          </a:p>
          <a:p>
            <a:pPr lvl="1"/>
            <a:r>
              <a:rPr lang="en-US" i="1" dirty="0"/>
              <a:t>expression2: 0</a:t>
            </a:r>
          </a:p>
          <a:p>
            <a:pPr lvl="1"/>
            <a:r>
              <a:rPr lang="en-US" i="1" dirty="0"/>
              <a:t>expression3: 0 </a:t>
            </a:r>
          </a:p>
          <a:p>
            <a:r>
              <a:rPr lang="en-US" dirty="0"/>
              <a:t>Instructions on are the script</a:t>
            </a:r>
          </a:p>
          <a:p>
            <a:endParaRPr lang="en-US" dirty="0"/>
          </a:p>
          <a:p>
            <a:r>
              <a:rPr lang="en-US" dirty="0"/>
              <a:t>This one is a bit tough, </a:t>
            </a:r>
            <a:r>
              <a:rPr lang="en-US" dirty="0" err="1"/>
              <a:t>soooooo</a:t>
            </a:r>
            <a:r>
              <a:rPr lang="en-US" dirty="0"/>
              <a:t> please ask questions!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02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4FEA-5906-D145-BC36-2C5CF219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BAB44-569A-6C4D-BD21-693EC5358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  <a:p>
            <a:r>
              <a:rPr lang="en-US" dirty="0"/>
              <a:t>Increment/Decrement Operators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/>
              <a:t>Relational/Comparison Operators</a:t>
            </a:r>
          </a:p>
          <a:p>
            <a:r>
              <a:rPr lang="en-US" dirty="0"/>
              <a:t>Logical Operators</a:t>
            </a:r>
          </a:p>
        </p:txBody>
      </p:sp>
    </p:spTree>
    <p:extLst>
      <p:ext uri="{BB962C8B-B14F-4D97-AF65-F5344CB8AC3E}">
        <p14:creationId xmlns:p14="http://schemas.microsoft.com/office/powerpoint/2010/main" val="2181469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78A2E-1182-6147-AD4D-68EB9ADC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3291A-621D-874D-8E8A-10E7A5750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https://www.programiz.com/c-programming/c-operators </a:t>
            </a:r>
          </a:p>
          <a:p>
            <a:r>
              <a:rPr lang="en-US" dirty="0">
                <a:hlinkClick r:id="rId4"/>
              </a:rPr>
              <a:t>https://www.freecodecamp.org/news/the-c-beginners-handbook/#operators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69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6044E-15D7-7741-8507-6469E568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Running Arithmetic Operators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5810E41-6524-424D-B7EC-205686A58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Addition, Subtraction, Multiplication run normally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C6D84FC-3C90-E940-B7FC-DCAAF9A3F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752" y="1039179"/>
            <a:ext cx="6095593" cy="461741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116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DD123-9755-A643-B80E-05E8FAFF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8080"/>
                </a:highlight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B7C46-296A-4F47-A3ED-EE8297CDD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u="sng" dirty="0"/>
              <a:t>Arithmetic-Exercise-</a:t>
            </a:r>
            <a:r>
              <a:rPr lang="en-US" u="sng" dirty="0" err="1"/>
              <a:t>a.c</a:t>
            </a:r>
            <a:r>
              <a:rPr lang="en-US" u="sng" dirty="0"/>
              <a:t> </a:t>
            </a:r>
            <a:r>
              <a:rPr lang="en-US" dirty="0"/>
              <a:t>in the Exercise folder for Section4-Operators</a:t>
            </a:r>
          </a:p>
          <a:p>
            <a:r>
              <a:rPr lang="en-US" dirty="0"/>
              <a:t>Using Arithmetic Operators (Add, Sub, </a:t>
            </a:r>
            <a:r>
              <a:rPr lang="en-US" dirty="0" err="1"/>
              <a:t>Mult</a:t>
            </a:r>
            <a:r>
              <a:rPr lang="en-US" dirty="0"/>
              <a:t>) and the variables provided print out the following lines</a:t>
            </a:r>
          </a:p>
          <a:p>
            <a:pPr lvl="1"/>
            <a:r>
              <a:rPr lang="en-US" i="1" dirty="0"/>
              <a:t>Air Force birthday year: 1947</a:t>
            </a:r>
            <a:endParaRPr lang="en-US" dirty="0"/>
          </a:p>
          <a:p>
            <a:pPr lvl="1"/>
            <a:r>
              <a:rPr lang="en-US" i="1" dirty="0"/>
              <a:t>Army/Marines/Navy birthday year: 1775</a:t>
            </a:r>
            <a:endParaRPr lang="en-US" dirty="0"/>
          </a:p>
          <a:p>
            <a:pPr lvl="1"/>
            <a:r>
              <a:rPr lang="en-US" i="1" dirty="0"/>
              <a:t>Coast Guard birthday year: 1790</a:t>
            </a:r>
          </a:p>
          <a:p>
            <a:r>
              <a:rPr lang="en-US" dirty="0"/>
              <a:t>Instructions on are the script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30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B240-EF12-9C48-8322-90AE83E09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US"/>
              <a:t>Running Arithmetic Operators</a:t>
            </a:r>
          </a:p>
        </p:txBody>
      </p:sp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87769C4B-26E1-9B44-8957-B70E32A265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436"/>
          <a:stretch/>
        </p:blipFill>
        <p:spPr>
          <a:xfrm>
            <a:off x="195072" y="378476"/>
            <a:ext cx="4303775" cy="636653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EB2A1-071C-8341-9B06-0B9F6707A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Example (lines 4-6)</a:t>
            </a:r>
          </a:p>
          <a:p>
            <a:pPr lvl="1"/>
            <a:r>
              <a:rPr lang="en-US" dirty="0"/>
              <a:t>Division works normally on value that will not result in a decimal</a:t>
            </a:r>
          </a:p>
          <a:p>
            <a:r>
              <a:rPr lang="en-US" dirty="0"/>
              <a:t>It gets funky when the result is a decimal as it depends on the types of the variables</a:t>
            </a:r>
          </a:p>
          <a:p>
            <a:r>
              <a:rPr lang="en-US" dirty="0"/>
              <a:t>Second example (lines 9-11)</a:t>
            </a:r>
          </a:p>
          <a:p>
            <a:pPr lvl="1"/>
            <a:r>
              <a:rPr lang="en-US" dirty="0"/>
              <a:t>All three variables are int =&gt; int value</a:t>
            </a:r>
          </a:p>
          <a:p>
            <a:r>
              <a:rPr lang="en-US" dirty="0"/>
              <a:t>Third example (lines 13-15)</a:t>
            </a:r>
          </a:p>
          <a:p>
            <a:pPr lvl="1"/>
            <a:r>
              <a:rPr lang="en-US" dirty="0"/>
              <a:t>All three variables are doubles =&gt; double value (decimal)</a:t>
            </a:r>
          </a:p>
          <a:p>
            <a:r>
              <a:rPr lang="en-US" dirty="0"/>
              <a:t>Fourth example (lines 17-20)</a:t>
            </a:r>
          </a:p>
          <a:p>
            <a:pPr lvl="1"/>
            <a:r>
              <a:rPr lang="en-US" dirty="0"/>
              <a:t>Operands are </a:t>
            </a:r>
            <a:r>
              <a:rPr lang="en-US" dirty="0" err="1"/>
              <a:t>ints</a:t>
            </a:r>
            <a:r>
              <a:rPr lang="en-US" dirty="0"/>
              <a:t> and result is a double =&gt; int value converted into a double (after the ”.5” was stripped)</a:t>
            </a:r>
          </a:p>
        </p:txBody>
      </p:sp>
    </p:spTree>
    <p:extLst>
      <p:ext uri="{BB962C8B-B14F-4D97-AF65-F5344CB8AC3E}">
        <p14:creationId xmlns:p14="http://schemas.microsoft.com/office/powerpoint/2010/main" val="206319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63BEF-6A72-974D-BB7A-DCE3F9219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US"/>
              <a:t>Running Arithmetic Operations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46B8CC6-8F45-914D-AB49-96A4E04378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34" r="9982"/>
          <a:stretch/>
        </p:blipFill>
        <p:spPr>
          <a:xfrm>
            <a:off x="319470" y="0"/>
            <a:ext cx="4635988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59C8A-ADFC-CB44-85E5-F03B18F23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Modulo Operator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Can be a bit confusing but the way you think about it helps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First example (lines 4-6)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9%4</a:t>
            </a:r>
          </a:p>
          <a:p>
            <a:pPr lvl="2">
              <a:lnSpc>
                <a:spcPct val="90000"/>
              </a:lnSpc>
            </a:pPr>
            <a:r>
              <a:rPr lang="en-US" sz="1500" dirty="0"/>
              <a:t>How many times will 4 go into 9 without it going over?</a:t>
            </a:r>
          </a:p>
          <a:p>
            <a:pPr lvl="3">
              <a:lnSpc>
                <a:spcPct val="90000"/>
              </a:lnSpc>
            </a:pPr>
            <a:r>
              <a:rPr lang="en-US" sz="1500" dirty="0"/>
              <a:t>2, because 2*4=8</a:t>
            </a:r>
          </a:p>
          <a:p>
            <a:pPr lvl="2">
              <a:lnSpc>
                <a:spcPct val="90000"/>
              </a:lnSpc>
            </a:pPr>
            <a:r>
              <a:rPr lang="en-US" sz="1500" dirty="0"/>
              <a:t>9 - 8 = 1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Second example (reversed) (lines 9-11)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4%9</a:t>
            </a:r>
          </a:p>
          <a:p>
            <a:pPr lvl="2">
              <a:lnSpc>
                <a:spcPct val="90000"/>
              </a:lnSpc>
            </a:pPr>
            <a:r>
              <a:rPr lang="en-US" sz="1500" dirty="0"/>
              <a:t>How many times will 9 go into 4 without it going over?</a:t>
            </a:r>
          </a:p>
          <a:p>
            <a:pPr lvl="3">
              <a:lnSpc>
                <a:spcPct val="90000"/>
              </a:lnSpc>
            </a:pPr>
            <a:r>
              <a:rPr lang="en-US" sz="1500" dirty="0"/>
              <a:t>0, because It cant lol so 0*9 = 0</a:t>
            </a:r>
          </a:p>
          <a:p>
            <a:pPr lvl="2">
              <a:lnSpc>
                <a:spcPct val="90000"/>
              </a:lnSpc>
            </a:pPr>
            <a:r>
              <a:rPr lang="en-US" sz="1500" dirty="0"/>
              <a:t>4 – 0 = 4</a:t>
            </a:r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422674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A9B7-51DB-7247-969C-90533EAE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8080"/>
                </a:highlight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8BC8-F50D-464B-ABC7-3553FD919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u="sng" dirty="0"/>
              <a:t>Arithmetic-Exercise-</a:t>
            </a:r>
            <a:r>
              <a:rPr lang="en-US" u="sng" dirty="0" err="1"/>
              <a:t>b.c</a:t>
            </a:r>
            <a:r>
              <a:rPr lang="en-US" u="sng" dirty="0"/>
              <a:t> </a:t>
            </a:r>
            <a:r>
              <a:rPr lang="en-US" dirty="0"/>
              <a:t>in the Exercise folder for Section4-Operators</a:t>
            </a:r>
          </a:p>
          <a:p>
            <a:r>
              <a:rPr lang="en-US" dirty="0"/>
              <a:t>Using Arithmetic Operators (division and mod) and the variables provided print out the following lines</a:t>
            </a:r>
          </a:p>
          <a:p>
            <a:pPr lvl="1"/>
            <a:r>
              <a:rPr lang="en-US" i="1" dirty="0"/>
              <a:t>How many </a:t>
            </a:r>
            <a:r>
              <a:rPr lang="en-US" i="1" dirty="0" err="1"/>
              <a:t>chainz</a:t>
            </a:r>
            <a:r>
              <a:rPr lang="en-US" i="1" dirty="0"/>
              <a:t> does 2chainz have: 2</a:t>
            </a:r>
            <a:endParaRPr lang="en-US" dirty="0"/>
          </a:p>
          <a:p>
            <a:pPr lvl="1"/>
            <a:r>
              <a:rPr lang="en-US" i="1" dirty="0"/>
              <a:t>I need about 3.500000</a:t>
            </a:r>
            <a:endParaRPr lang="en-US" dirty="0"/>
          </a:p>
          <a:p>
            <a:pPr lvl="1"/>
            <a:r>
              <a:rPr lang="en-US" i="1" dirty="0"/>
              <a:t>How many rings does Tom Brady have: 7</a:t>
            </a:r>
            <a:endParaRPr lang="en-US" dirty="0"/>
          </a:p>
          <a:p>
            <a:r>
              <a:rPr lang="en-US" dirty="0"/>
              <a:t>Instructions on are the script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83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9305-7A97-B44D-8BFC-16A716940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51" y="643465"/>
            <a:ext cx="3746091" cy="5571072"/>
          </a:xfrm>
        </p:spPr>
        <p:txBody>
          <a:bodyPr>
            <a:normAutofit/>
          </a:bodyPr>
          <a:lstStyle/>
          <a:p>
            <a:r>
              <a:rPr lang="en-US" dirty="0"/>
              <a:t>Increment and Decrement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9F33-AE0A-9B49-9265-38DC13451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9650" y="643464"/>
            <a:ext cx="6838883" cy="3731891"/>
          </a:xfrm>
        </p:spPr>
        <p:txBody>
          <a:bodyPr>
            <a:normAutofit/>
          </a:bodyPr>
          <a:lstStyle/>
          <a:p>
            <a:r>
              <a:rPr lang="en-US" dirty="0"/>
              <a:t>Unary Operators</a:t>
            </a:r>
          </a:p>
          <a:p>
            <a:r>
              <a:rPr lang="en-US" u="sng" dirty="0"/>
              <a:t>Prefix</a:t>
            </a:r>
            <a:r>
              <a:rPr lang="en-US" dirty="0"/>
              <a:t> Increment and Decrement Operators</a:t>
            </a:r>
          </a:p>
          <a:p>
            <a:pPr lvl="1"/>
            <a:r>
              <a:rPr lang="en-US" dirty="0"/>
              <a:t>“++” or “--” goes before the operand</a:t>
            </a:r>
          </a:p>
          <a:p>
            <a:r>
              <a:rPr lang="en-US" u="sng" dirty="0"/>
              <a:t>Postfix</a:t>
            </a:r>
            <a:r>
              <a:rPr lang="en-US" dirty="0"/>
              <a:t> Increment and Decrement Operators</a:t>
            </a:r>
          </a:p>
          <a:p>
            <a:pPr lvl="1"/>
            <a:r>
              <a:rPr lang="en-US" dirty="0"/>
              <a:t>“++” or “--” goes after the operand</a:t>
            </a:r>
          </a:p>
          <a:p>
            <a:r>
              <a:rPr lang="en-US" dirty="0"/>
              <a:t>“++” increments operand by 1</a:t>
            </a:r>
          </a:p>
          <a:p>
            <a:r>
              <a:rPr lang="en-US" dirty="0"/>
              <a:t>“--” decrements operand by 1</a:t>
            </a:r>
          </a:p>
          <a:p>
            <a:pPr lvl="1"/>
            <a:endParaRPr lang="en-US" dirty="0"/>
          </a:p>
        </p:txBody>
      </p:sp>
      <p:pic>
        <p:nvPicPr>
          <p:cNvPr id="5" name="Picture 4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231D26D9-4DDA-B34B-ADF3-42AB45B01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261" y="4542503"/>
            <a:ext cx="5539664" cy="16720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C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3155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1359</TotalTime>
  <Words>2223</Words>
  <Application>Microsoft Macintosh PowerPoint</Application>
  <PresentationFormat>Widescreen</PresentationFormat>
  <Paragraphs>344</Paragraphs>
  <Slides>32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Celestial</vt:lpstr>
      <vt:lpstr>C Operators</vt:lpstr>
      <vt:lpstr>Overview</vt:lpstr>
      <vt:lpstr>Arithmetic Operators</vt:lpstr>
      <vt:lpstr>Running Arithmetic Operators</vt:lpstr>
      <vt:lpstr>Exercise</vt:lpstr>
      <vt:lpstr>Running Arithmetic Operators</vt:lpstr>
      <vt:lpstr>Running Arithmetic Operations</vt:lpstr>
      <vt:lpstr>Exercise</vt:lpstr>
      <vt:lpstr>Increment and Decrement Operators</vt:lpstr>
      <vt:lpstr>Prefix I/C Operators</vt:lpstr>
      <vt:lpstr>Postfix I/C Operators</vt:lpstr>
      <vt:lpstr>Exercise</vt:lpstr>
      <vt:lpstr>Assignment Operators</vt:lpstr>
      <vt:lpstr>Running Assignment Operators</vt:lpstr>
      <vt:lpstr>Exercise</vt:lpstr>
      <vt:lpstr>Relational/Comparison Operators</vt:lpstr>
      <vt:lpstr>Running Relational Operators</vt:lpstr>
      <vt:lpstr>Truth Tables</vt:lpstr>
      <vt:lpstr>And Truth Table</vt:lpstr>
      <vt:lpstr>OR Truth Table</vt:lpstr>
      <vt:lpstr>XOR Truth Table</vt:lpstr>
      <vt:lpstr>NOT Truth Table</vt:lpstr>
      <vt:lpstr>Logical Operators </vt:lpstr>
      <vt:lpstr>And</vt:lpstr>
      <vt:lpstr>OR</vt:lpstr>
      <vt:lpstr>NOT</vt:lpstr>
      <vt:lpstr>Running Logical Operators</vt:lpstr>
      <vt:lpstr>Running Logical Operators</vt:lpstr>
      <vt:lpstr>Running Logical Operators</vt:lpstr>
      <vt:lpstr>Exercise</vt:lpstr>
      <vt:lpstr>Overview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Pineda, Felipe Osiel</dc:creator>
  <cp:lastModifiedBy>Pineda, Felipe Osiel</cp:lastModifiedBy>
  <cp:revision>165</cp:revision>
  <dcterms:created xsi:type="dcterms:W3CDTF">2021-03-20T16:32:55Z</dcterms:created>
  <dcterms:modified xsi:type="dcterms:W3CDTF">2021-04-04T21:22:24Z</dcterms:modified>
</cp:coreProperties>
</file>