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8" r:id="rId3"/>
    <p:sldId id="344" r:id="rId4"/>
    <p:sldId id="345" r:id="rId5"/>
    <p:sldId id="343" r:id="rId6"/>
    <p:sldId id="347" r:id="rId7"/>
    <p:sldId id="348" r:id="rId8"/>
    <p:sldId id="349" r:id="rId9"/>
    <p:sldId id="350" r:id="rId10"/>
    <p:sldId id="351" r:id="rId11"/>
    <p:sldId id="352" r:id="rId12"/>
    <p:sldId id="346" r:id="rId13"/>
    <p:sldId id="353" r:id="rId14"/>
    <p:sldId id="355" r:id="rId15"/>
    <p:sldId id="337" r:id="rId16"/>
    <p:sldId id="341" r:id="rId17"/>
    <p:sldId id="357" r:id="rId18"/>
    <p:sldId id="356"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p:restoredTop sz="82585"/>
  </p:normalViewPr>
  <p:slideViewPr>
    <p:cSldViewPr snapToGrid="0" snapToObjects="1">
      <p:cViewPr varScale="1">
        <p:scale>
          <a:sx n="105" d="100"/>
          <a:sy n="105" d="100"/>
        </p:scale>
        <p:origin x="1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28947-4375-1244-9960-5B734462073D}" type="datetimeFigureOut">
              <a:rPr lang="en-US" smtClean="0"/>
              <a:t>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1311-75B6-5448-8072-CF99FAEFE802}" type="slidenum">
              <a:rPr lang="en-US" smtClean="0"/>
              <a:t>‹#›</a:t>
            </a:fld>
            <a:endParaRPr lang="en-US"/>
          </a:p>
        </p:txBody>
      </p:sp>
    </p:spTree>
    <p:extLst>
      <p:ext uri="{BB962C8B-B14F-4D97-AF65-F5344CB8AC3E}">
        <p14:creationId xmlns:p14="http://schemas.microsoft.com/office/powerpoint/2010/main" val="370073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everything in the course we are always building up to an easier way. </a:t>
            </a:r>
          </a:p>
          <a:p>
            <a:endParaRPr lang="en-US" dirty="0"/>
          </a:p>
          <a:p>
            <a:r>
              <a:rPr lang="en-US" dirty="0"/>
              <a:t>Functions allow us to reuse code that performs a specific task</a:t>
            </a:r>
          </a:p>
          <a:p>
            <a:endParaRPr lang="en-US" dirty="0"/>
          </a:p>
          <a:p>
            <a:r>
              <a:rPr lang="en-US" dirty="0"/>
              <a:t>The c programming language allows us to create new functions and implement them within our scripts</a:t>
            </a:r>
          </a:p>
          <a:p>
            <a:endParaRPr lang="en-US" dirty="0"/>
          </a:p>
          <a:p>
            <a:r>
              <a:rPr lang="en-US" dirty="0"/>
              <a:t>Why is this useful? Well, it’s useful to make the code more modular. This means you can easily move stuff around in your script if you need to. It also allows the reader to follow your code more easily. You can use well defined names that describe the functionality of the code. Lastly, it saves space on your machine/script. You don’t want to be scripter that uses 10,000 lines of code when you can do 5,000 (still a lot lol)</a:t>
            </a:r>
          </a:p>
        </p:txBody>
      </p:sp>
      <p:sp>
        <p:nvSpPr>
          <p:cNvPr id="4" name="Slide Number Placeholder 3"/>
          <p:cNvSpPr>
            <a:spLocks noGrp="1"/>
          </p:cNvSpPr>
          <p:nvPr>
            <p:ph type="sldNum" sz="quarter" idx="5"/>
          </p:nvPr>
        </p:nvSpPr>
        <p:spPr/>
        <p:txBody>
          <a:bodyPr/>
          <a:lstStyle/>
          <a:p>
            <a:fld id="{4A561311-75B6-5448-8072-CF99FAEFE802}" type="slidenum">
              <a:rPr lang="en-US" smtClean="0"/>
              <a:t>3</a:t>
            </a:fld>
            <a:endParaRPr lang="en-US"/>
          </a:p>
        </p:txBody>
      </p:sp>
    </p:spTree>
    <p:extLst>
      <p:ext uri="{BB962C8B-B14F-4D97-AF65-F5344CB8AC3E}">
        <p14:creationId xmlns:p14="http://schemas.microsoft.com/office/powerpoint/2010/main" val="377154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Library Functions (SLF) are functions that come already packaged with C. This means you can use at any time although you might need to include the specific library.</a:t>
            </a:r>
          </a:p>
          <a:p>
            <a:endParaRPr lang="en-US" dirty="0"/>
          </a:p>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16</a:t>
            </a:fld>
            <a:endParaRPr lang="en-US"/>
          </a:p>
        </p:txBody>
      </p:sp>
    </p:spTree>
    <p:extLst>
      <p:ext uri="{BB962C8B-B14F-4D97-AF65-F5344CB8AC3E}">
        <p14:creationId xmlns:p14="http://schemas.microsoft.com/office/powerpoint/2010/main" val="3546524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19</a:t>
            </a:fld>
            <a:endParaRPr lang="en-US"/>
          </a:p>
        </p:txBody>
      </p:sp>
    </p:spTree>
    <p:extLst>
      <p:ext uri="{BB962C8B-B14F-4D97-AF65-F5344CB8AC3E}">
        <p14:creationId xmlns:p14="http://schemas.microsoft.com/office/powerpoint/2010/main" val="124054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print the array, we need to implement two print for loops that each have 3 lines. In this script it doesn’t seem like a lot but imagine if you had 1000 arrays. That about 3000 lines just for the for loops.</a:t>
            </a:r>
          </a:p>
        </p:txBody>
      </p:sp>
      <p:sp>
        <p:nvSpPr>
          <p:cNvPr id="4" name="Slide Number Placeholder 3"/>
          <p:cNvSpPr>
            <a:spLocks noGrp="1"/>
          </p:cNvSpPr>
          <p:nvPr>
            <p:ph type="sldNum" sz="quarter" idx="5"/>
          </p:nvPr>
        </p:nvSpPr>
        <p:spPr/>
        <p:txBody>
          <a:bodyPr/>
          <a:lstStyle/>
          <a:p>
            <a:fld id="{4A561311-75B6-5448-8072-CF99FAEFE802}" type="slidenum">
              <a:rPr lang="en-US" smtClean="0"/>
              <a:t>4</a:t>
            </a:fld>
            <a:endParaRPr lang="en-US"/>
          </a:p>
        </p:txBody>
      </p:sp>
    </p:spTree>
    <p:extLst>
      <p:ext uri="{BB962C8B-B14F-4D97-AF65-F5344CB8AC3E}">
        <p14:creationId xmlns:p14="http://schemas.microsoft.com/office/powerpoint/2010/main" val="213123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create a user-defined function we need to </a:t>
            </a:r>
          </a:p>
          <a:p>
            <a:pPr marL="171450" indent="-171450">
              <a:buFont typeface="Arial" panose="020B0604020202020204" pitchFamily="34" charset="0"/>
              <a:buChar char="•"/>
            </a:pPr>
            <a:r>
              <a:rPr lang="en-US" dirty="0"/>
              <a:t>Determine recurring code</a:t>
            </a:r>
          </a:p>
          <a:p>
            <a:pPr marL="628650" lvl="1" indent="-171450">
              <a:buFont typeface="Arial" panose="020B0604020202020204" pitchFamily="34" charset="0"/>
              <a:buChar char="•"/>
            </a:pPr>
            <a:r>
              <a:rPr lang="en-US" dirty="0"/>
              <a:t>Code that just keeps repeating and most of it is (variables, actions, etc.) not changing</a:t>
            </a:r>
          </a:p>
          <a:p>
            <a:pPr marL="171450" lvl="0" indent="-171450">
              <a:buFont typeface="Arial" panose="020B0604020202020204" pitchFamily="34" charset="0"/>
              <a:buChar char="•"/>
            </a:pPr>
            <a:r>
              <a:rPr lang="en-US" dirty="0"/>
              <a:t>Determine the input</a:t>
            </a:r>
          </a:p>
          <a:p>
            <a:pPr marL="628650" lvl="1" indent="-171450">
              <a:buFont typeface="Arial" panose="020B0604020202020204" pitchFamily="34" charset="0"/>
              <a:buChar char="•"/>
            </a:pPr>
            <a:r>
              <a:rPr lang="en-US" dirty="0"/>
              <a:t>This means determine what arguments it will take in</a:t>
            </a:r>
          </a:p>
          <a:p>
            <a:pPr marL="171450" lvl="0" indent="-171450">
              <a:buFont typeface="Arial" panose="020B0604020202020204" pitchFamily="34" charset="0"/>
              <a:buChar char="•"/>
            </a:pPr>
            <a:r>
              <a:rPr lang="en-US" dirty="0"/>
              <a:t>Determine the output</a:t>
            </a:r>
          </a:p>
          <a:p>
            <a:pPr marL="628650" lvl="1" indent="-171450">
              <a:buFont typeface="Arial" panose="020B0604020202020204" pitchFamily="34" charset="0"/>
              <a:buChar char="•"/>
            </a:pPr>
            <a:r>
              <a:rPr lang="en-US" dirty="0"/>
              <a:t>This means determine what it will return or give back</a:t>
            </a:r>
          </a:p>
          <a:p>
            <a:pPr marL="628650" lvl="1" indent="-171450">
              <a:buFont typeface="Arial" panose="020B0604020202020204" pitchFamily="34" charset="0"/>
              <a:buChar char="•"/>
            </a:pPr>
            <a:r>
              <a:rPr lang="en-US" dirty="0"/>
              <a:t>This help identify if you’ll be setting it to a variable or  just printing within the function</a:t>
            </a:r>
          </a:p>
          <a:p>
            <a:pPr marL="171450" lvl="0" indent="-171450">
              <a:buFont typeface="Arial" panose="020B0604020202020204" pitchFamily="34" charset="0"/>
              <a:buChar char="•"/>
            </a:pPr>
            <a:r>
              <a:rPr lang="en-US" dirty="0"/>
              <a:t>Create the Prototype</a:t>
            </a:r>
          </a:p>
          <a:p>
            <a:pPr marL="628650" lvl="1" indent="-171450">
              <a:buFont typeface="Arial" panose="020B0604020202020204" pitchFamily="34" charset="0"/>
              <a:buChar char="•"/>
            </a:pPr>
            <a:r>
              <a:rPr lang="en-US" dirty="0"/>
              <a:t>To create the prototype you will need</a:t>
            </a:r>
          </a:p>
          <a:p>
            <a:pPr marL="1085850" lvl="2" indent="-171450">
              <a:buFont typeface="Arial" panose="020B0604020202020204" pitchFamily="34" charset="0"/>
              <a:buChar char="•"/>
            </a:pPr>
            <a:r>
              <a:rPr lang="en-US" dirty="0"/>
              <a:t>Return type (output)</a:t>
            </a:r>
          </a:p>
          <a:p>
            <a:pPr marL="1085850" lvl="2" indent="-171450">
              <a:buFont typeface="Arial" panose="020B0604020202020204" pitchFamily="34" charset="0"/>
              <a:buChar char="•"/>
            </a:pPr>
            <a:r>
              <a:rPr lang="en-US" dirty="0"/>
              <a:t>Name of function</a:t>
            </a:r>
          </a:p>
          <a:p>
            <a:pPr marL="1085850" lvl="2" indent="-171450">
              <a:buFont typeface="Arial" panose="020B0604020202020204" pitchFamily="34" charset="0"/>
              <a:buChar char="•"/>
            </a:pPr>
            <a:r>
              <a:rPr lang="en-US" dirty="0"/>
              <a:t>List of arguments (input)</a:t>
            </a:r>
          </a:p>
          <a:p>
            <a:pPr marL="628650" lvl="1" indent="-171450">
              <a:buFont typeface="Arial" panose="020B0604020202020204" pitchFamily="34" charset="0"/>
              <a:buChar char="•"/>
            </a:pPr>
            <a:r>
              <a:rPr lang="en-US" dirty="0"/>
              <a:t>Must be placed before the main function</a:t>
            </a:r>
          </a:p>
          <a:p>
            <a:pPr marL="171450" lvl="0" indent="-171450">
              <a:buFont typeface="Arial" panose="020B0604020202020204" pitchFamily="34" charset="0"/>
              <a:buChar char="•"/>
            </a:pPr>
            <a:r>
              <a:rPr lang="en-US" dirty="0"/>
              <a:t>Create the function definition</a:t>
            </a:r>
          </a:p>
          <a:p>
            <a:pPr marL="628650" lvl="1" indent="-171450">
              <a:buFont typeface="Arial" panose="020B0604020202020204" pitchFamily="34" charset="0"/>
              <a:buChar char="•"/>
            </a:pPr>
            <a:r>
              <a:rPr lang="en-US" dirty="0"/>
              <a:t>This is where the recuring code goes in</a:t>
            </a:r>
          </a:p>
          <a:p>
            <a:pPr marL="628650" lvl="1" indent="-171450">
              <a:buFont typeface="Arial" panose="020B0604020202020204" pitchFamily="34" charset="0"/>
              <a:buChar char="•"/>
            </a:pPr>
            <a:r>
              <a:rPr lang="en-US" dirty="0"/>
              <a:t>It can be placed anyone in the script</a:t>
            </a:r>
          </a:p>
          <a:p>
            <a:pPr marL="171450" lvl="0" indent="-171450">
              <a:buFont typeface="Arial" panose="020B0604020202020204" pitchFamily="34" charset="0"/>
              <a:buChar char="•"/>
            </a:pPr>
            <a:r>
              <a:rPr lang="en-US" dirty="0"/>
              <a:t>Create the caller</a:t>
            </a:r>
          </a:p>
          <a:p>
            <a:pPr marL="628650" lvl="1" indent="-171450">
              <a:buFont typeface="Arial" panose="020B0604020202020204" pitchFamily="34" charset="0"/>
              <a:buChar char="•"/>
            </a:pPr>
            <a:r>
              <a:rPr lang="en-US" dirty="0"/>
              <a:t>The caller is the line(s) of code that will call the function</a:t>
            </a:r>
          </a:p>
          <a:p>
            <a:pPr marL="628650" lvl="1" indent="-171450">
              <a:buFont typeface="Arial" panose="020B0604020202020204" pitchFamily="34" charset="0"/>
              <a:buChar char="•"/>
            </a:pPr>
            <a:r>
              <a:rPr lang="en-US" dirty="0"/>
              <a:t>Depending on your return type, it may return and save to variable or just print (void)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561311-75B6-5448-8072-CF99FAEFE802}" type="slidenum">
              <a:rPr lang="en-US" smtClean="0"/>
              <a:t>5</a:t>
            </a:fld>
            <a:endParaRPr lang="en-US"/>
          </a:p>
        </p:txBody>
      </p:sp>
    </p:spTree>
    <p:extLst>
      <p:ext uri="{BB962C8B-B14F-4D97-AF65-F5344CB8AC3E}">
        <p14:creationId xmlns:p14="http://schemas.microsoft.com/office/powerpoint/2010/main" val="3281143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stays the same and what changes? Normally the things that change are the arguments to your function</a:t>
            </a:r>
          </a:p>
        </p:txBody>
      </p:sp>
      <p:sp>
        <p:nvSpPr>
          <p:cNvPr id="4" name="Slide Number Placeholder 3"/>
          <p:cNvSpPr>
            <a:spLocks noGrp="1"/>
          </p:cNvSpPr>
          <p:nvPr>
            <p:ph type="sldNum" sz="quarter" idx="5"/>
          </p:nvPr>
        </p:nvSpPr>
        <p:spPr/>
        <p:txBody>
          <a:bodyPr/>
          <a:lstStyle/>
          <a:p>
            <a:fld id="{4A561311-75B6-5448-8072-CF99FAEFE802}" type="slidenum">
              <a:rPr lang="en-US" smtClean="0"/>
              <a:t>7</a:t>
            </a:fld>
            <a:endParaRPr lang="en-US"/>
          </a:p>
        </p:txBody>
      </p:sp>
    </p:spTree>
    <p:extLst>
      <p:ext uri="{BB962C8B-B14F-4D97-AF65-F5344CB8AC3E}">
        <p14:creationId xmlns:p14="http://schemas.microsoft.com/office/powerpoint/2010/main" val="131555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the output/return is a type or just printing out</a:t>
            </a:r>
          </a:p>
          <a:p>
            <a:endParaRPr lang="en-US" dirty="0"/>
          </a:p>
          <a:p>
            <a:r>
              <a:rPr lang="en-US" dirty="0"/>
              <a:t>If it’s a type, then you’re more than likely returning it to save it somewhere</a:t>
            </a:r>
          </a:p>
          <a:p>
            <a:endParaRPr lang="en-US" dirty="0"/>
          </a:p>
          <a:p>
            <a:r>
              <a:rPr lang="en-US" dirty="0"/>
              <a:t>In this case we just wanted to print it out, so the function to be of  void type. If for example, we wanted to return one of the numbers than the function would be of int type</a:t>
            </a:r>
          </a:p>
          <a:p>
            <a:endParaRPr lang="en-US" dirty="0"/>
          </a:p>
          <a:p>
            <a:r>
              <a:rPr lang="en-US" dirty="0"/>
              <a:t>To do this another scenario, you have to focus on what the outcome you want and how that will flow to the rest of the script.  </a:t>
            </a:r>
          </a:p>
        </p:txBody>
      </p:sp>
      <p:sp>
        <p:nvSpPr>
          <p:cNvPr id="4" name="Slide Number Placeholder 3"/>
          <p:cNvSpPr>
            <a:spLocks noGrp="1"/>
          </p:cNvSpPr>
          <p:nvPr>
            <p:ph type="sldNum" sz="quarter" idx="5"/>
          </p:nvPr>
        </p:nvSpPr>
        <p:spPr/>
        <p:txBody>
          <a:bodyPr/>
          <a:lstStyle/>
          <a:p>
            <a:fld id="{4A561311-75B6-5448-8072-CF99FAEFE802}" type="slidenum">
              <a:rPr lang="en-US" smtClean="0"/>
              <a:t>8</a:t>
            </a:fld>
            <a:endParaRPr lang="en-US"/>
          </a:p>
        </p:txBody>
      </p:sp>
    </p:spTree>
    <p:extLst>
      <p:ext uri="{BB962C8B-B14F-4D97-AF65-F5344CB8AC3E}">
        <p14:creationId xmlns:p14="http://schemas.microsoft.com/office/powerpoint/2010/main" val="354804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takes in the </a:t>
            </a:r>
            <a:r>
              <a:rPr lang="en-US" dirty="0" err="1"/>
              <a:t>MyArray</a:t>
            </a:r>
            <a:r>
              <a:rPr lang="en-US" dirty="0"/>
              <a:t> and </a:t>
            </a:r>
            <a:r>
              <a:rPr lang="en-US" dirty="0" err="1"/>
              <a:t>mySize</a:t>
            </a:r>
            <a:r>
              <a:rPr lang="en-US" dirty="0"/>
              <a:t>. In the for loop, it will loop through from 0 to </a:t>
            </a:r>
            <a:r>
              <a:rPr lang="en-US" dirty="0" err="1"/>
              <a:t>mySize</a:t>
            </a:r>
            <a:r>
              <a:rPr lang="en-US" dirty="0"/>
              <a:t> thus looping through all the numbers in the array.  </a:t>
            </a:r>
          </a:p>
          <a:p>
            <a:endParaRPr lang="en-US" dirty="0"/>
          </a:p>
          <a:p>
            <a:r>
              <a:rPr lang="en-US" dirty="0"/>
              <a:t>Using the looping </a:t>
            </a:r>
            <a:r>
              <a:rPr lang="en-US" dirty="0" err="1"/>
              <a:t>i</a:t>
            </a:r>
            <a:r>
              <a:rPr lang="en-US" dirty="0"/>
              <a:t> (0…</a:t>
            </a:r>
            <a:r>
              <a:rPr lang="en-US" dirty="0" err="1"/>
              <a:t>mySize</a:t>
            </a:r>
            <a:r>
              <a:rPr lang="en-US" dirty="0"/>
              <a:t>), it will access each element in the array on every cycle and printing it out</a:t>
            </a:r>
          </a:p>
        </p:txBody>
      </p:sp>
      <p:sp>
        <p:nvSpPr>
          <p:cNvPr id="4" name="Slide Number Placeholder 3"/>
          <p:cNvSpPr>
            <a:spLocks noGrp="1"/>
          </p:cNvSpPr>
          <p:nvPr>
            <p:ph type="sldNum" sz="quarter" idx="5"/>
          </p:nvPr>
        </p:nvSpPr>
        <p:spPr/>
        <p:txBody>
          <a:bodyPr/>
          <a:lstStyle/>
          <a:p>
            <a:fld id="{4A561311-75B6-5448-8072-CF99FAEFE802}" type="slidenum">
              <a:rPr lang="en-US" smtClean="0"/>
              <a:t>10</a:t>
            </a:fld>
            <a:endParaRPr lang="en-US"/>
          </a:p>
        </p:txBody>
      </p:sp>
    </p:spTree>
    <p:extLst>
      <p:ext uri="{BB962C8B-B14F-4D97-AF65-F5344CB8AC3E}">
        <p14:creationId xmlns:p14="http://schemas.microsoft.com/office/powerpoint/2010/main" val="179464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calling function will go wherever you needed that action to be set off. In this case, we need it in the main function.</a:t>
            </a:r>
          </a:p>
          <a:p>
            <a:endParaRPr lang="en-US" dirty="0"/>
          </a:p>
          <a:p>
            <a:r>
              <a:rPr lang="en-US" dirty="0"/>
              <a:t>We’ll see the entire thing in the next slide</a:t>
            </a:r>
          </a:p>
        </p:txBody>
      </p:sp>
      <p:sp>
        <p:nvSpPr>
          <p:cNvPr id="4" name="Slide Number Placeholder 3"/>
          <p:cNvSpPr>
            <a:spLocks noGrp="1"/>
          </p:cNvSpPr>
          <p:nvPr>
            <p:ph type="sldNum" sz="quarter" idx="5"/>
          </p:nvPr>
        </p:nvSpPr>
        <p:spPr/>
        <p:txBody>
          <a:bodyPr/>
          <a:lstStyle/>
          <a:p>
            <a:fld id="{4A561311-75B6-5448-8072-CF99FAEFE802}" type="slidenum">
              <a:rPr lang="en-US" smtClean="0"/>
              <a:t>11</a:t>
            </a:fld>
            <a:endParaRPr lang="en-US"/>
          </a:p>
        </p:txBody>
      </p:sp>
    </p:spTree>
    <p:extLst>
      <p:ext uri="{BB962C8B-B14F-4D97-AF65-F5344CB8AC3E}">
        <p14:creationId xmlns:p14="http://schemas.microsoft.com/office/powerpoint/2010/main" val="3402815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create a prototype (declaring the function before) and then define the function at the bottom. Now if we use this function correctly, we can print any array in just a single line. Going back to the previous slide where we said what if you had 1000 arrays, now it would take an additional 1000 lines of code instead of 3000.</a:t>
            </a:r>
          </a:p>
          <a:p>
            <a:endParaRPr lang="en-US" dirty="0"/>
          </a:p>
          <a:p>
            <a:r>
              <a:rPr lang="en-US" dirty="0"/>
              <a:t>Not the must efficient but hey, it’s better than 3000</a:t>
            </a:r>
          </a:p>
        </p:txBody>
      </p:sp>
      <p:sp>
        <p:nvSpPr>
          <p:cNvPr id="4" name="Slide Number Placeholder 3"/>
          <p:cNvSpPr>
            <a:spLocks noGrp="1"/>
          </p:cNvSpPr>
          <p:nvPr>
            <p:ph type="sldNum" sz="quarter" idx="5"/>
          </p:nvPr>
        </p:nvSpPr>
        <p:spPr/>
        <p:txBody>
          <a:bodyPr/>
          <a:lstStyle/>
          <a:p>
            <a:fld id="{4A561311-75B6-5448-8072-CF99FAEFE802}" type="slidenum">
              <a:rPr lang="en-US" smtClean="0"/>
              <a:t>12</a:t>
            </a:fld>
            <a:endParaRPr lang="en-US"/>
          </a:p>
        </p:txBody>
      </p:sp>
    </p:spTree>
    <p:extLst>
      <p:ext uri="{BB962C8B-B14F-4D97-AF65-F5344CB8AC3E}">
        <p14:creationId xmlns:p14="http://schemas.microsoft.com/office/powerpoint/2010/main" val="189506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mentioned at the beginning of the class, the C program will begin execution at the main() function. Be advised, there are other ”beginning” functions a C file can have. </a:t>
            </a:r>
          </a:p>
          <a:p>
            <a:endParaRPr lang="en-US" dirty="0"/>
          </a:p>
          <a:p>
            <a:endParaRPr lang="en-US" dirty="0"/>
          </a:p>
          <a:p>
            <a:r>
              <a:rPr lang="en-US" dirty="0"/>
              <a:t>When the compiler encounters “</a:t>
            </a:r>
            <a:r>
              <a:rPr lang="en-US" dirty="0" err="1"/>
              <a:t>functionName</a:t>
            </a:r>
            <a:r>
              <a:rPr lang="en-US" dirty="0"/>
              <a:t>()”l in the main() function, it will transfer execution to the actual void function definition (top) passing in any arguments.</a:t>
            </a:r>
          </a:p>
        </p:txBody>
      </p:sp>
      <p:sp>
        <p:nvSpPr>
          <p:cNvPr id="4" name="Slide Number Placeholder 3"/>
          <p:cNvSpPr>
            <a:spLocks noGrp="1"/>
          </p:cNvSpPr>
          <p:nvPr>
            <p:ph type="sldNum" sz="quarter" idx="5"/>
          </p:nvPr>
        </p:nvSpPr>
        <p:spPr/>
        <p:txBody>
          <a:bodyPr/>
          <a:lstStyle/>
          <a:p>
            <a:fld id="{4A561311-75B6-5448-8072-CF99FAEFE802}" type="slidenum">
              <a:rPr lang="en-US" smtClean="0"/>
              <a:t>13</a:t>
            </a:fld>
            <a:endParaRPr lang="en-US"/>
          </a:p>
        </p:txBody>
      </p:sp>
    </p:spTree>
    <p:extLst>
      <p:ext uri="{BB962C8B-B14F-4D97-AF65-F5344CB8AC3E}">
        <p14:creationId xmlns:p14="http://schemas.microsoft.com/office/powerpoint/2010/main" val="130252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gramiz.com/c-programming/c-arrays-func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ibm.com/docs/en/i/7.4?topic=extensions-standard-c-library-functions-table-by-name" TargetMode="External"/><Relationship Id="rId4" Type="http://schemas.openxmlformats.org/officeDocument/2006/relationships/hyperlink" Target="https://beginnersbook.com/2014/01/c-passing-pointers-to-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81DC-3C62-3A47-AC6E-9CCA0F4EA3C3}"/>
              </a:ext>
            </a:extLst>
          </p:cNvPr>
          <p:cNvSpPr>
            <a:spLocks noGrp="1"/>
          </p:cNvSpPr>
          <p:nvPr>
            <p:ph type="ctrTitle"/>
          </p:nvPr>
        </p:nvSpPr>
        <p:spPr/>
        <p:txBody>
          <a:bodyPr/>
          <a:lstStyle/>
          <a:p>
            <a:r>
              <a:rPr lang="en-US" dirty="0"/>
              <a:t>C Flow Control</a:t>
            </a:r>
          </a:p>
        </p:txBody>
      </p:sp>
      <p:sp>
        <p:nvSpPr>
          <p:cNvPr id="3" name="Subtitle 2">
            <a:extLst>
              <a:ext uri="{FF2B5EF4-FFF2-40B4-BE49-F238E27FC236}">
                <a16:creationId xmlns:a16="http://schemas.microsoft.com/office/drawing/2014/main" id="{465D3F87-255D-7547-BA20-FFCF7741A4C9}"/>
              </a:ext>
            </a:extLst>
          </p:cNvPr>
          <p:cNvSpPr>
            <a:spLocks noGrp="1"/>
          </p:cNvSpPr>
          <p:nvPr>
            <p:ph type="subTitle" idx="1"/>
          </p:nvPr>
        </p:nvSpPr>
        <p:spPr/>
        <p:txBody>
          <a:bodyPr/>
          <a:lstStyle/>
          <a:p>
            <a:r>
              <a:rPr lang="en-US" dirty="0"/>
              <a:t>By: Lt </a:t>
            </a:r>
            <a:r>
              <a:rPr lang="en-US" dirty="0" err="1"/>
              <a:t>FElipe</a:t>
            </a:r>
            <a:r>
              <a:rPr lang="en-US" dirty="0"/>
              <a:t> Pineda</a:t>
            </a:r>
          </a:p>
        </p:txBody>
      </p:sp>
    </p:spTree>
    <p:extLst>
      <p:ext uri="{BB962C8B-B14F-4D97-AF65-F5344CB8AC3E}">
        <p14:creationId xmlns:p14="http://schemas.microsoft.com/office/powerpoint/2010/main" val="3781575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9055-0E21-4442-B75D-0F5AA05AA109}"/>
              </a:ext>
            </a:extLst>
          </p:cNvPr>
          <p:cNvSpPr>
            <a:spLocks noGrp="1"/>
          </p:cNvSpPr>
          <p:nvPr>
            <p:ph type="title"/>
          </p:nvPr>
        </p:nvSpPr>
        <p:spPr/>
        <p:txBody>
          <a:bodyPr/>
          <a:lstStyle/>
          <a:p>
            <a:r>
              <a:rPr lang="en-US" dirty="0"/>
              <a:t>Create the function definition</a:t>
            </a:r>
          </a:p>
        </p:txBody>
      </p:sp>
      <p:pic>
        <p:nvPicPr>
          <p:cNvPr id="9" name="Content Placeholder 8" descr="Text&#10;&#10;Description automatically generated">
            <a:extLst>
              <a:ext uri="{FF2B5EF4-FFF2-40B4-BE49-F238E27FC236}">
                <a16:creationId xmlns:a16="http://schemas.microsoft.com/office/drawing/2014/main" id="{486D39F5-A814-E140-B341-2A5B954C3F01}"/>
              </a:ext>
            </a:extLst>
          </p:cNvPr>
          <p:cNvPicPr>
            <a:picLocks noGrp="1" noChangeAspect="1"/>
          </p:cNvPicPr>
          <p:nvPr>
            <p:ph idx="1"/>
          </p:nvPr>
        </p:nvPicPr>
        <p:blipFill>
          <a:blip r:embed="rId3"/>
          <a:stretch>
            <a:fillRect/>
          </a:stretch>
        </p:blipFill>
        <p:spPr>
          <a:xfrm>
            <a:off x="-154300" y="2065867"/>
            <a:ext cx="6358882" cy="3649662"/>
          </a:xfrm>
        </p:spPr>
      </p:pic>
      <p:pic>
        <p:nvPicPr>
          <p:cNvPr id="13" name="Picture 12" descr="Text&#10;&#10;Description automatically generated">
            <a:extLst>
              <a:ext uri="{FF2B5EF4-FFF2-40B4-BE49-F238E27FC236}">
                <a16:creationId xmlns:a16="http://schemas.microsoft.com/office/drawing/2014/main" id="{EA6FA325-9BA8-EF42-B628-5FA8A8CB73D7}"/>
              </a:ext>
            </a:extLst>
          </p:cNvPr>
          <p:cNvPicPr>
            <a:picLocks noChangeAspect="1"/>
          </p:cNvPicPr>
          <p:nvPr/>
        </p:nvPicPr>
        <p:blipFill>
          <a:blip r:embed="rId4"/>
          <a:stretch>
            <a:fillRect/>
          </a:stretch>
        </p:blipFill>
        <p:spPr>
          <a:xfrm>
            <a:off x="5485254" y="2120864"/>
            <a:ext cx="7190721" cy="3539667"/>
          </a:xfrm>
          <a:prstGeom prst="rect">
            <a:avLst/>
          </a:prstGeom>
        </p:spPr>
      </p:pic>
    </p:spTree>
    <p:extLst>
      <p:ext uri="{BB962C8B-B14F-4D97-AF65-F5344CB8AC3E}">
        <p14:creationId xmlns:p14="http://schemas.microsoft.com/office/powerpoint/2010/main" val="92569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E295-B8F2-7443-B7F3-F21D44E3D182}"/>
              </a:ext>
            </a:extLst>
          </p:cNvPr>
          <p:cNvSpPr>
            <a:spLocks noGrp="1"/>
          </p:cNvSpPr>
          <p:nvPr>
            <p:ph type="title"/>
          </p:nvPr>
        </p:nvSpPr>
        <p:spPr/>
        <p:txBody>
          <a:bodyPr>
            <a:normAutofit fontScale="90000"/>
          </a:bodyPr>
          <a:lstStyle/>
          <a:p>
            <a:r>
              <a:rPr lang="en-US" dirty="0"/>
              <a:t>Create the function caller (more like call the function but it needed to start with create to be consistent with the 3c</a:t>
            </a:r>
            <a:r>
              <a:rPr lang="en-US" cap="none" dirty="0"/>
              <a:t>s</a:t>
            </a:r>
            <a:r>
              <a:rPr lang="en-US" dirty="0"/>
              <a:t>)</a:t>
            </a:r>
          </a:p>
        </p:txBody>
      </p:sp>
      <p:pic>
        <p:nvPicPr>
          <p:cNvPr id="5" name="Content Placeholder 4" descr="Text&#10;&#10;Description automatically generated">
            <a:extLst>
              <a:ext uri="{FF2B5EF4-FFF2-40B4-BE49-F238E27FC236}">
                <a16:creationId xmlns:a16="http://schemas.microsoft.com/office/drawing/2014/main" id="{B468AD63-3971-FC48-BB92-45DF1A99D1DA}"/>
              </a:ext>
            </a:extLst>
          </p:cNvPr>
          <p:cNvPicPr>
            <a:picLocks noGrp="1" noChangeAspect="1"/>
          </p:cNvPicPr>
          <p:nvPr>
            <p:ph idx="1"/>
          </p:nvPr>
        </p:nvPicPr>
        <p:blipFill>
          <a:blip r:embed="rId3"/>
          <a:stretch>
            <a:fillRect/>
          </a:stretch>
        </p:blipFill>
        <p:spPr>
          <a:xfrm>
            <a:off x="1754648" y="2141538"/>
            <a:ext cx="7993728" cy="3649662"/>
          </a:xfrm>
        </p:spPr>
      </p:pic>
    </p:spTree>
    <p:extLst>
      <p:ext uri="{BB962C8B-B14F-4D97-AF65-F5344CB8AC3E}">
        <p14:creationId xmlns:p14="http://schemas.microsoft.com/office/powerpoint/2010/main" val="389380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E48855A-E508-F14E-9E53-EFFE8A358654}"/>
              </a:ext>
            </a:extLst>
          </p:cNvPr>
          <p:cNvPicPr>
            <a:picLocks noChangeAspect="1"/>
          </p:cNvPicPr>
          <p:nvPr/>
        </p:nvPicPr>
        <p:blipFill>
          <a:blip r:embed="rId3"/>
          <a:stretch>
            <a:fillRect/>
          </a:stretch>
        </p:blipFill>
        <p:spPr>
          <a:xfrm>
            <a:off x="287020" y="-246418"/>
            <a:ext cx="11617960" cy="7350835"/>
          </a:xfrm>
          <a:prstGeom prst="rect">
            <a:avLst/>
          </a:prstGeom>
        </p:spPr>
      </p:pic>
    </p:spTree>
    <p:extLst>
      <p:ext uri="{BB962C8B-B14F-4D97-AF65-F5344CB8AC3E}">
        <p14:creationId xmlns:p14="http://schemas.microsoft.com/office/powerpoint/2010/main" val="328818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AC67-DD83-974A-BF18-88211A078960}"/>
              </a:ext>
            </a:extLst>
          </p:cNvPr>
          <p:cNvSpPr>
            <a:spLocks noGrp="1"/>
          </p:cNvSpPr>
          <p:nvPr>
            <p:ph type="title"/>
          </p:nvPr>
        </p:nvSpPr>
        <p:spPr>
          <a:xfrm>
            <a:off x="825909" y="808055"/>
            <a:ext cx="3979205" cy="1453363"/>
          </a:xfrm>
        </p:spPr>
        <p:txBody>
          <a:bodyPr>
            <a:normAutofit/>
          </a:bodyPr>
          <a:lstStyle/>
          <a:p>
            <a:r>
              <a:rPr lang="en-US" dirty="0"/>
              <a:t>User-defined functions </a:t>
            </a:r>
          </a:p>
        </p:txBody>
      </p:sp>
      <p:sp>
        <p:nvSpPr>
          <p:cNvPr id="3" name="Content Placeholder 2">
            <a:extLst>
              <a:ext uri="{FF2B5EF4-FFF2-40B4-BE49-F238E27FC236}">
                <a16:creationId xmlns:a16="http://schemas.microsoft.com/office/drawing/2014/main" id="{43DA39D4-5493-2D47-895E-FB7CCF1730FA}"/>
              </a:ext>
            </a:extLst>
          </p:cNvPr>
          <p:cNvSpPr>
            <a:spLocks noGrp="1"/>
          </p:cNvSpPr>
          <p:nvPr>
            <p:ph idx="1"/>
          </p:nvPr>
        </p:nvSpPr>
        <p:spPr>
          <a:xfrm>
            <a:off x="802178" y="2261420"/>
            <a:ext cx="4002936" cy="3637935"/>
          </a:xfrm>
        </p:spPr>
        <p:txBody>
          <a:bodyPr>
            <a:normAutofit lnSpcReduction="10000"/>
          </a:bodyPr>
          <a:lstStyle/>
          <a:p>
            <a:r>
              <a:rPr lang="en-US" dirty="0"/>
              <a:t>El Flow</a:t>
            </a:r>
          </a:p>
          <a:p>
            <a:pPr lvl="1"/>
            <a:r>
              <a:rPr lang="en-US" dirty="0"/>
              <a:t>Execution of a C program will begin at the main() function</a:t>
            </a:r>
          </a:p>
          <a:p>
            <a:pPr lvl="1"/>
            <a:r>
              <a:rPr lang="en-US" dirty="0"/>
              <a:t>Encounters </a:t>
            </a:r>
            <a:r>
              <a:rPr lang="en-US" dirty="0" err="1"/>
              <a:t>functionName</a:t>
            </a:r>
            <a:r>
              <a:rPr lang="en-US" dirty="0"/>
              <a:t>();</a:t>
            </a:r>
          </a:p>
          <a:p>
            <a:pPr lvl="1"/>
            <a:r>
              <a:rPr lang="en-US" dirty="0"/>
              <a:t>Transfers execution to function definition passing in any arguments</a:t>
            </a:r>
          </a:p>
          <a:p>
            <a:pPr lvl="1"/>
            <a:r>
              <a:rPr lang="en-US" dirty="0"/>
              <a:t>After it’s done, it’ll return to the main() function and continue execution</a:t>
            </a:r>
          </a:p>
          <a:p>
            <a:endParaRPr lang="en-US" dirty="0"/>
          </a:p>
          <a:p>
            <a:r>
              <a:rPr lang="en-US" dirty="0"/>
              <a:t>Extra tip: function names should be unique!</a:t>
            </a:r>
          </a:p>
        </p:txBody>
      </p:sp>
      <p:pic>
        <p:nvPicPr>
          <p:cNvPr id="7" name="Picture 6" descr="Diagram&#10;&#10;Description automatically generated">
            <a:extLst>
              <a:ext uri="{FF2B5EF4-FFF2-40B4-BE49-F238E27FC236}">
                <a16:creationId xmlns:a16="http://schemas.microsoft.com/office/drawing/2014/main" id="{72D2E925-166E-0F49-BB0B-D78E947A8CAE}"/>
              </a:ext>
            </a:extLst>
          </p:cNvPr>
          <p:cNvPicPr>
            <a:picLocks noChangeAspect="1"/>
          </p:cNvPicPr>
          <p:nvPr/>
        </p:nvPicPr>
        <p:blipFill>
          <a:blip r:embed="rId4"/>
          <a:stretch>
            <a:fillRect/>
          </a:stretch>
        </p:blipFill>
        <p:spPr>
          <a:xfrm>
            <a:off x="5470727" y="796413"/>
            <a:ext cx="5733643" cy="510294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225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0724-17A1-6644-90E0-1C6AA308CCA5}"/>
              </a:ext>
            </a:extLst>
          </p:cNvPr>
          <p:cNvSpPr>
            <a:spLocks noGrp="1"/>
          </p:cNvSpPr>
          <p:nvPr>
            <p:ph type="title"/>
          </p:nvPr>
        </p:nvSpPr>
        <p:spPr/>
        <p:txBody>
          <a:bodyPr/>
          <a:lstStyle/>
          <a:p>
            <a:r>
              <a:rPr lang="en-US" dirty="0"/>
              <a:t>Function types</a:t>
            </a:r>
          </a:p>
        </p:txBody>
      </p:sp>
      <p:sp>
        <p:nvSpPr>
          <p:cNvPr id="3" name="Content Placeholder 2">
            <a:extLst>
              <a:ext uri="{FF2B5EF4-FFF2-40B4-BE49-F238E27FC236}">
                <a16:creationId xmlns:a16="http://schemas.microsoft.com/office/drawing/2014/main" id="{B41AB5D5-970F-C94D-A587-77D8B8D189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1725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9B7-51DB-7247-969C-90533EAECF52}"/>
              </a:ext>
            </a:extLst>
          </p:cNvPr>
          <p:cNvSpPr>
            <a:spLocks noGrp="1"/>
          </p:cNvSpPr>
          <p:nvPr>
            <p:ph type="title"/>
          </p:nvPr>
        </p:nvSpPr>
        <p:spPr/>
        <p:txBody>
          <a:bodyPr/>
          <a:lstStyle/>
          <a:p>
            <a:r>
              <a:rPr lang="en-US" dirty="0">
                <a:highlight>
                  <a:srgbClr val="008080"/>
                </a:highlight>
              </a:rPr>
              <a:t>Exercise</a:t>
            </a:r>
          </a:p>
        </p:txBody>
      </p:sp>
      <p:sp>
        <p:nvSpPr>
          <p:cNvPr id="3" name="Content Placeholder 2">
            <a:extLst>
              <a:ext uri="{FF2B5EF4-FFF2-40B4-BE49-F238E27FC236}">
                <a16:creationId xmlns:a16="http://schemas.microsoft.com/office/drawing/2014/main" id="{B7868BC8-F50D-464B-ABC7-3553FD919C7C}"/>
              </a:ext>
            </a:extLst>
          </p:cNvPr>
          <p:cNvSpPr>
            <a:spLocks noGrp="1"/>
          </p:cNvSpPr>
          <p:nvPr>
            <p:ph idx="1"/>
          </p:nvPr>
        </p:nvSpPr>
        <p:spPr>
          <a:xfrm>
            <a:off x="685800" y="1584961"/>
            <a:ext cx="10131425" cy="4462272"/>
          </a:xfrm>
        </p:spPr>
        <p:txBody>
          <a:bodyPr>
            <a:normAutofit/>
          </a:bodyPr>
          <a:lstStyle/>
          <a:p>
            <a:r>
              <a:rPr lang="en-US" dirty="0"/>
              <a:t>Find </a:t>
            </a:r>
            <a:r>
              <a:rPr lang="en-US" u="sng" dirty="0" err="1"/>
              <a:t>UsingStrings-Exercise.c</a:t>
            </a:r>
            <a:r>
              <a:rPr lang="en-US" u="sng" dirty="0"/>
              <a:t> </a:t>
            </a:r>
            <a:r>
              <a:rPr lang="en-US" dirty="0"/>
              <a:t>in the Exercise folder for Section6-Arrays</a:t>
            </a:r>
          </a:p>
          <a:p>
            <a:r>
              <a:rPr lang="en-US" dirty="0"/>
              <a:t>Instructions on are the script. Be careful with the sizes if you change stuff.</a:t>
            </a:r>
          </a:p>
          <a:p>
            <a:pPr lvl="1"/>
            <a:r>
              <a:rPr lang="en-US" i="1" dirty="0"/>
              <a:t>341 COS</a:t>
            </a:r>
          </a:p>
          <a:p>
            <a:pPr lvl="1"/>
            <a:r>
              <a:rPr lang="en-US" i="1" dirty="0"/>
              <a:t>match</a:t>
            </a:r>
          </a:p>
          <a:p>
            <a:pPr lvl="1"/>
            <a:r>
              <a:rPr lang="en-US" i="1" dirty="0"/>
              <a:t>7</a:t>
            </a:r>
          </a:p>
          <a:p>
            <a:r>
              <a:rPr lang="en-US" dirty="0"/>
              <a:t>I left something out that will cause some issues. Let’s see if you were listening :P</a:t>
            </a:r>
          </a:p>
        </p:txBody>
      </p:sp>
    </p:spTree>
    <p:extLst>
      <p:ext uri="{BB962C8B-B14F-4D97-AF65-F5344CB8AC3E}">
        <p14:creationId xmlns:p14="http://schemas.microsoft.com/office/powerpoint/2010/main" val="125401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5973-4128-1D4D-BBB6-661A237B4874}"/>
              </a:ext>
            </a:extLst>
          </p:cNvPr>
          <p:cNvSpPr>
            <a:spLocks noGrp="1"/>
          </p:cNvSpPr>
          <p:nvPr>
            <p:ph type="title"/>
          </p:nvPr>
        </p:nvSpPr>
        <p:spPr>
          <a:xfrm>
            <a:off x="1030287" y="205883"/>
            <a:ext cx="10131425" cy="1456267"/>
          </a:xfrm>
        </p:spPr>
        <p:txBody>
          <a:bodyPr/>
          <a:lstStyle/>
          <a:p>
            <a:pPr algn="ctr"/>
            <a:r>
              <a:rPr lang="en-US" dirty="0"/>
              <a:t>Standard Library functions</a:t>
            </a:r>
          </a:p>
        </p:txBody>
      </p:sp>
      <p:sp>
        <p:nvSpPr>
          <p:cNvPr id="3" name="Content Placeholder 2">
            <a:extLst>
              <a:ext uri="{FF2B5EF4-FFF2-40B4-BE49-F238E27FC236}">
                <a16:creationId xmlns:a16="http://schemas.microsoft.com/office/drawing/2014/main" id="{AC96CC88-934D-814E-8094-0001723BF490}"/>
              </a:ext>
            </a:extLst>
          </p:cNvPr>
          <p:cNvSpPr>
            <a:spLocks noGrp="1"/>
          </p:cNvSpPr>
          <p:nvPr>
            <p:ph idx="1"/>
          </p:nvPr>
        </p:nvSpPr>
        <p:spPr>
          <a:xfrm>
            <a:off x="1030287" y="1662150"/>
            <a:ext cx="10131425" cy="1832525"/>
          </a:xfrm>
        </p:spPr>
        <p:txBody>
          <a:bodyPr/>
          <a:lstStyle/>
          <a:p>
            <a:pPr algn="ctr"/>
            <a:r>
              <a:rPr lang="en-US" dirty="0"/>
              <a:t>Built-in with the C programming language</a:t>
            </a:r>
          </a:p>
          <a:p>
            <a:pPr algn="ctr"/>
            <a:r>
              <a:rPr lang="en-US" dirty="0"/>
              <a:t>Prototype and data definitions of in their respective header files</a:t>
            </a:r>
          </a:p>
          <a:p>
            <a:pPr algn="ctr"/>
            <a:r>
              <a:rPr lang="en-US" dirty="0"/>
              <a:t>Useable at any time but may need to include (import)</a:t>
            </a:r>
          </a:p>
          <a:p>
            <a:pPr algn="ctr"/>
            <a:r>
              <a:rPr lang="en-US" dirty="0"/>
              <a:t>Basically, functions that you do not write</a:t>
            </a:r>
          </a:p>
        </p:txBody>
      </p:sp>
      <p:pic>
        <p:nvPicPr>
          <p:cNvPr id="5" name="Picture 4" descr="Text&#10;&#10;Description automatically generated">
            <a:extLst>
              <a:ext uri="{FF2B5EF4-FFF2-40B4-BE49-F238E27FC236}">
                <a16:creationId xmlns:a16="http://schemas.microsoft.com/office/drawing/2014/main" id="{D18202B0-A899-9F49-A69F-B415C1B4EA5E}"/>
              </a:ext>
            </a:extLst>
          </p:cNvPr>
          <p:cNvPicPr>
            <a:picLocks noChangeAspect="1"/>
          </p:cNvPicPr>
          <p:nvPr/>
        </p:nvPicPr>
        <p:blipFill>
          <a:blip r:embed="rId3"/>
          <a:stretch>
            <a:fillRect/>
          </a:stretch>
        </p:blipFill>
        <p:spPr>
          <a:xfrm>
            <a:off x="0" y="2935197"/>
            <a:ext cx="12192000" cy="4108758"/>
          </a:xfrm>
          <a:prstGeom prst="rect">
            <a:avLst/>
          </a:prstGeom>
        </p:spPr>
      </p:pic>
    </p:spTree>
    <p:extLst>
      <p:ext uri="{BB962C8B-B14F-4D97-AF65-F5344CB8AC3E}">
        <p14:creationId xmlns:p14="http://schemas.microsoft.com/office/powerpoint/2010/main" val="235392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FB12-89E8-8241-A4C0-9DE3A6DF183E}"/>
              </a:ext>
            </a:extLst>
          </p:cNvPr>
          <p:cNvSpPr>
            <a:spLocks noGrp="1"/>
          </p:cNvSpPr>
          <p:nvPr>
            <p:ph type="title"/>
          </p:nvPr>
        </p:nvSpPr>
        <p:spPr/>
        <p:txBody>
          <a:bodyPr/>
          <a:lstStyle/>
          <a:p>
            <a:r>
              <a:rPr lang="en-US" dirty="0"/>
              <a:t>Windows API</a:t>
            </a:r>
          </a:p>
        </p:txBody>
      </p:sp>
      <p:sp>
        <p:nvSpPr>
          <p:cNvPr id="3" name="Content Placeholder 2">
            <a:extLst>
              <a:ext uri="{FF2B5EF4-FFF2-40B4-BE49-F238E27FC236}">
                <a16:creationId xmlns:a16="http://schemas.microsoft.com/office/drawing/2014/main" id="{734F7513-2EDD-C344-960E-7FDDD61A4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162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a:bodyPr>
          <a:lstStyle/>
          <a:p>
            <a:r>
              <a:rPr lang="en-US" sz="2800" dirty="0"/>
              <a:t>User-defined functions</a:t>
            </a:r>
          </a:p>
          <a:p>
            <a:r>
              <a:rPr lang="en-US" sz="2800" dirty="0"/>
              <a:t>Functions types</a:t>
            </a:r>
          </a:p>
          <a:p>
            <a:r>
              <a:rPr lang="en-US" sz="2800" dirty="0"/>
              <a:t>Standard library functions</a:t>
            </a:r>
          </a:p>
        </p:txBody>
      </p:sp>
    </p:spTree>
    <p:extLst>
      <p:ext uri="{BB962C8B-B14F-4D97-AF65-F5344CB8AC3E}">
        <p14:creationId xmlns:p14="http://schemas.microsoft.com/office/powerpoint/2010/main" val="79646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8A2E-1182-6147-AD4D-68EB9ADCB9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23291A-621D-874D-8E8A-10E7A5750E3B}"/>
              </a:ext>
            </a:extLst>
          </p:cNvPr>
          <p:cNvSpPr>
            <a:spLocks noGrp="1"/>
          </p:cNvSpPr>
          <p:nvPr>
            <p:ph idx="1"/>
          </p:nvPr>
        </p:nvSpPr>
        <p:spPr>
          <a:xfrm>
            <a:off x="563881" y="2837011"/>
            <a:ext cx="10131425" cy="3649133"/>
          </a:xfrm>
        </p:spPr>
        <p:txBody>
          <a:bodyPr/>
          <a:lstStyle/>
          <a:p>
            <a:r>
              <a:rPr lang="en-US" dirty="0">
                <a:hlinkClick r:id="rId3"/>
              </a:rPr>
              <a:t>https://www.programiz.com/c-programming/c-arrays-functions</a:t>
            </a:r>
            <a:endParaRPr lang="en-US" dirty="0"/>
          </a:p>
          <a:p>
            <a:r>
              <a:rPr lang="en-US" dirty="0">
                <a:hlinkClick r:id="rId4"/>
              </a:rPr>
              <a:t>https://beginnersbook.com/2014/01/c-passing-pointers-to-functions/</a:t>
            </a:r>
            <a:endParaRPr lang="en-US" dirty="0"/>
          </a:p>
          <a:p>
            <a:r>
              <a:rPr lang="en-US" dirty="0">
                <a:hlinkClick r:id="rId5"/>
              </a:rPr>
              <a:t>https://www.ibm.com/docs/en/i/7.4?topic=extensions-standard-c-library-functions-table-by-name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76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4FEA-5906-D145-BC36-2C5CF219C72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DBAB44-569A-6C4D-BD21-693EC535872D}"/>
              </a:ext>
            </a:extLst>
          </p:cNvPr>
          <p:cNvSpPr>
            <a:spLocks noGrp="1"/>
          </p:cNvSpPr>
          <p:nvPr>
            <p:ph idx="1"/>
          </p:nvPr>
        </p:nvSpPr>
        <p:spPr/>
        <p:txBody>
          <a:bodyPr>
            <a:normAutofit/>
          </a:bodyPr>
          <a:lstStyle/>
          <a:p>
            <a:r>
              <a:rPr lang="en-US" sz="2800" dirty="0"/>
              <a:t>User-defined functions</a:t>
            </a:r>
          </a:p>
          <a:p>
            <a:r>
              <a:rPr lang="en-US" sz="2800" dirty="0"/>
              <a:t>Functions types</a:t>
            </a:r>
          </a:p>
          <a:p>
            <a:r>
              <a:rPr lang="en-US" sz="2800" dirty="0"/>
              <a:t>Standard library functions</a:t>
            </a:r>
          </a:p>
        </p:txBody>
      </p:sp>
    </p:spTree>
    <p:extLst>
      <p:ext uri="{BB962C8B-B14F-4D97-AF65-F5344CB8AC3E}">
        <p14:creationId xmlns:p14="http://schemas.microsoft.com/office/powerpoint/2010/main" val="49206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A71C-0447-F64B-8C5A-492DA0EA823D}"/>
              </a:ext>
            </a:extLst>
          </p:cNvPr>
          <p:cNvSpPr>
            <a:spLocks noGrp="1"/>
          </p:cNvSpPr>
          <p:nvPr>
            <p:ph type="title"/>
          </p:nvPr>
        </p:nvSpPr>
        <p:spPr/>
        <p:txBody>
          <a:bodyPr/>
          <a:lstStyle/>
          <a:p>
            <a:r>
              <a:rPr lang="en-US" dirty="0"/>
              <a:t>User-defined functions</a:t>
            </a:r>
          </a:p>
        </p:txBody>
      </p:sp>
      <p:sp>
        <p:nvSpPr>
          <p:cNvPr id="3" name="Content Placeholder 2">
            <a:extLst>
              <a:ext uri="{FF2B5EF4-FFF2-40B4-BE49-F238E27FC236}">
                <a16:creationId xmlns:a16="http://schemas.microsoft.com/office/drawing/2014/main" id="{8444CA60-1F7D-644D-BEF9-117EFF131ABB}"/>
              </a:ext>
            </a:extLst>
          </p:cNvPr>
          <p:cNvSpPr>
            <a:spLocks noGrp="1"/>
          </p:cNvSpPr>
          <p:nvPr>
            <p:ph idx="1"/>
          </p:nvPr>
        </p:nvSpPr>
        <p:spPr/>
        <p:txBody>
          <a:bodyPr/>
          <a:lstStyle/>
          <a:p>
            <a:r>
              <a:rPr lang="en-US" dirty="0"/>
              <a:t>Always building towards an easier way</a:t>
            </a:r>
          </a:p>
          <a:p>
            <a:r>
              <a:rPr lang="en-US" dirty="0"/>
              <a:t>Functions allow us to reuse code that performs a task</a:t>
            </a:r>
          </a:p>
          <a:p>
            <a:r>
              <a:rPr lang="en-US" dirty="0"/>
              <a:t>In C we can create new functions or block of code to reuse throughout the program</a:t>
            </a:r>
          </a:p>
          <a:p>
            <a:r>
              <a:rPr lang="en-US" dirty="0"/>
              <a:t>Why would we need this?</a:t>
            </a:r>
          </a:p>
          <a:p>
            <a:pPr lvl="1"/>
            <a:r>
              <a:rPr lang="en-US" dirty="0"/>
              <a:t>Saves space on the script</a:t>
            </a:r>
          </a:p>
          <a:p>
            <a:pPr lvl="1"/>
            <a:r>
              <a:rPr lang="en-US" dirty="0"/>
              <a:t>Modular code</a:t>
            </a:r>
          </a:p>
          <a:p>
            <a:pPr lvl="1"/>
            <a:r>
              <a:rPr lang="en-US" dirty="0"/>
              <a:t>More readable</a:t>
            </a:r>
          </a:p>
        </p:txBody>
      </p:sp>
    </p:spTree>
    <p:extLst>
      <p:ext uri="{BB962C8B-B14F-4D97-AF65-F5344CB8AC3E}">
        <p14:creationId xmlns:p14="http://schemas.microsoft.com/office/powerpoint/2010/main" val="33106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ext&#10;&#10;Description automatically generated">
            <a:extLst>
              <a:ext uri="{FF2B5EF4-FFF2-40B4-BE49-F238E27FC236}">
                <a16:creationId xmlns:a16="http://schemas.microsoft.com/office/drawing/2014/main" id="{DF2D6604-DE2F-F349-B2E3-58E409AD98F0}"/>
              </a:ext>
            </a:extLst>
          </p:cNvPr>
          <p:cNvPicPr>
            <a:picLocks noGrp="1" noChangeAspect="1"/>
          </p:cNvPicPr>
          <p:nvPr>
            <p:ph idx="1"/>
          </p:nvPr>
        </p:nvPicPr>
        <p:blipFill>
          <a:blip r:embed="rId3"/>
          <a:stretch>
            <a:fillRect/>
          </a:stretch>
        </p:blipFill>
        <p:spPr>
          <a:xfrm>
            <a:off x="711058" y="338328"/>
            <a:ext cx="10769884" cy="6181344"/>
          </a:xfrm>
        </p:spPr>
      </p:pic>
    </p:spTree>
    <p:extLst>
      <p:ext uri="{BB962C8B-B14F-4D97-AF65-F5344CB8AC3E}">
        <p14:creationId xmlns:p14="http://schemas.microsoft.com/office/powerpoint/2010/main" val="332902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459-BD6F-7549-AD1E-8D057A3B8847}"/>
              </a:ext>
            </a:extLst>
          </p:cNvPr>
          <p:cNvSpPr>
            <a:spLocks noGrp="1"/>
          </p:cNvSpPr>
          <p:nvPr>
            <p:ph type="title"/>
          </p:nvPr>
        </p:nvSpPr>
        <p:spPr/>
        <p:txBody>
          <a:bodyPr/>
          <a:lstStyle/>
          <a:p>
            <a:r>
              <a:rPr lang="en-US" dirty="0"/>
              <a:t>Understanding functions</a:t>
            </a:r>
          </a:p>
        </p:txBody>
      </p:sp>
      <p:sp>
        <p:nvSpPr>
          <p:cNvPr id="3" name="Content Placeholder 2">
            <a:extLst>
              <a:ext uri="{FF2B5EF4-FFF2-40B4-BE49-F238E27FC236}">
                <a16:creationId xmlns:a16="http://schemas.microsoft.com/office/drawing/2014/main" id="{E16D2887-F82F-1642-AC6F-1C759390E8F6}"/>
              </a:ext>
            </a:extLst>
          </p:cNvPr>
          <p:cNvSpPr>
            <a:spLocks noGrp="1"/>
          </p:cNvSpPr>
          <p:nvPr>
            <p:ph idx="1"/>
          </p:nvPr>
        </p:nvSpPr>
        <p:spPr/>
        <p:txBody>
          <a:bodyPr>
            <a:normAutofit/>
          </a:bodyPr>
          <a:lstStyle/>
          <a:p>
            <a:r>
              <a:rPr lang="en-US" dirty="0"/>
              <a:t>3 Ds and 3 Cs</a:t>
            </a:r>
          </a:p>
          <a:p>
            <a:pPr marL="628650" lvl="1" indent="-171450">
              <a:buFont typeface="Arial" panose="020B0604020202020204" pitchFamily="34" charset="0"/>
              <a:buChar char="•"/>
            </a:pPr>
            <a:r>
              <a:rPr lang="en-US" dirty="0"/>
              <a:t>Determine recurring code</a:t>
            </a:r>
          </a:p>
          <a:p>
            <a:pPr marL="628650" lvl="1" indent="-171450">
              <a:buFont typeface="Arial" panose="020B0604020202020204" pitchFamily="34" charset="0"/>
              <a:buChar char="•"/>
            </a:pPr>
            <a:r>
              <a:rPr lang="en-US" dirty="0"/>
              <a:t>Determine the input</a:t>
            </a:r>
          </a:p>
          <a:p>
            <a:pPr marL="628650" lvl="1" indent="-171450">
              <a:buFont typeface="Arial" panose="020B0604020202020204" pitchFamily="34" charset="0"/>
              <a:buChar char="•"/>
            </a:pPr>
            <a:r>
              <a:rPr lang="en-US" dirty="0"/>
              <a:t>Determine the output</a:t>
            </a:r>
          </a:p>
          <a:p>
            <a:pPr marL="628650" lvl="1" indent="-171450">
              <a:buFont typeface="Arial" panose="020B0604020202020204" pitchFamily="34" charset="0"/>
              <a:buChar char="•"/>
            </a:pPr>
            <a:r>
              <a:rPr lang="en-US" dirty="0"/>
              <a:t>Create the function prototype</a:t>
            </a:r>
          </a:p>
          <a:p>
            <a:pPr marL="628650" lvl="1" indent="-171450">
              <a:buFont typeface="Arial" panose="020B0604020202020204" pitchFamily="34" charset="0"/>
              <a:buChar char="•"/>
            </a:pPr>
            <a:r>
              <a:rPr lang="en-US" dirty="0"/>
              <a:t>Create the function definition</a:t>
            </a:r>
          </a:p>
          <a:p>
            <a:pPr marL="628650" lvl="1" indent="-171450">
              <a:buFont typeface="Arial" panose="020B0604020202020204" pitchFamily="34" charset="0"/>
              <a:buChar char="•"/>
            </a:pPr>
            <a:r>
              <a:rPr lang="en-US" dirty="0"/>
              <a:t>Create the function caller</a:t>
            </a:r>
          </a:p>
          <a:p>
            <a:pPr marL="0" indent="0">
              <a:buNone/>
            </a:pPr>
            <a:endParaRPr lang="en-US" dirty="0"/>
          </a:p>
          <a:p>
            <a:pPr lvl="1"/>
            <a:endParaRPr lang="en-US" dirty="0"/>
          </a:p>
        </p:txBody>
      </p:sp>
    </p:spTree>
    <p:extLst>
      <p:ext uri="{BB962C8B-B14F-4D97-AF65-F5344CB8AC3E}">
        <p14:creationId xmlns:p14="http://schemas.microsoft.com/office/powerpoint/2010/main" val="310243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AD84-634A-EC40-9AFC-F01C5441845B}"/>
              </a:ext>
            </a:extLst>
          </p:cNvPr>
          <p:cNvSpPr>
            <a:spLocks noGrp="1"/>
          </p:cNvSpPr>
          <p:nvPr>
            <p:ph type="title"/>
          </p:nvPr>
        </p:nvSpPr>
        <p:spPr/>
        <p:txBody>
          <a:bodyPr/>
          <a:lstStyle/>
          <a:p>
            <a:r>
              <a:rPr lang="en-US" dirty="0"/>
              <a:t>Determining the recurring code</a:t>
            </a:r>
          </a:p>
        </p:txBody>
      </p:sp>
      <p:pic>
        <p:nvPicPr>
          <p:cNvPr id="5" name="Content Placeholder 4" descr="Text&#10;&#10;Description automatically generated">
            <a:extLst>
              <a:ext uri="{FF2B5EF4-FFF2-40B4-BE49-F238E27FC236}">
                <a16:creationId xmlns:a16="http://schemas.microsoft.com/office/drawing/2014/main" id="{D8F547ED-7276-0646-AF9A-F945B1E6FEDC}"/>
              </a:ext>
            </a:extLst>
          </p:cNvPr>
          <p:cNvPicPr>
            <a:picLocks noGrp="1" noChangeAspect="1"/>
          </p:cNvPicPr>
          <p:nvPr>
            <p:ph idx="1"/>
          </p:nvPr>
        </p:nvPicPr>
        <p:blipFill>
          <a:blip r:embed="rId2"/>
          <a:stretch>
            <a:fillRect/>
          </a:stretch>
        </p:blipFill>
        <p:spPr>
          <a:xfrm>
            <a:off x="1374774" y="1675593"/>
            <a:ext cx="8839641" cy="5073486"/>
          </a:xfrm>
        </p:spPr>
      </p:pic>
      <p:sp>
        <p:nvSpPr>
          <p:cNvPr id="6" name="Frame 5">
            <a:extLst>
              <a:ext uri="{FF2B5EF4-FFF2-40B4-BE49-F238E27FC236}">
                <a16:creationId xmlns:a16="http://schemas.microsoft.com/office/drawing/2014/main" id="{6195CEAB-A371-EC4E-BCD9-8FCF6663D236}"/>
              </a:ext>
            </a:extLst>
          </p:cNvPr>
          <p:cNvSpPr/>
          <p:nvPr/>
        </p:nvSpPr>
        <p:spPr>
          <a:xfrm>
            <a:off x="2084832" y="3791712"/>
            <a:ext cx="2938272" cy="84124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1858377E-D41C-DA48-ADBE-EA17E8D1AA39}"/>
              </a:ext>
            </a:extLst>
          </p:cNvPr>
          <p:cNvSpPr/>
          <p:nvPr/>
        </p:nvSpPr>
        <p:spPr>
          <a:xfrm>
            <a:off x="2084832" y="4632960"/>
            <a:ext cx="3218688" cy="95097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645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6ACD-4873-784E-97CC-380051B4C4FB}"/>
              </a:ext>
            </a:extLst>
          </p:cNvPr>
          <p:cNvSpPr>
            <a:spLocks noGrp="1"/>
          </p:cNvSpPr>
          <p:nvPr>
            <p:ph type="title"/>
          </p:nvPr>
        </p:nvSpPr>
        <p:spPr/>
        <p:txBody>
          <a:bodyPr/>
          <a:lstStyle/>
          <a:p>
            <a:r>
              <a:rPr lang="en-US" dirty="0"/>
              <a:t>Determining the input (arguments)</a:t>
            </a:r>
          </a:p>
        </p:txBody>
      </p:sp>
      <p:pic>
        <p:nvPicPr>
          <p:cNvPr id="8" name="Content Placeholder 4" descr="Text&#10;&#10;Description automatically generated">
            <a:extLst>
              <a:ext uri="{FF2B5EF4-FFF2-40B4-BE49-F238E27FC236}">
                <a16:creationId xmlns:a16="http://schemas.microsoft.com/office/drawing/2014/main" id="{860B8BA8-FA13-B64F-AC66-11DA2315E817}"/>
              </a:ext>
            </a:extLst>
          </p:cNvPr>
          <p:cNvPicPr>
            <a:picLocks noGrp="1" noChangeAspect="1"/>
          </p:cNvPicPr>
          <p:nvPr>
            <p:ph idx="1"/>
          </p:nvPr>
        </p:nvPicPr>
        <p:blipFill>
          <a:blip r:embed="rId3"/>
          <a:stretch>
            <a:fillRect/>
          </a:stretch>
        </p:blipFill>
        <p:spPr>
          <a:xfrm>
            <a:off x="1276957" y="1641666"/>
            <a:ext cx="8812377" cy="5057838"/>
          </a:xfrm>
        </p:spPr>
      </p:pic>
      <p:sp>
        <p:nvSpPr>
          <p:cNvPr id="9" name="Frame 8">
            <a:extLst>
              <a:ext uri="{FF2B5EF4-FFF2-40B4-BE49-F238E27FC236}">
                <a16:creationId xmlns:a16="http://schemas.microsoft.com/office/drawing/2014/main" id="{F67592BD-A7DF-AF43-8D9C-AEE9A53AAC70}"/>
              </a:ext>
            </a:extLst>
          </p:cNvPr>
          <p:cNvSpPr/>
          <p:nvPr/>
        </p:nvSpPr>
        <p:spPr>
          <a:xfrm>
            <a:off x="3511296" y="3901440"/>
            <a:ext cx="377952" cy="26914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C128914D-0996-B740-8F6F-9FB57D7C2723}"/>
              </a:ext>
            </a:extLst>
          </p:cNvPr>
          <p:cNvSpPr/>
          <p:nvPr/>
        </p:nvSpPr>
        <p:spPr>
          <a:xfrm>
            <a:off x="3401568" y="4962144"/>
            <a:ext cx="1328928" cy="2438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8AAD57E-04D5-5E48-98F1-E7627C3B72A8}"/>
              </a:ext>
            </a:extLst>
          </p:cNvPr>
          <p:cNvSpPr txBox="1"/>
          <p:nvPr/>
        </p:nvSpPr>
        <p:spPr>
          <a:xfrm>
            <a:off x="9826752" y="2962656"/>
            <a:ext cx="21579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An array</a:t>
            </a:r>
          </a:p>
          <a:p>
            <a:pPr marL="742950" lvl="1" indent="-285750">
              <a:buFont typeface="Arial" panose="020B0604020202020204" pitchFamily="34" charset="0"/>
              <a:buChar char="•"/>
            </a:pPr>
            <a:r>
              <a:rPr lang="en-US" dirty="0"/>
              <a:t>Type: int</a:t>
            </a:r>
          </a:p>
          <a:p>
            <a:pPr marL="285750" indent="-285750">
              <a:buFont typeface="Arial" panose="020B0604020202020204" pitchFamily="34" charset="0"/>
              <a:buChar char="•"/>
            </a:pPr>
            <a:r>
              <a:rPr lang="en-US" dirty="0"/>
              <a:t>A size</a:t>
            </a:r>
          </a:p>
          <a:p>
            <a:pPr marL="742950" lvl="1" indent="-285750">
              <a:buFont typeface="Arial" panose="020B0604020202020204" pitchFamily="34" charset="0"/>
              <a:buChar char="•"/>
            </a:pPr>
            <a:r>
              <a:rPr lang="en-US" dirty="0"/>
              <a:t>Type: int</a:t>
            </a:r>
          </a:p>
        </p:txBody>
      </p:sp>
    </p:spTree>
    <p:extLst>
      <p:ext uri="{BB962C8B-B14F-4D97-AF65-F5344CB8AC3E}">
        <p14:creationId xmlns:p14="http://schemas.microsoft.com/office/powerpoint/2010/main" val="351517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1334-ED10-2E46-BFF0-920DDB2FC62F}"/>
              </a:ext>
            </a:extLst>
          </p:cNvPr>
          <p:cNvSpPr>
            <a:spLocks noGrp="1"/>
          </p:cNvSpPr>
          <p:nvPr>
            <p:ph type="title"/>
          </p:nvPr>
        </p:nvSpPr>
        <p:spPr/>
        <p:txBody>
          <a:bodyPr/>
          <a:lstStyle/>
          <a:p>
            <a:r>
              <a:rPr lang="en-US" dirty="0"/>
              <a:t>Determining the output (return)</a:t>
            </a:r>
          </a:p>
        </p:txBody>
      </p:sp>
      <p:pic>
        <p:nvPicPr>
          <p:cNvPr id="4" name="Content Placeholder 4" descr="Text&#10;&#10;Description automatically generated">
            <a:extLst>
              <a:ext uri="{FF2B5EF4-FFF2-40B4-BE49-F238E27FC236}">
                <a16:creationId xmlns:a16="http://schemas.microsoft.com/office/drawing/2014/main" id="{93F6D2D3-6497-8540-B88E-03857466AE48}"/>
              </a:ext>
            </a:extLst>
          </p:cNvPr>
          <p:cNvPicPr>
            <a:picLocks noGrp="1" noChangeAspect="1"/>
          </p:cNvPicPr>
          <p:nvPr>
            <p:ph idx="1"/>
          </p:nvPr>
        </p:nvPicPr>
        <p:blipFill>
          <a:blip r:embed="rId3"/>
          <a:stretch>
            <a:fillRect/>
          </a:stretch>
        </p:blipFill>
        <p:spPr>
          <a:xfrm>
            <a:off x="1374774" y="1592897"/>
            <a:ext cx="8705529" cy="4996513"/>
          </a:xfrm>
        </p:spPr>
      </p:pic>
      <p:sp>
        <p:nvSpPr>
          <p:cNvPr id="6" name="Frame 5">
            <a:extLst>
              <a:ext uri="{FF2B5EF4-FFF2-40B4-BE49-F238E27FC236}">
                <a16:creationId xmlns:a16="http://schemas.microsoft.com/office/drawing/2014/main" id="{045980DE-85FD-A243-9AAF-9BCACEB3F8DA}"/>
              </a:ext>
            </a:extLst>
          </p:cNvPr>
          <p:cNvSpPr/>
          <p:nvPr/>
        </p:nvSpPr>
        <p:spPr>
          <a:xfrm>
            <a:off x="2462784" y="3974592"/>
            <a:ext cx="560832" cy="3169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67FA2630-FF65-9E49-8C9C-35943F93B613}"/>
              </a:ext>
            </a:extLst>
          </p:cNvPr>
          <p:cNvSpPr/>
          <p:nvPr/>
        </p:nvSpPr>
        <p:spPr>
          <a:xfrm>
            <a:off x="2450592" y="4792134"/>
            <a:ext cx="573024" cy="31631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5CD9D07-AB09-CA4D-9394-06196594D7C6}"/>
              </a:ext>
            </a:extLst>
          </p:cNvPr>
          <p:cNvSpPr txBox="1"/>
          <p:nvPr/>
        </p:nvSpPr>
        <p:spPr>
          <a:xfrm>
            <a:off x="9879260" y="3721821"/>
            <a:ext cx="1780032" cy="369332"/>
          </a:xfrm>
          <a:prstGeom prst="rect">
            <a:avLst/>
          </a:prstGeom>
          <a:noFill/>
        </p:spPr>
        <p:txBody>
          <a:bodyPr wrap="square" rtlCol="0">
            <a:spAutoFit/>
          </a:bodyPr>
          <a:lstStyle/>
          <a:p>
            <a:r>
              <a:rPr lang="en-US" dirty="0"/>
              <a:t>void type</a:t>
            </a:r>
          </a:p>
        </p:txBody>
      </p:sp>
    </p:spTree>
    <p:extLst>
      <p:ext uri="{BB962C8B-B14F-4D97-AF65-F5344CB8AC3E}">
        <p14:creationId xmlns:p14="http://schemas.microsoft.com/office/powerpoint/2010/main" val="2946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71E6-31A4-A14C-81BA-2B3AC6A459E3}"/>
              </a:ext>
            </a:extLst>
          </p:cNvPr>
          <p:cNvSpPr>
            <a:spLocks noGrp="1"/>
          </p:cNvSpPr>
          <p:nvPr>
            <p:ph type="title"/>
          </p:nvPr>
        </p:nvSpPr>
        <p:spPr>
          <a:xfrm>
            <a:off x="825909" y="808055"/>
            <a:ext cx="3979205" cy="1453363"/>
          </a:xfrm>
        </p:spPr>
        <p:txBody>
          <a:bodyPr>
            <a:normAutofit fontScale="90000"/>
          </a:bodyPr>
          <a:lstStyle/>
          <a:p>
            <a:r>
              <a:rPr lang="en-US" dirty="0"/>
              <a:t>Create the function prototype</a:t>
            </a:r>
          </a:p>
        </p:txBody>
      </p:sp>
      <p:sp>
        <p:nvSpPr>
          <p:cNvPr id="3" name="Content Placeholder 2">
            <a:extLst>
              <a:ext uri="{FF2B5EF4-FFF2-40B4-BE49-F238E27FC236}">
                <a16:creationId xmlns:a16="http://schemas.microsoft.com/office/drawing/2014/main" id="{834AAC77-B2D6-0F43-AF2E-0D5DBD55D18F}"/>
              </a:ext>
            </a:extLst>
          </p:cNvPr>
          <p:cNvSpPr>
            <a:spLocks noGrp="1"/>
          </p:cNvSpPr>
          <p:nvPr>
            <p:ph idx="1"/>
          </p:nvPr>
        </p:nvSpPr>
        <p:spPr>
          <a:xfrm>
            <a:off x="802178" y="2261420"/>
            <a:ext cx="4002936" cy="3637935"/>
          </a:xfrm>
        </p:spPr>
        <p:txBody>
          <a:bodyPr>
            <a:normAutofit/>
          </a:bodyPr>
          <a:lstStyle/>
          <a:p>
            <a:r>
              <a:rPr lang="en-US" dirty="0"/>
              <a:t>So, we want a function that takes in</a:t>
            </a:r>
          </a:p>
          <a:p>
            <a:pPr lvl="1">
              <a:buFont typeface="Arial" panose="020B0604020202020204" pitchFamily="34" charset="0"/>
              <a:buChar char="•"/>
            </a:pPr>
            <a:r>
              <a:rPr lang="en-US" dirty="0"/>
              <a:t>An array</a:t>
            </a:r>
          </a:p>
          <a:p>
            <a:pPr lvl="2">
              <a:buFont typeface="Arial" panose="020B0604020202020204" pitchFamily="34" charset="0"/>
              <a:buChar char="•"/>
            </a:pPr>
            <a:r>
              <a:rPr lang="en-US" dirty="0"/>
              <a:t>Type: int</a:t>
            </a:r>
          </a:p>
          <a:p>
            <a:pPr lvl="1">
              <a:buFont typeface="Arial" panose="020B0604020202020204" pitchFamily="34" charset="0"/>
              <a:buChar char="•"/>
            </a:pPr>
            <a:r>
              <a:rPr lang="en-US" dirty="0"/>
              <a:t>A size</a:t>
            </a:r>
          </a:p>
          <a:p>
            <a:pPr lvl="2">
              <a:buFont typeface="Arial" panose="020B0604020202020204" pitchFamily="34" charset="0"/>
              <a:buChar char="•"/>
            </a:pPr>
            <a:r>
              <a:rPr lang="en-US" dirty="0"/>
              <a:t>Type: int</a:t>
            </a:r>
          </a:p>
          <a:p>
            <a:pPr>
              <a:buFont typeface="Arial" panose="020B0604020202020204" pitchFamily="34" charset="0"/>
              <a:buChar char="•"/>
            </a:pPr>
            <a:r>
              <a:rPr lang="en-US" dirty="0"/>
              <a:t>And returns void</a:t>
            </a:r>
          </a:p>
          <a:p>
            <a:pPr>
              <a:buFont typeface="Arial" panose="020B0604020202020204" pitchFamily="34" charset="0"/>
              <a:buChar char="•"/>
            </a:pPr>
            <a:endParaRPr lang="en-US" dirty="0"/>
          </a:p>
          <a:p>
            <a:pPr>
              <a:buFont typeface="Arial" panose="020B0604020202020204" pitchFamily="34" charset="0"/>
              <a:buChar char="•"/>
            </a:pPr>
            <a:r>
              <a:rPr lang="en-US" dirty="0"/>
              <a:t>I have the perfect name…</a:t>
            </a:r>
          </a:p>
          <a:p>
            <a:pPr lvl="1"/>
            <a:endParaRPr lang="en-US" dirty="0"/>
          </a:p>
          <a:p>
            <a:pPr lvl="1"/>
            <a:endParaRPr lang="en-US" dirty="0"/>
          </a:p>
        </p:txBody>
      </p:sp>
      <p:pic>
        <p:nvPicPr>
          <p:cNvPr id="7" name="Picture 6" descr="Text&#10;&#10;Description automatically generated">
            <a:extLst>
              <a:ext uri="{FF2B5EF4-FFF2-40B4-BE49-F238E27FC236}">
                <a16:creationId xmlns:a16="http://schemas.microsoft.com/office/drawing/2014/main" id="{BB724A96-98E9-504D-ABF2-76F2190C1E07}"/>
              </a:ext>
            </a:extLst>
          </p:cNvPr>
          <p:cNvPicPr>
            <a:picLocks noChangeAspect="1"/>
          </p:cNvPicPr>
          <p:nvPr/>
        </p:nvPicPr>
        <p:blipFill>
          <a:blip r:embed="rId3"/>
          <a:stretch>
            <a:fillRect/>
          </a:stretch>
        </p:blipFill>
        <p:spPr>
          <a:xfrm>
            <a:off x="4936184" y="2582908"/>
            <a:ext cx="6839446" cy="24280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3189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2436</TotalTime>
  <Words>1117</Words>
  <Application>Microsoft Macintosh PowerPoint</Application>
  <PresentationFormat>Widescreen</PresentationFormat>
  <Paragraphs>138</Paragraphs>
  <Slides>19</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Celestial</vt:lpstr>
      <vt:lpstr>C Flow Control</vt:lpstr>
      <vt:lpstr>Overview</vt:lpstr>
      <vt:lpstr>User-defined functions</vt:lpstr>
      <vt:lpstr>PowerPoint Presentation</vt:lpstr>
      <vt:lpstr>Understanding functions</vt:lpstr>
      <vt:lpstr>Determining the recurring code</vt:lpstr>
      <vt:lpstr>Determining the input (arguments)</vt:lpstr>
      <vt:lpstr>Determining the output (return)</vt:lpstr>
      <vt:lpstr>Create the function prototype</vt:lpstr>
      <vt:lpstr>Create the function definition</vt:lpstr>
      <vt:lpstr>Create the function caller (more like call the function but it needed to start with create to be consistent with the 3cs)</vt:lpstr>
      <vt:lpstr>PowerPoint Presentation</vt:lpstr>
      <vt:lpstr>User-defined functions </vt:lpstr>
      <vt:lpstr>Function types</vt:lpstr>
      <vt:lpstr>Exercise</vt:lpstr>
      <vt:lpstr>Standard Library functions</vt:lpstr>
      <vt:lpstr>Windows API</vt:lpstr>
      <vt:lpstr>Overview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Pineda, Felipe Osiel</dc:creator>
  <cp:lastModifiedBy>Pineda, Felipe Osiel</cp:lastModifiedBy>
  <cp:revision>351</cp:revision>
  <cp:lastPrinted>2021-04-20T23:21:08Z</cp:lastPrinted>
  <dcterms:created xsi:type="dcterms:W3CDTF">2021-03-20T16:32:55Z</dcterms:created>
  <dcterms:modified xsi:type="dcterms:W3CDTF">2021-04-21T00:42:40Z</dcterms:modified>
</cp:coreProperties>
</file>