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91" r:id="rId3"/>
    <p:sldId id="270" r:id="rId4"/>
    <p:sldId id="273" r:id="rId5"/>
    <p:sldId id="274" r:id="rId6"/>
    <p:sldId id="269" r:id="rId7"/>
    <p:sldId id="271" r:id="rId8"/>
    <p:sldId id="272" r:id="rId9"/>
    <p:sldId id="275" r:id="rId10"/>
    <p:sldId id="276" r:id="rId11"/>
    <p:sldId id="281" r:id="rId12"/>
    <p:sldId id="282" r:id="rId13"/>
    <p:sldId id="283" r:id="rId14"/>
    <p:sldId id="280" r:id="rId15"/>
    <p:sldId id="284" r:id="rId16"/>
    <p:sldId id="285" r:id="rId17"/>
    <p:sldId id="286" r:id="rId18"/>
    <p:sldId id="287" r:id="rId19"/>
    <p:sldId id="288" r:id="rId20"/>
    <p:sldId id="289" r:id="rId21"/>
    <p:sldId id="292" r:id="rId22"/>
    <p:sldId id="293" r:id="rId23"/>
    <p:sldId id="294" r:id="rId24"/>
    <p:sldId id="295" r:id="rId25"/>
    <p:sldId id="296" r:id="rId26"/>
    <p:sldId id="290"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7"/>
    <p:restoredTop sz="82585"/>
  </p:normalViewPr>
  <p:slideViewPr>
    <p:cSldViewPr snapToGrid="0" snapToObjects="1">
      <p:cViewPr varScale="1">
        <p:scale>
          <a:sx n="105" d="100"/>
          <a:sy n="105" d="100"/>
        </p:scale>
        <p:origin x="1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memory is where all of our variables and other information are stored when a program is running. </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250355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note of how the memory addresses are decreasing in 4s</a:t>
            </a:r>
          </a:p>
          <a:p>
            <a:endParaRPr lang="en-US" dirty="0"/>
          </a:p>
          <a:p>
            <a:r>
              <a:rPr lang="en-US" dirty="0"/>
              <a:t>That is because each for int number, there are 4 bytes being allocated.</a:t>
            </a:r>
          </a:p>
          <a:p>
            <a:endParaRPr lang="en-US" dirty="0"/>
          </a:p>
          <a:p>
            <a:r>
              <a:rPr lang="en-US" dirty="0"/>
              <a:t>This is true even if you haven’t set a value yet. </a:t>
            </a:r>
          </a:p>
          <a:p>
            <a:endParaRPr lang="en-US" dirty="0"/>
          </a:p>
          <a:p>
            <a:r>
              <a:rPr lang="en-US" dirty="0"/>
              <a:t>This is true for after you set your value. Even if you don’t use all the space, you are still using all 4 bytes.</a:t>
            </a:r>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14723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Pointers use the concept getting to something through indirection. We have been using indirection all this time but through variables. When you modified a variable, you didn’t go to that memory address and change it. You went did on the variable and then it was changed.</a:t>
            </a:r>
          </a:p>
          <a:p>
            <a:endParaRPr lang="en-US" dirty="0"/>
          </a:p>
          <a:p>
            <a:endParaRPr lang="en-US" dirty="0"/>
          </a:p>
          <a:p>
            <a:endParaRPr lang="en-US" dirty="0"/>
          </a:p>
          <a:p>
            <a:endParaRPr lang="en-US" dirty="0"/>
          </a:p>
          <a:p>
            <a:r>
              <a:rPr lang="en-US" sz="1200" b="1" i="0" kern="1200" dirty="0">
                <a:solidFill>
                  <a:schemeClr val="tx1"/>
                </a:solidFill>
                <a:effectLst/>
                <a:latin typeface="+mn-lt"/>
                <a:ea typeface="+mn-ea"/>
                <a:cs typeface="+mn-cs"/>
              </a:rPr>
              <a:t>What is the difference between int *p and int p* and int* p?: https://</a:t>
            </a:r>
            <a:r>
              <a:rPr lang="en-US" sz="1200" b="1" i="0" kern="1200" dirty="0" err="1">
                <a:solidFill>
                  <a:schemeClr val="tx1"/>
                </a:solidFill>
                <a:effectLst/>
                <a:latin typeface="+mn-lt"/>
                <a:ea typeface="+mn-ea"/>
                <a:cs typeface="+mn-cs"/>
              </a:rPr>
              <a:t>www.quora.com</a:t>
            </a:r>
            <a:r>
              <a:rPr lang="en-US" sz="1200" b="1" i="0" kern="1200" dirty="0">
                <a:solidFill>
                  <a:schemeClr val="tx1"/>
                </a:solidFill>
                <a:effectLst/>
                <a:latin typeface="+mn-lt"/>
                <a:ea typeface="+mn-ea"/>
                <a:cs typeface="+mn-cs"/>
              </a:rPr>
              <a:t>/What-is-the-difference-between-int-*p-and-int-p*-and-int*-p#:~:text=On%20the%20other%20hand%20int,feel%20free%20to%20do%20so.</a:t>
            </a:r>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6</a:t>
            </a:fld>
            <a:endParaRPr lang="en-US"/>
          </a:p>
        </p:txBody>
      </p:sp>
    </p:spTree>
    <p:extLst>
      <p:ext uri="{BB962C8B-B14F-4D97-AF65-F5344CB8AC3E}">
        <p14:creationId xmlns:p14="http://schemas.microsoft.com/office/powerpoint/2010/main" val="95374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www.programiz.com</a:t>
            </a:r>
            <a:r>
              <a:rPr lang="en-US" dirty="0"/>
              <a:t>/c-programming/c-pointers-arrays</a:t>
            </a:r>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15</a:t>
            </a:fld>
            <a:endParaRPr lang="en-US"/>
          </a:p>
        </p:txBody>
      </p:sp>
    </p:spTree>
    <p:extLst>
      <p:ext uri="{BB962C8B-B14F-4D97-AF65-F5344CB8AC3E}">
        <p14:creationId xmlns:p14="http://schemas.microsoft.com/office/powerpoint/2010/main" val="149775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www.programiz.com</a:t>
            </a:r>
            <a:r>
              <a:rPr lang="en-US" dirty="0"/>
              <a:t>/c-programming/c-pointer-functions</a:t>
            </a:r>
          </a:p>
        </p:txBody>
      </p:sp>
      <p:sp>
        <p:nvSpPr>
          <p:cNvPr id="4" name="Slide Number Placeholder 3"/>
          <p:cNvSpPr>
            <a:spLocks noGrp="1"/>
          </p:cNvSpPr>
          <p:nvPr>
            <p:ph type="sldNum" sz="quarter" idx="5"/>
          </p:nvPr>
        </p:nvSpPr>
        <p:spPr/>
        <p:txBody>
          <a:bodyPr/>
          <a:lstStyle/>
          <a:p>
            <a:fld id="{4A561311-75B6-5448-8072-CF99FAEFE802}" type="slidenum">
              <a:rPr lang="en-US" smtClean="0"/>
              <a:t>19</a:t>
            </a:fld>
            <a:endParaRPr lang="en-US"/>
          </a:p>
        </p:txBody>
      </p:sp>
    </p:spTree>
    <p:extLst>
      <p:ext uri="{BB962C8B-B14F-4D97-AF65-F5344CB8AC3E}">
        <p14:creationId xmlns:p14="http://schemas.microsoft.com/office/powerpoint/2010/main" val="308455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www.programiz.com</a:t>
            </a:r>
            <a:r>
              <a:rPr lang="en-US" dirty="0"/>
              <a:t>/c-programming/c-pointer-functions</a:t>
            </a:r>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27</a:t>
            </a:fld>
            <a:endParaRPr lang="en-US"/>
          </a:p>
        </p:txBody>
      </p:sp>
    </p:spTree>
    <p:extLst>
      <p:ext uri="{BB962C8B-B14F-4D97-AF65-F5344CB8AC3E}">
        <p14:creationId xmlns:p14="http://schemas.microsoft.com/office/powerpoint/2010/main" val="1240544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cs.ecu.edu/karl/3300/spr14/Notes/C/Memory/memory.html#:~:text=A%20memory%20address%20is%20called,type%20of%20the%20executable%20program" TargetMode="External"/><Relationship Id="rId3" Type="http://schemas.openxmlformats.org/officeDocument/2006/relationships/hyperlink" Target="https://www.programiz.com/c-programming/c-pointers" TargetMode="External"/><Relationship Id="rId7" Type="http://schemas.openxmlformats.org/officeDocument/2006/relationships/hyperlink" Target="https://computer.howstuffworks.com/c23.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nniskubes.com/2012/08/17/basics-of-memory-addresses-in-c/" TargetMode="External"/><Relationship Id="rId11" Type="http://schemas.openxmlformats.org/officeDocument/2006/relationships/hyperlink" Target="https://www.programiz.com/c-programming/c-dynamic-memory-allocation" TargetMode="External"/><Relationship Id="rId5" Type="http://schemas.openxmlformats.org/officeDocument/2006/relationships/hyperlink" Target="https://www.freecodecamp.org/news/the-c-beginners-handbook/#pointers" TargetMode="External"/><Relationship Id="rId10" Type="http://schemas.openxmlformats.org/officeDocument/2006/relationships/hyperlink" Target="https://www.programiz.com/c-programming/c-pointer-functions" TargetMode="External"/><Relationship Id="rId4" Type="http://schemas.openxmlformats.org/officeDocument/2006/relationships/hyperlink" Target="https://www.programiz.com/c-programming/c-pointers-arrays" TargetMode="External"/><Relationship Id="rId9" Type="http://schemas.openxmlformats.org/officeDocument/2006/relationships/hyperlink" Target="https://www.udemy.com/course/c-programming-for-beginners-/learn/lecture/8795422#overvie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Pointers</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CA8-A106-1542-923C-C1221783E32A}"/>
              </a:ext>
            </a:extLst>
          </p:cNvPr>
          <p:cNvSpPr>
            <a:spLocks noGrp="1"/>
          </p:cNvSpPr>
          <p:nvPr>
            <p:ph type="title"/>
          </p:nvPr>
        </p:nvSpPr>
        <p:spPr>
          <a:xfrm>
            <a:off x="825909" y="487043"/>
            <a:ext cx="3979205" cy="1453363"/>
          </a:xfrm>
        </p:spPr>
        <p:txBody>
          <a:bodyPr>
            <a:normAutofit/>
          </a:bodyPr>
          <a:lstStyle/>
          <a:p>
            <a:pPr>
              <a:lnSpc>
                <a:spcPct val="90000"/>
              </a:lnSpc>
            </a:pPr>
            <a:r>
              <a:rPr lang="en-US" sz="3300" dirty="0"/>
              <a:t>Accessing Pointer Values (dereferencing)</a:t>
            </a:r>
          </a:p>
        </p:txBody>
      </p:sp>
      <p:sp>
        <p:nvSpPr>
          <p:cNvPr id="3" name="Content Placeholder 2">
            <a:extLst>
              <a:ext uri="{FF2B5EF4-FFF2-40B4-BE49-F238E27FC236}">
                <a16:creationId xmlns:a16="http://schemas.microsoft.com/office/drawing/2014/main" id="{F971342C-B1B2-504D-B2A3-9B3A5D4A0A48}"/>
              </a:ext>
            </a:extLst>
          </p:cNvPr>
          <p:cNvSpPr>
            <a:spLocks noGrp="1"/>
          </p:cNvSpPr>
          <p:nvPr>
            <p:ph idx="1"/>
          </p:nvPr>
        </p:nvSpPr>
        <p:spPr>
          <a:xfrm>
            <a:off x="802178" y="2261420"/>
            <a:ext cx="4002936" cy="3637935"/>
          </a:xfrm>
        </p:spPr>
        <p:txBody>
          <a:bodyPr>
            <a:normAutofit/>
          </a:bodyPr>
          <a:lstStyle/>
          <a:p>
            <a:r>
              <a:rPr lang="en-US" dirty="0"/>
              <a:t>We saw that declaring a pointer used the asterisk notation or the indirection operator</a:t>
            </a:r>
          </a:p>
          <a:p>
            <a:r>
              <a:rPr lang="en-US" dirty="0"/>
              <a:t> well… so does dereferencing/accessing</a:t>
            </a:r>
          </a:p>
          <a:p>
            <a:r>
              <a:rPr lang="en-US" dirty="0"/>
              <a:t>Here </a:t>
            </a:r>
            <a:r>
              <a:rPr lang="en-US" dirty="0" err="1">
                <a:solidFill>
                  <a:srgbClr val="FFC000"/>
                </a:solidFill>
              </a:rPr>
              <a:t>ptrNumber</a:t>
            </a:r>
            <a:r>
              <a:rPr lang="en-US" dirty="0"/>
              <a:t> contains the memory address of the the variable </a:t>
            </a:r>
            <a:r>
              <a:rPr lang="en-US" dirty="0">
                <a:solidFill>
                  <a:srgbClr val="FFC000"/>
                </a:solidFill>
              </a:rPr>
              <a:t>number</a:t>
            </a:r>
          </a:p>
          <a:p>
            <a:r>
              <a:rPr lang="en-US" dirty="0">
                <a:solidFill>
                  <a:srgbClr val="92D050"/>
                </a:solidFill>
              </a:rPr>
              <a:t>It’s basically saying</a:t>
            </a:r>
          </a:p>
          <a:p>
            <a:pPr lvl="1"/>
            <a:r>
              <a:rPr lang="en-US" dirty="0">
                <a:solidFill>
                  <a:srgbClr val="92D050"/>
                </a:solidFill>
              </a:rPr>
              <a:t>“Go to that memory address and retrieve the the value it holds”</a:t>
            </a:r>
          </a:p>
        </p:txBody>
      </p:sp>
      <p:pic>
        <p:nvPicPr>
          <p:cNvPr id="5" name="Picture 4" descr="Text&#10;&#10;Description automatically generated">
            <a:extLst>
              <a:ext uri="{FF2B5EF4-FFF2-40B4-BE49-F238E27FC236}">
                <a16:creationId xmlns:a16="http://schemas.microsoft.com/office/drawing/2014/main" id="{5EA4CCBA-6C52-7641-BE13-6F8A5EAD0423}"/>
              </a:ext>
            </a:extLst>
          </p:cNvPr>
          <p:cNvPicPr>
            <a:picLocks noChangeAspect="1"/>
          </p:cNvPicPr>
          <p:nvPr/>
        </p:nvPicPr>
        <p:blipFill>
          <a:blip r:embed="rId3"/>
          <a:stretch>
            <a:fillRect/>
          </a:stretch>
        </p:blipFill>
        <p:spPr>
          <a:xfrm>
            <a:off x="6139019" y="612174"/>
            <a:ext cx="5528726" cy="40774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Frame 5">
            <a:extLst>
              <a:ext uri="{FF2B5EF4-FFF2-40B4-BE49-F238E27FC236}">
                <a16:creationId xmlns:a16="http://schemas.microsoft.com/office/drawing/2014/main" id="{F236D5A6-1A83-214C-BD02-FA38C0EBBC8F}"/>
              </a:ext>
            </a:extLst>
          </p:cNvPr>
          <p:cNvSpPr/>
          <p:nvPr/>
        </p:nvSpPr>
        <p:spPr>
          <a:xfrm>
            <a:off x="6096000" y="5291328"/>
            <a:ext cx="1999488" cy="7924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93027DE-1C1C-0E4B-8D0C-0DB7A9A63C02}"/>
              </a:ext>
            </a:extLst>
          </p:cNvPr>
          <p:cNvSpPr/>
          <p:nvPr/>
        </p:nvSpPr>
        <p:spPr>
          <a:xfrm>
            <a:off x="9838945" y="5291328"/>
            <a:ext cx="1426464" cy="7924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71EE22D1-EE95-9D4C-A1E6-AA69C7C9C088}"/>
              </a:ext>
            </a:extLst>
          </p:cNvPr>
          <p:cNvSpPr txBox="1"/>
          <p:nvPr/>
        </p:nvSpPr>
        <p:spPr>
          <a:xfrm>
            <a:off x="10009632" y="4901184"/>
            <a:ext cx="1048512" cy="369332"/>
          </a:xfrm>
          <a:prstGeom prst="rect">
            <a:avLst/>
          </a:prstGeom>
          <a:noFill/>
        </p:spPr>
        <p:txBody>
          <a:bodyPr wrap="square" rtlCol="0">
            <a:spAutoFit/>
          </a:bodyPr>
          <a:lstStyle/>
          <a:p>
            <a:r>
              <a:rPr lang="en-US" dirty="0">
                <a:solidFill>
                  <a:srgbClr val="FFC000"/>
                </a:solidFill>
              </a:rPr>
              <a:t>number</a:t>
            </a:r>
          </a:p>
        </p:txBody>
      </p:sp>
      <p:sp>
        <p:nvSpPr>
          <p:cNvPr id="9" name="TextBox 8">
            <a:extLst>
              <a:ext uri="{FF2B5EF4-FFF2-40B4-BE49-F238E27FC236}">
                <a16:creationId xmlns:a16="http://schemas.microsoft.com/office/drawing/2014/main" id="{301A802E-9C59-9F4B-B39C-C7A452DBC78B}"/>
              </a:ext>
            </a:extLst>
          </p:cNvPr>
          <p:cNvSpPr txBox="1"/>
          <p:nvPr/>
        </p:nvSpPr>
        <p:spPr>
          <a:xfrm>
            <a:off x="9777985" y="6086052"/>
            <a:ext cx="1889760" cy="369332"/>
          </a:xfrm>
          <a:prstGeom prst="rect">
            <a:avLst/>
          </a:prstGeom>
          <a:noFill/>
        </p:spPr>
        <p:txBody>
          <a:bodyPr wrap="square" rtlCol="0">
            <a:spAutoFit/>
          </a:bodyPr>
          <a:lstStyle/>
          <a:p>
            <a:r>
              <a:rPr lang="en-US" dirty="0"/>
              <a:t>0x7ffee1efd728</a:t>
            </a:r>
          </a:p>
        </p:txBody>
      </p:sp>
      <p:sp>
        <p:nvSpPr>
          <p:cNvPr id="10" name="TextBox 9">
            <a:extLst>
              <a:ext uri="{FF2B5EF4-FFF2-40B4-BE49-F238E27FC236}">
                <a16:creationId xmlns:a16="http://schemas.microsoft.com/office/drawing/2014/main" id="{E88E5A24-18A4-2640-9B71-0A22A4F3E6D8}"/>
              </a:ext>
            </a:extLst>
          </p:cNvPr>
          <p:cNvSpPr txBox="1"/>
          <p:nvPr/>
        </p:nvSpPr>
        <p:spPr>
          <a:xfrm>
            <a:off x="10436352" y="5502902"/>
            <a:ext cx="487680" cy="369332"/>
          </a:xfrm>
          <a:prstGeom prst="rect">
            <a:avLst/>
          </a:prstGeom>
          <a:noFill/>
        </p:spPr>
        <p:txBody>
          <a:bodyPr wrap="square" rtlCol="0">
            <a:spAutoFit/>
          </a:bodyPr>
          <a:lstStyle/>
          <a:p>
            <a:r>
              <a:rPr lang="en-US" dirty="0"/>
              <a:t>5</a:t>
            </a:r>
          </a:p>
        </p:txBody>
      </p:sp>
      <p:sp>
        <p:nvSpPr>
          <p:cNvPr id="11" name="TextBox 10">
            <a:extLst>
              <a:ext uri="{FF2B5EF4-FFF2-40B4-BE49-F238E27FC236}">
                <a16:creationId xmlns:a16="http://schemas.microsoft.com/office/drawing/2014/main" id="{6F94D857-CDCA-CE4E-A2E1-47D8084BDC7F}"/>
              </a:ext>
            </a:extLst>
          </p:cNvPr>
          <p:cNvSpPr txBox="1"/>
          <p:nvPr/>
        </p:nvSpPr>
        <p:spPr>
          <a:xfrm>
            <a:off x="6272785" y="5502902"/>
            <a:ext cx="1755648" cy="646331"/>
          </a:xfrm>
          <a:prstGeom prst="rect">
            <a:avLst/>
          </a:prstGeom>
          <a:noFill/>
        </p:spPr>
        <p:txBody>
          <a:bodyPr wrap="square" rtlCol="0">
            <a:spAutoFit/>
          </a:bodyPr>
          <a:lstStyle/>
          <a:p>
            <a:r>
              <a:rPr lang="en-US" dirty="0"/>
              <a:t>0x7ffee1efd728</a:t>
            </a:r>
          </a:p>
          <a:p>
            <a:endParaRPr lang="en-US" dirty="0"/>
          </a:p>
        </p:txBody>
      </p:sp>
      <p:sp>
        <p:nvSpPr>
          <p:cNvPr id="12" name="TextBox 11">
            <a:extLst>
              <a:ext uri="{FF2B5EF4-FFF2-40B4-BE49-F238E27FC236}">
                <a16:creationId xmlns:a16="http://schemas.microsoft.com/office/drawing/2014/main" id="{851B8076-580F-A34D-A44D-766DC03E12BB}"/>
              </a:ext>
            </a:extLst>
          </p:cNvPr>
          <p:cNvSpPr txBox="1"/>
          <p:nvPr/>
        </p:nvSpPr>
        <p:spPr>
          <a:xfrm>
            <a:off x="6498336" y="4901184"/>
            <a:ext cx="1292352" cy="369332"/>
          </a:xfrm>
          <a:prstGeom prst="rect">
            <a:avLst/>
          </a:prstGeom>
          <a:noFill/>
        </p:spPr>
        <p:txBody>
          <a:bodyPr wrap="square" rtlCol="0">
            <a:spAutoFit/>
          </a:bodyPr>
          <a:lstStyle/>
          <a:p>
            <a:r>
              <a:rPr lang="en-US" dirty="0" err="1">
                <a:solidFill>
                  <a:srgbClr val="FFC000"/>
                </a:solidFill>
              </a:rPr>
              <a:t>ptrNumber</a:t>
            </a:r>
            <a:endParaRPr lang="en-US" dirty="0">
              <a:solidFill>
                <a:srgbClr val="FFC000"/>
              </a:solidFill>
            </a:endParaRPr>
          </a:p>
        </p:txBody>
      </p:sp>
      <p:sp>
        <p:nvSpPr>
          <p:cNvPr id="13" name="TextBox 12">
            <a:extLst>
              <a:ext uri="{FF2B5EF4-FFF2-40B4-BE49-F238E27FC236}">
                <a16:creationId xmlns:a16="http://schemas.microsoft.com/office/drawing/2014/main" id="{5840ECF4-B844-5E44-8466-5E415C78EACC}"/>
              </a:ext>
            </a:extLst>
          </p:cNvPr>
          <p:cNvSpPr txBox="1"/>
          <p:nvPr/>
        </p:nvSpPr>
        <p:spPr>
          <a:xfrm>
            <a:off x="6217920" y="6153698"/>
            <a:ext cx="1755648" cy="369332"/>
          </a:xfrm>
          <a:prstGeom prst="rect">
            <a:avLst/>
          </a:prstGeom>
          <a:noFill/>
        </p:spPr>
        <p:txBody>
          <a:bodyPr wrap="square" rtlCol="0">
            <a:spAutoFit/>
          </a:bodyPr>
          <a:lstStyle/>
          <a:p>
            <a:r>
              <a:rPr lang="en-US" dirty="0"/>
              <a:t>0x7ffeef0ba720</a:t>
            </a:r>
          </a:p>
        </p:txBody>
      </p:sp>
      <p:cxnSp>
        <p:nvCxnSpPr>
          <p:cNvPr id="18" name="Elbow Connector 17">
            <a:extLst>
              <a:ext uri="{FF2B5EF4-FFF2-40B4-BE49-F238E27FC236}">
                <a16:creationId xmlns:a16="http://schemas.microsoft.com/office/drawing/2014/main" id="{8564E253-79F7-944A-A2EC-8803330D765B}"/>
              </a:ext>
            </a:extLst>
          </p:cNvPr>
          <p:cNvCxnSpPr>
            <a:cxnSpLocks/>
            <a:endCxn id="9" idx="1"/>
          </p:cNvCxnSpPr>
          <p:nvPr/>
        </p:nvCxnSpPr>
        <p:spPr>
          <a:xfrm>
            <a:off x="8003262" y="5687568"/>
            <a:ext cx="1774723" cy="583150"/>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1D2382F2-C15A-504D-9CC6-B206F2717B3A}"/>
              </a:ext>
            </a:extLst>
          </p:cNvPr>
          <p:cNvSpPr/>
          <p:nvPr/>
        </p:nvSpPr>
        <p:spPr>
          <a:xfrm>
            <a:off x="8461248" y="3182112"/>
            <a:ext cx="1316737" cy="438912"/>
          </a:xfrm>
          <a:prstGeom prst="fram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1054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CA8-A106-1542-923C-C1221783E32A}"/>
              </a:ext>
            </a:extLst>
          </p:cNvPr>
          <p:cNvSpPr>
            <a:spLocks noGrp="1"/>
          </p:cNvSpPr>
          <p:nvPr>
            <p:ph type="title"/>
          </p:nvPr>
        </p:nvSpPr>
        <p:spPr>
          <a:xfrm>
            <a:off x="825909" y="808055"/>
            <a:ext cx="3979205" cy="1453363"/>
          </a:xfrm>
        </p:spPr>
        <p:txBody>
          <a:bodyPr>
            <a:normAutofit/>
          </a:bodyPr>
          <a:lstStyle/>
          <a:p>
            <a:pPr>
              <a:lnSpc>
                <a:spcPct val="90000"/>
              </a:lnSpc>
            </a:pPr>
            <a:r>
              <a:rPr lang="en-US" sz="3300" dirty="0"/>
              <a:t>Modifying values pointed by pointers</a:t>
            </a:r>
          </a:p>
        </p:txBody>
      </p:sp>
      <p:sp>
        <p:nvSpPr>
          <p:cNvPr id="3" name="Content Placeholder 2">
            <a:extLst>
              <a:ext uri="{FF2B5EF4-FFF2-40B4-BE49-F238E27FC236}">
                <a16:creationId xmlns:a16="http://schemas.microsoft.com/office/drawing/2014/main" id="{F971342C-B1B2-504D-B2A3-9B3A5D4A0A48}"/>
              </a:ext>
            </a:extLst>
          </p:cNvPr>
          <p:cNvSpPr>
            <a:spLocks noGrp="1"/>
          </p:cNvSpPr>
          <p:nvPr>
            <p:ph idx="1"/>
          </p:nvPr>
        </p:nvSpPr>
        <p:spPr>
          <a:xfrm>
            <a:off x="247835" y="2261420"/>
            <a:ext cx="5445830" cy="3637935"/>
          </a:xfrm>
        </p:spPr>
        <p:txBody>
          <a:bodyPr>
            <a:normAutofit/>
          </a:bodyPr>
          <a:lstStyle/>
          <a:p>
            <a:r>
              <a:rPr lang="en-US" dirty="0"/>
              <a:t>We also use the dereferencing operator to assign new values to memory spaces or variables</a:t>
            </a:r>
          </a:p>
          <a:p>
            <a:r>
              <a:rPr lang="en-US" dirty="0"/>
              <a:t>Here we dereference what </a:t>
            </a:r>
            <a:r>
              <a:rPr lang="en-US" dirty="0" err="1">
                <a:solidFill>
                  <a:srgbClr val="FFC000"/>
                </a:solidFill>
              </a:rPr>
              <a:t>ptrNumber</a:t>
            </a:r>
            <a:r>
              <a:rPr lang="en-US" dirty="0"/>
              <a:t> is pointing to and update that value</a:t>
            </a:r>
          </a:p>
          <a:p>
            <a:r>
              <a:rPr lang="en-US" dirty="0"/>
              <a:t>It’s basically saying</a:t>
            </a:r>
          </a:p>
          <a:p>
            <a:pPr lvl="1"/>
            <a:r>
              <a:rPr lang="en-US" dirty="0">
                <a:solidFill>
                  <a:srgbClr val="92D050"/>
                </a:solidFill>
              </a:rPr>
              <a:t>“Go that memory address and update it to 10”</a:t>
            </a:r>
          </a:p>
          <a:p>
            <a:r>
              <a:rPr lang="en-US" dirty="0"/>
              <a:t>In other words</a:t>
            </a:r>
          </a:p>
          <a:p>
            <a:pPr lvl="1"/>
            <a:r>
              <a:rPr lang="en-US" sz="1100" dirty="0">
                <a:solidFill>
                  <a:srgbClr val="FFC000"/>
                </a:solidFill>
              </a:rPr>
              <a:t>*</a:t>
            </a:r>
            <a:r>
              <a:rPr lang="en-US" sz="1100" dirty="0" err="1">
                <a:solidFill>
                  <a:srgbClr val="FFC000"/>
                </a:solidFill>
              </a:rPr>
              <a:t>ptrNumber</a:t>
            </a:r>
            <a:r>
              <a:rPr lang="en-US" sz="1100" dirty="0">
                <a:solidFill>
                  <a:srgbClr val="FFC000"/>
                </a:solidFill>
              </a:rPr>
              <a:t> </a:t>
            </a:r>
            <a:r>
              <a:rPr lang="en-US" sz="1100" dirty="0">
                <a:solidFill>
                  <a:srgbClr val="FF0000"/>
                </a:solidFill>
              </a:rPr>
              <a:t>evaluates to </a:t>
            </a:r>
            <a:r>
              <a:rPr lang="en-US" sz="1100" dirty="0"/>
              <a:t>&amp;number </a:t>
            </a:r>
            <a:r>
              <a:rPr lang="en-US" sz="1100" dirty="0">
                <a:solidFill>
                  <a:srgbClr val="FF0000"/>
                </a:solidFill>
              </a:rPr>
              <a:t>evaluates to</a:t>
            </a:r>
            <a:r>
              <a:rPr lang="en-US" sz="1100" dirty="0"/>
              <a:t>  0x7ffee1efd728</a:t>
            </a:r>
          </a:p>
          <a:p>
            <a:pPr lvl="1"/>
            <a:endParaRPr lang="en-US" dirty="0"/>
          </a:p>
        </p:txBody>
      </p:sp>
      <p:sp>
        <p:nvSpPr>
          <p:cNvPr id="6" name="Frame 5">
            <a:extLst>
              <a:ext uri="{FF2B5EF4-FFF2-40B4-BE49-F238E27FC236}">
                <a16:creationId xmlns:a16="http://schemas.microsoft.com/office/drawing/2014/main" id="{F236D5A6-1A83-214C-BD02-FA38C0EBBC8F}"/>
              </a:ext>
            </a:extLst>
          </p:cNvPr>
          <p:cNvSpPr/>
          <p:nvPr/>
        </p:nvSpPr>
        <p:spPr>
          <a:xfrm>
            <a:off x="6096000" y="5291328"/>
            <a:ext cx="1999488" cy="7924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93027DE-1C1C-0E4B-8D0C-0DB7A9A63C02}"/>
              </a:ext>
            </a:extLst>
          </p:cNvPr>
          <p:cNvSpPr/>
          <p:nvPr/>
        </p:nvSpPr>
        <p:spPr>
          <a:xfrm>
            <a:off x="9838945" y="5291328"/>
            <a:ext cx="1426464" cy="79248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71EE22D1-EE95-9D4C-A1E6-AA69C7C9C088}"/>
              </a:ext>
            </a:extLst>
          </p:cNvPr>
          <p:cNvSpPr txBox="1"/>
          <p:nvPr/>
        </p:nvSpPr>
        <p:spPr>
          <a:xfrm>
            <a:off x="10009632" y="4901184"/>
            <a:ext cx="1048512" cy="369332"/>
          </a:xfrm>
          <a:prstGeom prst="rect">
            <a:avLst/>
          </a:prstGeom>
          <a:noFill/>
        </p:spPr>
        <p:txBody>
          <a:bodyPr wrap="square" rtlCol="0">
            <a:spAutoFit/>
          </a:bodyPr>
          <a:lstStyle/>
          <a:p>
            <a:r>
              <a:rPr lang="en-US" dirty="0">
                <a:solidFill>
                  <a:srgbClr val="FFC000"/>
                </a:solidFill>
              </a:rPr>
              <a:t>number</a:t>
            </a:r>
          </a:p>
        </p:txBody>
      </p:sp>
      <p:sp>
        <p:nvSpPr>
          <p:cNvPr id="9" name="TextBox 8">
            <a:extLst>
              <a:ext uri="{FF2B5EF4-FFF2-40B4-BE49-F238E27FC236}">
                <a16:creationId xmlns:a16="http://schemas.microsoft.com/office/drawing/2014/main" id="{301A802E-9C59-9F4B-B39C-C7A452DBC78B}"/>
              </a:ext>
            </a:extLst>
          </p:cNvPr>
          <p:cNvSpPr txBox="1"/>
          <p:nvPr/>
        </p:nvSpPr>
        <p:spPr>
          <a:xfrm>
            <a:off x="9777985" y="6086052"/>
            <a:ext cx="1889760" cy="369332"/>
          </a:xfrm>
          <a:prstGeom prst="rect">
            <a:avLst/>
          </a:prstGeom>
          <a:noFill/>
        </p:spPr>
        <p:txBody>
          <a:bodyPr wrap="square" rtlCol="0">
            <a:spAutoFit/>
          </a:bodyPr>
          <a:lstStyle/>
          <a:p>
            <a:r>
              <a:rPr lang="en-US" dirty="0"/>
              <a:t>0x7ffee1efd728</a:t>
            </a:r>
          </a:p>
        </p:txBody>
      </p:sp>
      <p:sp>
        <p:nvSpPr>
          <p:cNvPr id="10" name="TextBox 9">
            <a:extLst>
              <a:ext uri="{FF2B5EF4-FFF2-40B4-BE49-F238E27FC236}">
                <a16:creationId xmlns:a16="http://schemas.microsoft.com/office/drawing/2014/main" id="{E88E5A24-18A4-2640-9B71-0A22A4F3E6D8}"/>
              </a:ext>
            </a:extLst>
          </p:cNvPr>
          <p:cNvSpPr txBox="1"/>
          <p:nvPr/>
        </p:nvSpPr>
        <p:spPr>
          <a:xfrm>
            <a:off x="10116766" y="5502902"/>
            <a:ext cx="807266" cy="369332"/>
          </a:xfrm>
          <a:prstGeom prst="rect">
            <a:avLst/>
          </a:prstGeom>
          <a:noFill/>
        </p:spPr>
        <p:txBody>
          <a:bodyPr wrap="square" rtlCol="0">
            <a:spAutoFit/>
          </a:bodyPr>
          <a:lstStyle/>
          <a:p>
            <a:r>
              <a:rPr lang="en-US" strike="sngStrike" dirty="0"/>
              <a:t>5</a:t>
            </a:r>
            <a:r>
              <a:rPr lang="en-US" dirty="0"/>
              <a:t>  </a:t>
            </a:r>
            <a:r>
              <a:rPr lang="en-US" b="1" dirty="0"/>
              <a:t>10</a:t>
            </a:r>
            <a:endParaRPr lang="en-US" b="1" strike="sngStrike" dirty="0"/>
          </a:p>
        </p:txBody>
      </p:sp>
      <p:sp>
        <p:nvSpPr>
          <p:cNvPr id="11" name="TextBox 10">
            <a:extLst>
              <a:ext uri="{FF2B5EF4-FFF2-40B4-BE49-F238E27FC236}">
                <a16:creationId xmlns:a16="http://schemas.microsoft.com/office/drawing/2014/main" id="{6F94D857-CDCA-CE4E-A2E1-47D8084BDC7F}"/>
              </a:ext>
            </a:extLst>
          </p:cNvPr>
          <p:cNvSpPr txBox="1"/>
          <p:nvPr/>
        </p:nvSpPr>
        <p:spPr>
          <a:xfrm>
            <a:off x="6272785" y="5502902"/>
            <a:ext cx="1755648" cy="646331"/>
          </a:xfrm>
          <a:prstGeom prst="rect">
            <a:avLst/>
          </a:prstGeom>
          <a:noFill/>
        </p:spPr>
        <p:txBody>
          <a:bodyPr wrap="square" rtlCol="0">
            <a:spAutoFit/>
          </a:bodyPr>
          <a:lstStyle/>
          <a:p>
            <a:r>
              <a:rPr lang="en-US" dirty="0"/>
              <a:t>0x7ffee1efd728</a:t>
            </a:r>
          </a:p>
          <a:p>
            <a:endParaRPr lang="en-US" dirty="0"/>
          </a:p>
        </p:txBody>
      </p:sp>
      <p:sp>
        <p:nvSpPr>
          <p:cNvPr id="12" name="TextBox 11">
            <a:extLst>
              <a:ext uri="{FF2B5EF4-FFF2-40B4-BE49-F238E27FC236}">
                <a16:creationId xmlns:a16="http://schemas.microsoft.com/office/drawing/2014/main" id="{851B8076-580F-A34D-A44D-766DC03E12BB}"/>
              </a:ext>
            </a:extLst>
          </p:cNvPr>
          <p:cNvSpPr txBox="1"/>
          <p:nvPr/>
        </p:nvSpPr>
        <p:spPr>
          <a:xfrm>
            <a:off x="6498336" y="4901184"/>
            <a:ext cx="1292352" cy="369332"/>
          </a:xfrm>
          <a:prstGeom prst="rect">
            <a:avLst/>
          </a:prstGeom>
          <a:noFill/>
        </p:spPr>
        <p:txBody>
          <a:bodyPr wrap="square" rtlCol="0">
            <a:spAutoFit/>
          </a:bodyPr>
          <a:lstStyle/>
          <a:p>
            <a:r>
              <a:rPr lang="en-US" dirty="0" err="1">
                <a:solidFill>
                  <a:srgbClr val="FFC000"/>
                </a:solidFill>
              </a:rPr>
              <a:t>ptrNumber</a:t>
            </a:r>
            <a:endParaRPr lang="en-US" dirty="0">
              <a:solidFill>
                <a:srgbClr val="FFC000"/>
              </a:solidFill>
            </a:endParaRPr>
          </a:p>
        </p:txBody>
      </p:sp>
      <p:sp>
        <p:nvSpPr>
          <p:cNvPr id="13" name="TextBox 12">
            <a:extLst>
              <a:ext uri="{FF2B5EF4-FFF2-40B4-BE49-F238E27FC236}">
                <a16:creationId xmlns:a16="http://schemas.microsoft.com/office/drawing/2014/main" id="{5840ECF4-B844-5E44-8466-5E415C78EACC}"/>
              </a:ext>
            </a:extLst>
          </p:cNvPr>
          <p:cNvSpPr txBox="1"/>
          <p:nvPr/>
        </p:nvSpPr>
        <p:spPr>
          <a:xfrm>
            <a:off x="6217920" y="6153698"/>
            <a:ext cx="1755648" cy="369332"/>
          </a:xfrm>
          <a:prstGeom prst="rect">
            <a:avLst/>
          </a:prstGeom>
          <a:noFill/>
        </p:spPr>
        <p:txBody>
          <a:bodyPr wrap="square" rtlCol="0">
            <a:spAutoFit/>
          </a:bodyPr>
          <a:lstStyle/>
          <a:p>
            <a:r>
              <a:rPr lang="en-US" dirty="0"/>
              <a:t>0x7ffeef0ba720</a:t>
            </a:r>
          </a:p>
        </p:txBody>
      </p:sp>
      <p:cxnSp>
        <p:nvCxnSpPr>
          <p:cNvPr id="18" name="Elbow Connector 17">
            <a:extLst>
              <a:ext uri="{FF2B5EF4-FFF2-40B4-BE49-F238E27FC236}">
                <a16:creationId xmlns:a16="http://schemas.microsoft.com/office/drawing/2014/main" id="{8564E253-79F7-944A-A2EC-8803330D765B}"/>
              </a:ext>
            </a:extLst>
          </p:cNvPr>
          <p:cNvCxnSpPr>
            <a:cxnSpLocks/>
            <a:endCxn id="9" idx="1"/>
          </p:cNvCxnSpPr>
          <p:nvPr/>
        </p:nvCxnSpPr>
        <p:spPr>
          <a:xfrm>
            <a:off x="8003262" y="5687568"/>
            <a:ext cx="1774723" cy="583150"/>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61F4F00F-1133-744B-951C-381B5BFD3327}"/>
              </a:ext>
            </a:extLst>
          </p:cNvPr>
          <p:cNvPicPr>
            <a:picLocks noChangeAspect="1"/>
          </p:cNvPicPr>
          <p:nvPr/>
        </p:nvPicPr>
        <p:blipFill>
          <a:blip r:embed="rId2"/>
          <a:stretch>
            <a:fillRect/>
          </a:stretch>
        </p:blipFill>
        <p:spPr>
          <a:xfrm>
            <a:off x="5837080" y="-217390"/>
            <a:ext cx="6107086" cy="4931664"/>
          </a:xfrm>
          <a:prstGeom prst="rect">
            <a:avLst/>
          </a:prstGeom>
        </p:spPr>
      </p:pic>
      <p:sp>
        <p:nvSpPr>
          <p:cNvPr id="16" name="Frame 15">
            <a:extLst>
              <a:ext uri="{FF2B5EF4-FFF2-40B4-BE49-F238E27FC236}">
                <a16:creationId xmlns:a16="http://schemas.microsoft.com/office/drawing/2014/main" id="{E925BDA9-11C3-5F4F-A74E-C6A0F6C7D1A4}"/>
              </a:ext>
            </a:extLst>
          </p:cNvPr>
          <p:cNvSpPr/>
          <p:nvPr/>
        </p:nvSpPr>
        <p:spPr>
          <a:xfrm>
            <a:off x="6656832" y="2535936"/>
            <a:ext cx="2036064" cy="536448"/>
          </a:xfrm>
          <a:prstGeom prst="fram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09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6046-3F65-394A-9C5A-A4DA7912D48A}"/>
              </a:ext>
            </a:extLst>
          </p:cNvPr>
          <p:cNvSpPr>
            <a:spLocks noGrp="1"/>
          </p:cNvSpPr>
          <p:nvPr>
            <p:ph type="title"/>
          </p:nvPr>
        </p:nvSpPr>
        <p:spPr>
          <a:xfrm>
            <a:off x="825909" y="808055"/>
            <a:ext cx="3979205" cy="1453363"/>
          </a:xfrm>
        </p:spPr>
        <p:txBody>
          <a:bodyPr>
            <a:normAutofit/>
          </a:bodyPr>
          <a:lstStyle/>
          <a:p>
            <a:r>
              <a:rPr lang="en-US" dirty="0"/>
              <a:t>Dereferencing cont’d</a:t>
            </a:r>
          </a:p>
        </p:txBody>
      </p:sp>
      <p:sp>
        <p:nvSpPr>
          <p:cNvPr id="3" name="Content Placeholder 2">
            <a:extLst>
              <a:ext uri="{FF2B5EF4-FFF2-40B4-BE49-F238E27FC236}">
                <a16:creationId xmlns:a16="http://schemas.microsoft.com/office/drawing/2014/main" id="{66941127-EF5C-9543-950E-53C01B1253A1}"/>
              </a:ext>
            </a:extLst>
          </p:cNvPr>
          <p:cNvSpPr>
            <a:spLocks noGrp="1"/>
          </p:cNvSpPr>
          <p:nvPr>
            <p:ph idx="1"/>
          </p:nvPr>
        </p:nvSpPr>
        <p:spPr>
          <a:xfrm>
            <a:off x="272373" y="2261420"/>
            <a:ext cx="7752945" cy="3637935"/>
          </a:xfrm>
        </p:spPr>
        <p:txBody>
          <a:bodyPr>
            <a:normAutofit/>
          </a:bodyPr>
          <a:lstStyle/>
          <a:p>
            <a:pPr>
              <a:lnSpc>
                <a:spcPct val="90000"/>
              </a:lnSpc>
            </a:pPr>
            <a:r>
              <a:rPr lang="en-US" sz="1300" dirty="0"/>
              <a:t>Using the same example from the previous slide</a:t>
            </a:r>
          </a:p>
          <a:p>
            <a:pPr>
              <a:lnSpc>
                <a:spcPct val="90000"/>
              </a:lnSpc>
            </a:pPr>
            <a:r>
              <a:rPr lang="en-US" sz="1300" dirty="0"/>
              <a:t>The following would not work as the “&amp;” cannot point to something</a:t>
            </a:r>
          </a:p>
          <a:p>
            <a:pPr>
              <a:lnSpc>
                <a:spcPct val="90000"/>
              </a:lnSpc>
            </a:pPr>
            <a:r>
              <a:rPr lang="en-US" sz="1300" dirty="0"/>
              <a:t>It is merely there to return a memory address</a:t>
            </a:r>
          </a:p>
          <a:p>
            <a:pPr>
              <a:lnSpc>
                <a:spcPct val="90000"/>
              </a:lnSpc>
            </a:pPr>
            <a:endParaRPr lang="en-US" sz="1300" dirty="0"/>
          </a:p>
          <a:p>
            <a:pPr>
              <a:lnSpc>
                <a:spcPct val="90000"/>
              </a:lnSpc>
            </a:pPr>
            <a:endParaRPr lang="en-US" sz="1300" dirty="0"/>
          </a:p>
          <a:p>
            <a:pPr>
              <a:lnSpc>
                <a:spcPct val="90000"/>
              </a:lnSpc>
            </a:pPr>
            <a:r>
              <a:rPr lang="en-US" sz="1300" dirty="0"/>
              <a:t>This brings to the light the importance of the dereferencing operator (*)</a:t>
            </a:r>
          </a:p>
          <a:p>
            <a:pPr lvl="1">
              <a:lnSpc>
                <a:spcPct val="90000"/>
              </a:lnSpc>
            </a:pPr>
            <a:r>
              <a:rPr lang="en-US" sz="1300" dirty="0"/>
              <a:t>The </a:t>
            </a:r>
            <a:r>
              <a:rPr lang="en-US" sz="1300" dirty="0">
                <a:solidFill>
                  <a:srgbClr val="FFC000"/>
                </a:solidFill>
              </a:rPr>
              <a:t>variable</a:t>
            </a:r>
            <a:r>
              <a:rPr lang="en-US" sz="1300" dirty="0"/>
              <a:t> attached to the “*” is called a pointer</a:t>
            </a:r>
          </a:p>
          <a:p>
            <a:pPr lvl="1">
              <a:lnSpc>
                <a:spcPct val="90000"/>
              </a:lnSpc>
            </a:pPr>
            <a:r>
              <a:rPr lang="en-US" sz="1300" dirty="0"/>
              <a:t>The “*” is the dereferencing operator</a:t>
            </a:r>
          </a:p>
          <a:p>
            <a:pPr lvl="1">
              <a:lnSpc>
                <a:spcPct val="90000"/>
              </a:lnSpc>
            </a:pPr>
            <a:r>
              <a:rPr lang="en-US" sz="1300" dirty="0"/>
              <a:t>Together they set off the action of ”</a:t>
            </a:r>
            <a:r>
              <a:rPr lang="en-US" sz="1300" dirty="0">
                <a:solidFill>
                  <a:srgbClr val="92D050"/>
                </a:solidFill>
              </a:rPr>
              <a:t>pointing to the memory address located inside the </a:t>
            </a:r>
            <a:r>
              <a:rPr lang="en-US" sz="1300" dirty="0">
                <a:solidFill>
                  <a:srgbClr val="FFC000"/>
                </a:solidFill>
              </a:rPr>
              <a:t>variable</a:t>
            </a:r>
            <a:r>
              <a:rPr lang="en-US" sz="1300" dirty="0"/>
              <a:t>”</a:t>
            </a:r>
          </a:p>
          <a:p>
            <a:pPr lvl="2">
              <a:lnSpc>
                <a:spcPct val="90000"/>
              </a:lnSpc>
            </a:pPr>
            <a:r>
              <a:rPr lang="en-US" sz="1300" dirty="0"/>
              <a:t>It can get more complex than that but it’s a simple manner of explaining (ex: double pointers)</a:t>
            </a:r>
          </a:p>
        </p:txBody>
      </p:sp>
      <p:pic>
        <p:nvPicPr>
          <p:cNvPr id="5" name="Picture 4" descr="Text&#10;&#10;Description automatically generated">
            <a:extLst>
              <a:ext uri="{FF2B5EF4-FFF2-40B4-BE49-F238E27FC236}">
                <a16:creationId xmlns:a16="http://schemas.microsoft.com/office/drawing/2014/main" id="{9AFAEE8B-6586-F146-B27F-AAA897F20A15}"/>
              </a:ext>
            </a:extLst>
          </p:cNvPr>
          <p:cNvPicPr>
            <a:picLocks noChangeAspect="1"/>
          </p:cNvPicPr>
          <p:nvPr/>
        </p:nvPicPr>
        <p:blipFill>
          <a:blip r:embed="rId3"/>
          <a:stretch>
            <a:fillRect/>
          </a:stretch>
        </p:blipFill>
        <p:spPr>
          <a:xfrm>
            <a:off x="8123651" y="2100409"/>
            <a:ext cx="3795975" cy="265718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0611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C597-A66E-9E48-98A2-1F42A38CFA92}"/>
              </a:ext>
            </a:extLst>
          </p:cNvPr>
          <p:cNvSpPr>
            <a:spLocks noGrp="1"/>
          </p:cNvSpPr>
          <p:nvPr>
            <p:ph type="title"/>
          </p:nvPr>
        </p:nvSpPr>
        <p:spPr>
          <a:xfrm>
            <a:off x="7865806" y="643463"/>
            <a:ext cx="3706762" cy="1608124"/>
          </a:xfrm>
        </p:spPr>
        <p:txBody>
          <a:bodyPr>
            <a:normAutofit/>
          </a:bodyPr>
          <a:lstStyle/>
          <a:p>
            <a:r>
              <a:rPr lang="en-US" dirty="0"/>
              <a:t>Be careful with the “*”</a:t>
            </a:r>
          </a:p>
        </p:txBody>
      </p:sp>
      <p:pic>
        <p:nvPicPr>
          <p:cNvPr id="5" name="Picture 4" descr="Shape&#10;&#10;Description automatically generated with low confidence">
            <a:extLst>
              <a:ext uri="{FF2B5EF4-FFF2-40B4-BE49-F238E27FC236}">
                <a16:creationId xmlns:a16="http://schemas.microsoft.com/office/drawing/2014/main" id="{AA76413F-AE4D-1046-90F4-992D894EABE5}"/>
              </a:ext>
            </a:extLst>
          </p:cNvPr>
          <p:cNvPicPr>
            <a:picLocks noChangeAspect="1"/>
          </p:cNvPicPr>
          <p:nvPr/>
        </p:nvPicPr>
        <p:blipFill rotWithShape="1">
          <a:blip r:embed="rId3"/>
          <a:srcRect t="3942" r="1" b="5260"/>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0AE2F347-9FED-EA40-8817-5B95EDA4CA32}"/>
              </a:ext>
            </a:extLst>
          </p:cNvPr>
          <p:cNvSpPr>
            <a:spLocks noGrp="1"/>
          </p:cNvSpPr>
          <p:nvPr>
            <p:ph idx="1"/>
          </p:nvPr>
        </p:nvSpPr>
        <p:spPr>
          <a:xfrm>
            <a:off x="7865806" y="2251587"/>
            <a:ext cx="3706762" cy="3972232"/>
          </a:xfrm>
        </p:spPr>
        <p:txBody>
          <a:bodyPr>
            <a:normAutofit/>
          </a:bodyPr>
          <a:lstStyle/>
          <a:p>
            <a:r>
              <a:rPr lang="en-US" dirty="0"/>
              <a:t>The indirection and dereferencing operator are identical to the multiplication operator (*)</a:t>
            </a:r>
          </a:p>
          <a:p>
            <a:r>
              <a:rPr lang="en-US" dirty="0"/>
              <a:t>As the program author you must know when to use either operator</a:t>
            </a:r>
          </a:p>
          <a:p>
            <a:r>
              <a:rPr lang="en-US" dirty="0"/>
              <a:t>Normally, the compiler will understand how to interpret it depending on the context though</a:t>
            </a:r>
          </a:p>
        </p:txBody>
      </p:sp>
    </p:spTree>
    <p:extLst>
      <p:ext uri="{BB962C8B-B14F-4D97-AF65-F5344CB8AC3E}">
        <p14:creationId xmlns:p14="http://schemas.microsoft.com/office/powerpoint/2010/main" val="153637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304C3-F6BA-264A-8354-809BFC084237}"/>
              </a:ext>
            </a:extLst>
          </p:cNvPr>
          <p:cNvSpPr>
            <a:spLocks noGrp="1"/>
          </p:cNvSpPr>
          <p:nvPr>
            <p:ph idx="1"/>
          </p:nvPr>
        </p:nvSpPr>
        <p:spPr/>
        <p:txBody>
          <a:bodyPr>
            <a:normAutofit/>
          </a:bodyPr>
          <a:lstStyle/>
          <a:p>
            <a:pPr marL="0" indent="0" algn="ctr">
              <a:buNone/>
            </a:pPr>
            <a:r>
              <a:rPr lang="en-US" sz="9600" dirty="0"/>
              <a:t>DEMO</a:t>
            </a:r>
          </a:p>
        </p:txBody>
      </p:sp>
    </p:spTree>
    <p:extLst>
      <p:ext uri="{BB962C8B-B14F-4D97-AF65-F5344CB8AC3E}">
        <p14:creationId xmlns:p14="http://schemas.microsoft.com/office/powerpoint/2010/main" val="417439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453A-836C-C24E-9A58-64DE83D2D82E}"/>
              </a:ext>
            </a:extLst>
          </p:cNvPr>
          <p:cNvSpPr>
            <a:spLocks noGrp="1"/>
          </p:cNvSpPr>
          <p:nvPr>
            <p:ph type="title"/>
          </p:nvPr>
        </p:nvSpPr>
        <p:spPr>
          <a:xfrm>
            <a:off x="5266892" y="609600"/>
            <a:ext cx="5550334" cy="1456267"/>
          </a:xfrm>
        </p:spPr>
        <p:txBody>
          <a:bodyPr>
            <a:normAutofit/>
          </a:bodyPr>
          <a:lstStyle/>
          <a:p>
            <a:r>
              <a:rPr lang="en-US"/>
              <a:t>Pointers and arrays</a:t>
            </a:r>
            <a:endParaRPr lang="en-US" dirty="0"/>
          </a:p>
        </p:txBody>
      </p:sp>
      <p:pic>
        <p:nvPicPr>
          <p:cNvPr id="9" name="Picture 8" descr="A picture containing text, night sky&#10;&#10;Description automatically generated">
            <a:extLst>
              <a:ext uri="{FF2B5EF4-FFF2-40B4-BE49-F238E27FC236}">
                <a16:creationId xmlns:a16="http://schemas.microsoft.com/office/drawing/2014/main" id="{F0576BB3-82E3-0B48-BD2B-F759F1C69099}"/>
              </a:ext>
            </a:extLst>
          </p:cNvPr>
          <p:cNvPicPr>
            <a:picLocks noChangeAspect="1"/>
          </p:cNvPicPr>
          <p:nvPr/>
        </p:nvPicPr>
        <p:blipFill rotWithShape="1">
          <a:blip r:embed="rId4"/>
          <a:srcRect t="7394" r="2" b="28998"/>
          <a:stretch/>
        </p:blipFill>
        <p:spPr>
          <a:xfrm>
            <a:off x="20" y="1"/>
            <a:ext cx="4635988" cy="3429000"/>
          </a:xfrm>
          <a:prstGeom prst="rect">
            <a:avLst/>
          </a:prstGeom>
        </p:spPr>
      </p:pic>
      <p:pic>
        <p:nvPicPr>
          <p:cNvPr id="11" name="Picture 10" descr="Text&#10;&#10;Description automatically generated">
            <a:extLst>
              <a:ext uri="{FF2B5EF4-FFF2-40B4-BE49-F238E27FC236}">
                <a16:creationId xmlns:a16="http://schemas.microsoft.com/office/drawing/2014/main" id="{606FDF14-5ECA-F443-925F-CF152E74B792}"/>
              </a:ext>
            </a:extLst>
          </p:cNvPr>
          <p:cNvPicPr>
            <a:picLocks noChangeAspect="1"/>
          </p:cNvPicPr>
          <p:nvPr/>
        </p:nvPicPr>
        <p:blipFill rotWithShape="1">
          <a:blip r:embed="rId5"/>
          <a:srcRect l="4779" r="2300" b="3"/>
          <a:stretch/>
        </p:blipFill>
        <p:spPr>
          <a:xfrm>
            <a:off x="20" y="3429001"/>
            <a:ext cx="4635988" cy="3429974"/>
          </a:xfrm>
          <a:prstGeom prst="rect">
            <a:avLst/>
          </a:prstGeom>
        </p:spPr>
      </p:pic>
      <p:cxnSp>
        <p:nvCxnSpPr>
          <p:cNvPr id="16" name="Straight Connector 15">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44579E0B-C9D9-A849-82FB-472C1343DA4C}"/>
              </a:ext>
            </a:extLst>
          </p:cNvPr>
          <p:cNvSpPr>
            <a:spLocks noGrp="1"/>
          </p:cNvSpPr>
          <p:nvPr>
            <p:ph idx="1"/>
          </p:nvPr>
        </p:nvSpPr>
        <p:spPr>
          <a:xfrm>
            <a:off x="5266892" y="2142067"/>
            <a:ext cx="5550334" cy="3649133"/>
          </a:xfrm>
        </p:spPr>
        <p:txBody>
          <a:bodyPr>
            <a:normAutofit/>
          </a:bodyPr>
          <a:lstStyle/>
          <a:p>
            <a:r>
              <a:rPr lang="en-US" dirty="0"/>
              <a:t>If we create an int array of size 5 (0-4) then we can see the memory address output below</a:t>
            </a:r>
          </a:p>
          <a:p>
            <a:r>
              <a:rPr lang="en-US" dirty="0"/>
              <a:t>Of course, the addresses could be different on your machine</a:t>
            </a:r>
          </a:p>
          <a:p>
            <a:r>
              <a:rPr lang="en-US" dirty="0"/>
              <a:t>Things to note</a:t>
            </a:r>
          </a:p>
          <a:p>
            <a:pPr lvl="1"/>
            <a:r>
              <a:rPr lang="en-US" dirty="0"/>
              <a:t>Addresses are moving up sizes of 4, why is that?</a:t>
            </a:r>
          </a:p>
          <a:p>
            <a:pPr lvl="2"/>
            <a:r>
              <a:rPr lang="en-US" dirty="0"/>
              <a:t>Int type allocations</a:t>
            </a:r>
          </a:p>
          <a:p>
            <a:pPr lvl="1"/>
            <a:r>
              <a:rPr lang="en-US" dirty="0"/>
              <a:t>Address of our array is the first address. Why is that?</a:t>
            </a:r>
          </a:p>
          <a:p>
            <a:pPr lvl="2"/>
            <a:r>
              <a:rPr lang="en-US" dirty="0"/>
              <a:t>As mentioned in the “Memory and memory Addresses” slide, the x variable (array in this case) will point to the very first address</a:t>
            </a:r>
          </a:p>
        </p:txBody>
      </p:sp>
      <p:cxnSp>
        <p:nvCxnSpPr>
          <p:cNvPr id="18" name="Straight Connector 17">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7575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E5ED-71AB-BA47-B3B6-2060B145A0CF}"/>
              </a:ext>
            </a:extLst>
          </p:cNvPr>
          <p:cNvSpPr>
            <a:spLocks noGrp="1"/>
          </p:cNvSpPr>
          <p:nvPr>
            <p:ph type="title"/>
          </p:nvPr>
        </p:nvSpPr>
        <p:spPr>
          <a:xfrm>
            <a:off x="265077" y="137495"/>
            <a:ext cx="3979205" cy="1453363"/>
          </a:xfrm>
        </p:spPr>
        <p:txBody>
          <a:bodyPr>
            <a:normAutofit/>
          </a:bodyPr>
          <a:lstStyle/>
          <a:p>
            <a:r>
              <a:rPr lang="en-US" dirty="0"/>
              <a:t>Pointers and array</a:t>
            </a:r>
          </a:p>
        </p:txBody>
      </p:sp>
      <p:sp>
        <p:nvSpPr>
          <p:cNvPr id="3" name="Content Placeholder 2">
            <a:extLst>
              <a:ext uri="{FF2B5EF4-FFF2-40B4-BE49-F238E27FC236}">
                <a16:creationId xmlns:a16="http://schemas.microsoft.com/office/drawing/2014/main" id="{0CE04AD8-F0D3-3246-96C8-A7A2956281C3}"/>
              </a:ext>
            </a:extLst>
          </p:cNvPr>
          <p:cNvSpPr>
            <a:spLocks noGrp="1"/>
          </p:cNvSpPr>
          <p:nvPr>
            <p:ph idx="1"/>
          </p:nvPr>
        </p:nvSpPr>
        <p:spPr>
          <a:xfrm>
            <a:off x="802178" y="2261420"/>
            <a:ext cx="4002936" cy="3637935"/>
          </a:xfrm>
        </p:spPr>
        <p:txBody>
          <a:bodyPr>
            <a:normAutofit/>
          </a:bodyPr>
          <a:lstStyle/>
          <a:p>
            <a:pPr>
              <a:lnSpc>
                <a:spcPct val="90000"/>
              </a:lnSpc>
            </a:pPr>
            <a:r>
              <a:rPr lang="en-US" sz="1500" dirty="0"/>
              <a:t>Up until this point we have just set </a:t>
            </a:r>
            <a:r>
              <a:rPr lang="en-US" sz="1500" dirty="0">
                <a:solidFill>
                  <a:srgbClr val="FFC000"/>
                </a:solidFill>
              </a:rPr>
              <a:t>pointers to </a:t>
            </a:r>
            <a:r>
              <a:rPr lang="en-US" sz="1500" dirty="0" err="1">
                <a:solidFill>
                  <a:srgbClr val="FFC000"/>
                </a:solidFill>
              </a:rPr>
              <a:t>ints</a:t>
            </a:r>
            <a:r>
              <a:rPr lang="en-US" sz="1500" dirty="0">
                <a:solidFill>
                  <a:srgbClr val="FFC000"/>
                </a:solidFill>
              </a:rPr>
              <a:t>/doubles/</a:t>
            </a:r>
            <a:r>
              <a:rPr lang="en-US" sz="1500" dirty="0" err="1">
                <a:solidFill>
                  <a:srgbClr val="FFC000"/>
                </a:solidFill>
              </a:rPr>
              <a:t>etc</a:t>
            </a:r>
            <a:endParaRPr lang="en-US" sz="1500" dirty="0">
              <a:solidFill>
                <a:srgbClr val="FFC000"/>
              </a:solidFill>
            </a:endParaRPr>
          </a:p>
          <a:p>
            <a:pPr>
              <a:lnSpc>
                <a:spcPct val="90000"/>
              </a:lnSpc>
            </a:pPr>
            <a:r>
              <a:rPr lang="en-US" sz="1500" dirty="0"/>
              <a:t>Now we will be setting </a:t>
            </a:r>
            <a:r>
              <a:rPr lang="en-US" sz="1500" dirty="0">
                <a:solidFill>
                  <a:srgbClr val="FFC000"/>
                </a:solidFill>
              </a:rPr>
              <a:t>pointer to element in the array</a:t>
            </a:r>
            <a:r>
              <a:rPr lang="en-US" sz="1500" dirty="0"/>
              <a:t> (not pointer to array, that is considered wrong)</a:t>
            </a:r>
          </a:p>
          <a:p>
            <a:pPr lvl="1">
              <a:lnSpc>
                <a:spcPct val="90000"/>
              </a:lnSpc>
            </a:pPr>
            <a:r>
              <a:rPr lang="en-US" sz="1500" dirty="0"/>
              <a:t>The pointer is meant to access the first, second, third, etc. elements in the array</a:t>
            </a:r>
          </a:p>
          <a:p>
            <a:pPr lvl="1">
              <a:lnSpc>
                <a:spcPct val="90000"/>
              </a:lnSpc>
            </a:pPr>
            <a:r>
              <a:rPr lang="en-US" sz="1500" dirty="0"/>
              <a:t>We cannot point to the entire array, only to an element in the array (normally the first one)</a:t>
            </a:r>
          </a:p>
          <a:p>
            <a:pPr>
              <a:lnSpc>
                <a:spcPct val="90000"/>
              </a:lnSpc>
            </a:pPr>
            <a:r>
              <a:rPr lang="en-US" sz="1500" dirty="0"/>
              <a:t>Arrays are already pointers by definition so technically line 3 will work without using the Address Of Operator</a:t>
            </a:r>
          </a:p>
          <a:p>
            <a:pPr>
              <a:lnSpc>
                <a:spcPct val="90000"/>
              </a:lnSpc>
            </a:pPr>
            <a:r>
              <a:rPr lang="en-US" sz="1500" dirty="0"/>
              <a:t>You can still use the Address Of operator, see line 4</a:t>
            </a:r>
          </a:p>
          <a:p>
            <a:pPr>
              <a:lnSpc>
                <a:spcPct val="90000"/>
              </a:lnSpc>
            </a:pPr>
            <a:r>
              <a:rPr lang="en-US" sz="1500" dirty="0"/>
              <a:t>Both manners will give the same first value</a:t>
            </a:r>
          </a:p>
          <a:p>
            <a:pPr>
              <a:lnSpc>
                <a:spcPct val="90000"/>
              </a:lnSpc>
            </a:pPr>
            <a:r>
              <a:rPr lang="en-US" sz="1500" dirty="0"/>
              <a:t>Technically x == &amp;x[0] since we are always being given the first slot</a:t>
            </a:r>
          </a:p>
        </p:txBody>
      </p:sp>
      <p:pic>
        <p:nvPicPr>
          <p:cNvPr id="5" name="Picture 4" descr="Text&#10;&#10;Description automatically generated">
            <a:extLst>
              <a:ext uri="{FF2B5EF4-FFF2-40B4-BE49-F238E27FC236}">
                <a16:creationId xmlns:a16="http://schemas.microsoft.com/office/drawing/2014/main" id="{FADC8120-154E-0F40-BE8C-A6B76280837D}"/>
              </a:ext>
            </a:extLst>
          </p:cNvPr>
          <p:cNvPicPr>
            <a:picLocks noChangeAspect="1"/>
          </p:cNvPicPr>
          <p:nvPr/>
        </p:nvPicPr>
        <p:blipFill>
          <a:blip r:embed="rId3"/>
          <a:stretch>
            <a:fillRect/>
          </a:stretch>
        </p:blipFill>
        <p:spPr>
          <a:xfrm>
            <a:off x="5289752" y="1222046"/>
            <a:ext cx="6095593" cy="42516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613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426-68B6-3047-85D6-96E9ADEC8595}"/>
              </a:ext>
            </a:extLst>
          </p:cNvPr>
          <p:cNvSpPr>
            <a:spLocks noGrp="1"/>
          </p:cNvSpPr>
          <p:nvPr>
            <p:ph type="title"/>
          </p:nvPr>
        </p:nvSpPr>
        <p:spPr>
          <a:xfrm>
            <a:off x="557685" y="343334"/>
            <a:ext cx="3979205" cy="1453363"/>
          </a:xfrm>
        </p:spPr>
        <p:txBody>
          <a:bodyPr>
            <a:normAutofit/>
          </a:bodyPr>
          <a:lstStyle/>
          <a:p>
            <a:r>
              <a:rPr lang="en-US" sz="3300" dirty="0"/>
              <a:t>Pointers and arrays (accessing)</a:t>
            </a:r>
          </a:p>
        </p:txBody>
      </p:sp>
      <p:sp>
        <p:nvSpPr>
          <p:cNvPr id="3" name="Content Placeholder 2">
            <a:extLst>
              <a:ext uri="{FF2B5EF4-FFF2-40B4-BE49-F238E27FC236}">
                <a16:creationId xmlns:a16="http://schemas.microsoft.com/office/drawing/2014/main" id="{7F96443D-AAF0-084B-ABCE-486B880418A4}"/>
              </a:ext>
            </a:extLst>
          </p:cNvPr>
          <p:cNvSpPr>
            <a:spLocks noGrp="1"/>
          </p:cNvSpPr>
          <p:nvPr>
            <p:ph idx="1"/>
          </p:nvPr>
        </p:nvSpPr>
        <p:spPr>
          <a:xfrm>
            <a:off x="533954" y="1907852"/>
            <a:ext cx="4002936" cy="4456372"/>
          </a:xfrm>
        </p:spPr>
        <p:txBody>
          <a:bodyPr>
            <a:normAutofit/>
          </a:bodyPr>
          <a:lstStyle/>
          <a:p>
            <a:r>
              <a:rPr lang="en-US" dirty="0"/>
              <a:t>In the example we set an int array x with 5 values 1,200,3,4,5</a:t>
            </a:r>
          </a:p>
          <a:p>
            <a:r>
              <a:rPr lang="en-US" dirty="0"/>
              <a:t>We set pointer to the first element in the array</a:t>
            </a:r>
          </a:p>
          <a:p>
            <a:r>
              <a:rPr lang="en-US" dirty="0"/>
              <a:t>We can access the next elements by incrementing the pointer by 1</a:t>
            </a:r>
          </a:p>
          <a:p>
            <a:pPr lvl="1"/>
            <a:r>
              <a:rPr lang="en-US" dirty="0"/>
              <a:t>Can be done in a loop as well</a:t>
            </a:r>
          </a:p>
          <a:p>
            <a:r>
              <a:rPr lang="en-US" dirty="0"/>
              <a:t>”Adding 1”to the </a:t>
            </a:r>
            <a:r>
              <a:rPr lang="en-US" dirty="0" err="1"/>
              <a:t>ptrX</a:t>
            </a:r>
            <a:r>
              <a:rPr lang="en-US" dirty="0"/>
              <a:t>  (without “*</a:t>
            </a:r>
            <a:r>
              <a:rPr lang="en-US" dirty="0">
                <a:sym typeface="Wingdings" pitchFamily="2" charset="2"/>
              </a:rPr>
              <a:t>”) </a:t>
            </a:r>
            <a:r>
              <a:rPr lang="en-US" dirty="0"/>
              <a:t>adds 4 bytes to the memory address  for example</a:t>
            </a:r>
          </a:p>
          <a:p>
            <a:pPr lvl="1"/>
            <a:r>
              <a:rPr lang="en-US" dirty="0" err="1">
                <a:solidFill>
                  <a:srgbClr val="00B050"/>
                </a:solidFill>
              </a:rPr>
              <a:t>ptrX</a:t>
            </a:r>
            <a:r>
              <a:rPr lang="en-US" dirty="0"/>
              <a:t>: </a:t>
            </a:r>
            <a:r>
              <a:rPr lang="en-US" dirty="0">
                <a:solidFill>
                  <a:srgbClr val="FFC000"/>
                </a:solidFill>
              </a:rPr>
              <a:t>0x7ffee7d3e710</a:t>
            </a:r>
          </a:p>
          <a:p>
            <a:pPr lvl="1"/>
            <a:r>
              <a:rPr lang="en-US" dirty="0" err="1">
                <a:solidFill>
                  <a:srgbClr val="00B050"/>
                </a:solidFill>
              </a:rPr>
              <a:t>ptrX</a:t>
            </a:r>
            <a:r>
              <a:rPr lang="en-US" dirty="0"/>
              <a:t> + 1: </a:t>
            </a:r>
            <a:r>
              <a:rPr lang="en-US" dirty="0">
                <a:solidFill>
                  <a:srgbClr val="FFC000"/>
                </a:solidFill>
              </a:rPr>
              <a:t>0x7ffee7d3e714</a:t>
            </a:r>
          </a:p>
          <a:p>
            <a:pPr lvl="1"/>
            <a:r>
              <a:rPr lang="en-US" dirty="0"/>
              <a:t>…</a:t>
            </a:r>
          </a:p>
          <a:p>
            <a:r>
              <a:rPr lang="en-US" dirty="0"/>
              <a:t>Each element in the array is just another address</a:t>
            </a:r>
          </a:p>
        </p:txBody>
      </p:sp>
      <p:pic>
        <p:nvPicPr>
          <p:cNvPr id="21" name="Picture 20" descr="Text&#10;&#10;Description automatically generated">
            <a:extLst>
              <a:ext uri="{FF2B5EF4-FFF2-40B4-BE49-F238E27FC236}">
                <a16:creationId xmlns:a16="http://schemas.microsoft.com/office/drawing/2014/main" id="{178D7B5D-24E5-A849-B49B-AE6FE716BEB7}"/>
              </a:ext>
            </a:extLst>
          </p:cNvPr>
          <p:cNvPicPr>
            <a:picLocks noChangeAspect="1"/>
          </p:cNvPicPr>
          <p:nvPr/>
        </p:nvPicPr>
        <p:blipFill>
          <a:blip r:embed="rId3"/>
          <a:stretch>
            <a:fillRect/>
          </a:stretch>
        </p:blipFill>
        <p:spPr>
          <a:xfrm>
            <a:off x="5987546" y="-91638"/>
            <a:ext cx="6533148" cy="3776670"/>
          </a:xfrm>
          <a:prstGeom prst="rect">
            <a:avLst/>
          </a:prstGeom>
        </p:spPr>
      </p:pic>
      <p:pic>
        <p:nvPicPr>
          <p:cNvPr id="23" name="Picture 22" descr="A picture containing text&#10;&#10;Description automatically generated">
            <a:extLst>
              <a:ext uri="{FF2B5EF4-FFF2-40B4-BE49-F238E27FC236}">
                <a16:creationId xmlns:a16="http://schemas.microsoft.com/office/drawing/2014/main" id="{8E3E25BF-BA8A-3E40-89E9-6F94B59DBBB1}"/>
              </a:ext>
            </a:extLst>
          </p:cNvPr>
          <p:cNvPicPr>
            <a:picLocks noChangeAspect="1"/>
          </p:cNvPicPr>
          <p:nvPr/>
        </p:nvPicPr>
        <p:blipFill>
          <a:blip r:embed="rId4"/>
          <a:stretch>
            <a:fillRect/>
          </a:stretch>
        </p:blipFill>
        <p:spPr>
          <a:xfrm>
            <a:off x="7386888" y="2657856"/>
            <a:ext cx="3697074" cy="4602480"/>
          </a:xfrm>
          <a:prstGeom prst="rect">
            <a:avLst/>
          </a:prstGeom>
        </p:spPr>
      </p:pic>
    </p:spTree>
    <p:extLst>
      <p:ext uri="{BB962C8B-B14F-4D97-AF65-F5344CB8AC3E}">
        <p14:creationId xmlns:p14="http://schemas.microsoft.com/office/powerpoint/2010/main" val="281702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30FF-C158-B14C-9333-4426E81E4A62}"/>
              </a:ext>
            </a:extLst>
          </p:cNvPr>
          <p:cNvSpPr>
            <a:spLocks noGrp="1"/>
          </p:cNvSpPr>
          <p:nvPr>
            <p:ph type="title"/>
          </p:nvPr>
        </p:nvSpPr>
        <p:spPr>
          <a:xfrm>
            <a:off x="685801" y="609600"/>
            <a:ext cx="4787301" cy="1456267"/>
          </a:xfrm>
        </p:spPr>
        <p:txBody>
          <a:bodyPr/>
          <a:lstStyle/>
          <a:p>
            <a:r>
              <a:rPr lang="en-US" dirty="0"/>
              <a:t>Pointers and arrays (modifying)</a:t>
            </a:r>
          </a:p>
        </p:txBody>
      </p:sp>
      <p:sp>
        <p:nvSpPr>
          <p:cNvPr id="3" name="Content Placeholder 2">
            <a:extLst>
              <a:ext uri="{FF2B5EF4-FFF2-40B4-BE49-F238E27FC236}">
                <a16:creationId xmlns:a16="http://schemas.microsoft.com/office/drawing/2014/main" id="{11E82DFA-84A8-E748-AC87-9E21BE480D16}"/>
              </a:ext>
            </a:extLst>
          </p:cNvPr>
          <p:cNvSpPr>
            <a:spLocks noGrp="1"/>
          </p:cNvSpPr>
          <p:nvPr>
            <p:ph idx="1"/>
          </p:nvPr>
        </p:nvSpPr>
        <p:spPr>
          <a:xfrm>
            <a:off x="685801" y="2142067"/>
            <a:ext cx="5227319" cy="3649133"/>
          </a:xfrm>
        </p:spPr>
        <p:txBody>
          <a:bodyPr/>
          <a:lstStyle/>
          <a:p>
            <a:r>
              <a:rPr lang="en-US" dirty="0"/>
              <a:t>Modification occurs at line 4</a:t>
            </a:r>
          </a:p>
          <a:p>
            <a:r>
              <a:rPr lang="en-US" dirty="0"/>
              <a:t>It’s more or less the same, you must go to that specific block/address and assign it a new value</a:t>
            </a:r>
          </a:p>
          <a:p>
            <a:pPr lvl="1"/>
            <a:r>
              <a:rPr lang="en-US" dirty="0"/>
              <a:t>Can also modify entire array through loop</a:t>
            </a:r>
          </a:p>
          <a:p>
            <a:endParaRPr lang="en-US" dirty="0"/>
          </a:p>
        </p:txBody>
      </p:sp>
      <p:pic>
        <p:nvPicPr>
          <p:cNvPr id="5" name="Picture 4" descr="Text&#10;&#10;Description automatically generated">
            <a:extLst>
              <a:ext uri="{FF2B5EF4-FFF2-40B4-BE49-F238E27FC236}">
                <a16:creationId xmlns:a16="http://schemas.microsoft.com/office/drawing/2014/main" id="{2DBAA192-969B-FE46-8F2B-FCC1B0606CFC}"/>
              </a:ext>
            </a:extLst>
          </p:cNvPr>
          <p:cNvPicPr>
            <a:picLocks noChangeAspect="1"/>
          </p:cNvPicPr>
          <p:nvPr/>
        </p:nvPicPr>
        <p:blipFill>
          <a:blip r:embed="rId2"/>
          <a:stretch>
            <a:fillRect/>
          </a:stretch>
        </p:blipFill>
        <p:spPr>
          <a:xfrm>
            <a:off x="7157781" y="-5590"/>
            <a:ext cx="5105462" cy="423621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2445FFA-F0A6-BD47-8E94-48B1EBDAF082}"/>
              </a:ext>
            </a:extLst>
          </p:cNvPr>
          <p:cNvPicPr>
            <a:picLocks noChangeAspect="1"/>
          </p:cNvPicPr>
          <p:nvPr/>
        </p:nvPicPr>
        <p:blipFill>
          <a:blip r:embed="rId3"/>
          <a:stretch>
            <a:fillRect/>
          </a:stretch>
        </p:blipFill>
        <p:spPr>
          <a:xfrm>
            <a:off x="8319376" y="3599615"/>
            <a:ext cx="2782272" cy="3477840"/>
          </a:xfrm>
          <a:prstGeom prst="rect">
            <a:avLst/>
          </a:prstGeom>
        </p:spPr>
      </p:pic>
    </p:spTree>
    <p:extLst>
      <p:ext uri="{BB962C8B-B14F-4D97-AF65-F5344CB8AC3E}">
        <p14:creationId xmlns:p14="http://schemas.microsoft.com/office/powerpoint/2010/main" val="242327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95E7-94AC-1640-8E90-015CC2C279EE}"/>
              </a:ext>
            </a:extLst>
          </p:cNvPr>
          <p:cNvSpPr>
            <a:spLocks noGrp="1"/>
          </p:cNvSpPr>
          <p:nvPr>
            <p:ph type="title"/>
          </p:nvPr>
        </p:nvSpPr>
        <p:spPr/>
        <p:txBody>
          <a:bodyPr/>
          <a:lstStyle/>
          <a:p>
            <a:r>
              <a:rPr lang="en-US" dirty="0"/>
              <a:t>Pointers and functions</a:t>
            </a:r>
          </a:p>
        </p:txBody>
      </p:sp>
      <p:sp>
        <p:nvSpPr>
          <p:cNvPr id="3" name="Content Placeholder 2">
            <a:extLst>
              <a:ext uri="{FF2B5EF4-FFF2-40B4-BE49-F238E27FC236}">
                <a16:creationId xmlns:a16="http://schemas.microsoft.com/office/drawing/2014/main" id="{D4296092-0F4F-7C4D-953E-89E1251A578D}"/>
              </a:ext>
            </a:extLst>
          </p:cNvPr>
          <p:cNvSpPr>
            <a:spLocks noGrp="1"/>
          </p:cNvSpPr>
          <p:nvPr>
            <p:ph idx="1"/>
          </p:nvPr>
        </p:nvSpPr>
        <p:spPr/>
        <p:txBody>
          <a:bodyPr/>
          <a:lstStyle/>
          <a:p>
            <a:r>
              <a:rPr lang="en-US" dirty="0"/>
              <a:t>At times, functions need to use/access/modify values at memory locations/addresses. </a:t>
            </a:r>
          </a:p>
          <a:p>
            <a:r>
              <a:rPr lang="en-US" dirty="0"/>
              <a:t>Passing in variables may not perform the action you want it</a:t>
            </a:r>
          </a:p>
          <a:p>
            <a:r>
              <a:rPr lang="en-US" dirty="0"/>
              <a:t>In order to do this, the function definition must accept pointer parameters</a:t>
            </a:r>
          </a:p>
          <a:p>
            <a:r>
              <a:rPr lang="en-US" dirty="0"/>
              <a:t>Next slide presents an two examples. One with pointers being used in the function and the other without pointers in the function. The whole point of the examples are that if you feed it your salary and bonus, then it’ll give you the total.</a:t>
            </a:r>
          </a:p>
          <a:p>
            <a:pPr lvl="1"/>
            <a:r>
              <a:rPr lang="en-US" dirty="0"/>
              <a:t>We will see how the use of pointers will give us the correct total and how the absence of pointers will give us the incorrect salary total</a:t>
            </a:r>
          </a:p>
        </p:txBody>
      </p:sp>
    </p:spTree>
    <p:extLst>
      <p:ext uri="{BB962C8B-B14F-4D97-AF65-F5344CB8AC3E}">
        <p14:creationId xmlns:p14="http://schemas.microsoft.com/office/powerpoint/2010/main" val="142112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a:xfrm>
            <a:off x="539497" y="219456"/>
            <a:ext cx="10131425" cy="1456267"/>
          </a:xfrm>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a:xfrm>
            <a:off x="429769" y="2633472"/>
            <a:ext cx="10131425" cy="2926080"/>
          </a:xfrm>
        </p:spPr>
        <p:txBody>
          <a:bodyPr>
            <a:normAutofit fontScale="92500" lnSpcReduction="10000"/>
          </a:bodyPr>
          <a:lstStyle/>
          <a:p>
            <a:r>
              <a:rPr lang="en-US" sz="2800" dirty="0"/>
              <a:t>Pointers</a:t>
            </a:r>
          </a:p>
          <a:p>
            <a:pPr lvl="1"/>
            <a:r>
              <a:rPr lang="en-US" sz="2400" dirty="0"/>
              <a:t>Memory Addresses</a:t>
            </a:r>
          </a:p>
          <a:p>
            <a:pPr lvl="1"/>
            <a:r>
              <a:rPr lang="en-US" sz="2400" dirty="0"/>
              <a:t>Address Of Operator</a:t>
            </a:r>
          </a:p>
          <a:p>
            <a:pPr lvl="1"/>
            <a:r>
              <a:rPr lang="en-US" sz="2400" dirty="0"/>
              <a:t>Pointers Overview</a:t>
            </a:r>
          </a:p>
          <a:p>
            <a:pPr lvl="1"/>
            <a:r>
              <a:rPr lang="en-US" sz="2400" dirty="0"/>
              <a:t>Initializing/Accessing/Modifying Pointers</a:t>
            </a:r>
          </a:p>
          <a:p>
            <a:pPr lvl="1"/>
            <a:r>
              <a:rPr lang="en-US" sz="2400" dirty="0"/>
              <a:t>Dereferencing</a:t>
            </a:r>
          </a:p>
          <a:p>
            <a:r>
              <a:rPr lang="en-US" sz="2800" dirty="0"/>
              <a:t>Pointers and Arrays</a:t>
            </a:r>
          </a:p>
          <a:p>
            <a:pPr lvl="1"/>
            <a:r>
              <a:rPr lang="en-US" sz="2600" dirty="0"/>
              <a:t>Accessing</a:t>
            </a:r>
          </a:p>
          <a:p>
            <a:pPr lvl="1"/>
            <a:r>
              <a:rPr lang="en-US" sz="2600" dirty="0"/>
              <a:t>Modifying</a:t>
            </a:r>
          </a:p>
          <a:p>
            <a:r>
              <a:rPr lang="en-US" sz="2800" dirty="0"/>
              <a:t>Pointers and Functions</a:t>
            </a:r>
          </a:p>
          <a:p>
            <a:r>
              <a:rPr lang="en-US" sz="2800" dirty="0"/>
              <a:t>Memory Allocation</a:t>
            </a:r>
          </a:p>
        </p:txBody>
      </p:sp>
    </p:spTree>
    <p:extLst>
      <p:ext uri="{BB962C8B-B14F-4D97-AF65-F5344CB8AC3E}">
        <p14:creationId xmlns:p14="http://schemas.microsoft.com/office/powerpoint/2010/main" val="3248997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4166465-C4E0-8548-82ED-86A8CD918C7D}"/>
              </a:ext>
            </a:extLst>
          </p:cNvPr>
          <p:cNvPicPr>
            <a:picLocks noChangeAspect="1"/>
          </p:cNvPicPr>
          <p:nvPr/>
        </p:nvPicPr>
        <p:blipFill>
          <a:blip r:embed="rId2"/>
          <a:stretch>
            <a:fillRect/>
          </a:stretch>
        </p:blipFill>
        <p:spPr>
          <a:xfrm>
            <a:off x="-60960" y="-267476"/>
            <a:ext cx="5315712" cy="5097855"/>
          </a:xfrm>
          <a:prstGeom prst="rect">
            <a:avLst/>
          </a:prstGeom>
        </p:spPr>
      </p:pic>
      <p:pic>
        <p:nvPicPr>
          <p:cNvPr id="7" name="Picture 6" descr="Text&#10;&#10;Description automatically generated">
            <a:extLst>
              <a:ext uri="{FF2B5EF4-FFF2-40B4-BE49-F238E27FC236}">
                <a16:creationId xmlns:a16="http://schemas.microsoft.com/office/drawing/2014/main" id="{D273253B-E250-1348-9C93-223575028DD4}"/>
              </a:ext>
            </a:extLst>
          </p:cNvPr>
          <p:cNvPicPr>
            <a:picLocks noChangeAspect="1"/>
          </p:cNvPicPr>
          <p:nvPr/>
        </p:nvPicPr>
        <p:blipFill>
          <a:blip r:embed="rId3"/>
          <a:stretch>
            <a:fillRect/>
          </a:stretch>
        </p:blipFill>
        <p:spPr>
          <a:xfrm>
            <a:off x="-341376" y="4012638"/>
            <a:ext cx="5876544" cy="2845362"/>
          </a:xfrm>
          <a:prstGeom prst="rect">
            <a:avLst/>
          </a:prstGeom>
        </p:spPr>
      </p:pic>
      <p:pic>
        <p:nvPicPr>
          <p:cNvPr id="11" name="Picture 10" descr="Text&#10;&#10;Description automatically generated">
            <a:extLst>
              <a:ext uri="{FF2B5EF4-FFF2-40B4-BE49-F238E27FC236}">
                <a16:creationId xmlns:a16="http://schemas.microsoft.com/office/drawing/2014/main" id="{FE9CE21E-57E7-2649-862A-9C09CF2D0BEE}"/>
              </a:ext>
            </a:extLst>
          </p:cNvPr>
          <p:cNvPicPr>
            <a:picLocks noChangeAspect="1"/>
          </p:cNvPicPr>
          <p:nvPr/>
        </p:nvPicPr>
        <p:blipFill>
          <a:blip r:embed="rId4"/>
          <a:stretch>
            <a:fillRect/>
          </a:stretch>
        </p:blipFill>
        <p:spPr>
          <a:xfrm>
            <a:off x="5940787" y="4012638"/>
            <a:ext cx="5876544" cy="2845362"/>
          </a:xfrm>
          <a:prstGeom prst="rect">
            <a:avLst/>
          </a:prstGeom>
        </p:spPr>
      </p:pic>
      <p:pic>
        <p:nvPicPr>
          <p:cNvPr id="13" name="Picture 12" descr="Text&#10;&#10;Description automatically generated">
            <a:extLst>
              <a:ext uri="{FF2B5EF4-FFF2-40B4-BE49-F238E27FC236}">
                <a16:creationId xmlns:a16="http://schemas.microsoft.com/office/drawing/2014/main" id="{A469DEE1-464A-C347-BEB6-2FB4EBFFF199}"/>
              </a:ext>
            </a:extLst>
          </p:cNvPr>
          <p:cNvPicPr>
            <a:picLocks noChangeAspect="1"/>
          </p:cNvPicPr>
          <p:nvPr/>
        </p:nvPicPr>
        <p:blipFill>
          <a:blip r:embed="rId5"/>
          <a:stretch>
            <a:fillRect/>
          </a:stretch>
        </p:blipFill>
        <p:spPr>
          <a:xfrm>
            <a:off x="6221203" y="-267476"/>
            <a:ext cx="5315712" cy="5097855"/>
          </a:xfrm>
          <a:prstGeom prst="rect">
            <a:avLst/>
          </a:prstGeom>
        </p:spPr>
      </p:pic>
      <p:sp>
        <p:nvSpPr>
          <p:cNvPr id="14" name="Frame 13">
            <a:extLst>
              <a:ext uri="{FF2B5EF4-FFF2-40B4-BE49-F238E27FC236}">
                <a16:creationId xmlns:a16="http://schemas.microsoft.com/office/drawing/2014/main" id="{11AE8BD3-E025-F949-90AD-5382A81CCAED}"/>
              </a:ext>
            </a:extLst>
          </p:cNvPr>
          <p:cNvSpPr/>
          <p:nvPr/>
        </p:nvSpPr>
        <p:spPr>
          <a:xfrm>
            <a:off x="1060704" y="3194304"/>
            <a:ext cx="2084832" cy="36576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B188BAB8-929F-8047-8610-C556ECFD2CF2}"/>
              </a:ext>
            </a:extLst>
          </p:cNvPr>
          <p:cNvSpPr/>
          <p:nvPr/>
        </p:nvSpPr>
        <p:spPr>
          <a:xfrm>
            <a:off x="7327392" y="3230880"/>
            <a:ext cx="2182368" cy="29260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31D7D612-655F-F34E-A9CB-D895BF092411}"/>
              </a:ext>
            </a:extLst>
          </p:cNvPr>
          <p:cNvSpPr/>
          <p:nvPr/>
        </p:nvSpPr>
        <p:spPr>
          <a:xfrm>
            <a:off x="484397" y="500620"/>
            <a:ext cx="3051283" cy="124283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FF1FC78A-A9EE-9C4B-A6FA-4F708AA84933}"/>
              </a:ext>
            </a:extLst>
          </p:cNvPr>
          <p:cNvSpPr/>
          <p:nvPr/>
        </p:nvSpPr>
        <p:spPr>
          <a:xfrm>
            <a:off x="6769373" y="500620"/>
            <a:ext cx="3051283" cy="124283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8A77-CB1E-0941-B808-D2BACC611DBB}"/>
              </a:ext>
            </a:extLst>
          </p:cNvPr>
          <p:cNvSpPr>
            <a:spLocks noGrp="1"/>
          </p:cNvSpPr>
          <p:nvPr>
            <p:ph type="title"/>
          </p:nvPr>
        </p:nvSpPr>
        <p:spPr/>
        <p:txBody>
          <a:bodyPr/>
          <a:lstStyle/>
          <a:p>
            <a:r>
              <a:rPr lang="en-US" dirty="0"/>
              <a:t>Memory Allocations</a:t>
            </a:r>
          </a:p>
        </p:txBody>
      </p:sp>
      <p:sp>
        <p:nvSpPr>
          <p:cNvPr id="3" name="Content Placeholder 2">
            <a:extLst>
              <a:ext uri="{FF2B5EF4-FFF2-40B4-BE49-F238E27FC236}">
                <a16:creationId xmlns:a16="http://schemas.microsoft.com/office/drawing/2014/main" id="{3913414A-9461-0C41-83AD-7230DBA4A9D8}"/>
              </a:ext>
            </a:extLst>
          </p:cNvPr>
          <p:cNvSpPr>
            <a:spLocks noGrp="1"/>
          </p:cNvSpPr>
          <p:nvPr>
            <p:ph idx="1"/>
          </p:nvPr>
        </p:nvSpPr>
        <p:spPr/>
        <p:txBody>
          <a:bodyPr/>
          <a:lstStyle/>
          <a:p>
            <a:r>
              <a:rPr lang="en-US" dirty="0"/>
              <a:t>Memory allocation functions consist of: malloc(), </a:t>
            </a:r>
            <a:r>
              <a:rPr lang="en-US" dirty="0" err="1"/>
              <a:t>calloc</a:t>
            </a:r>
            <a:r>
              <a:rPr lang="en-US" dirty="0"/>
              <a:t>(), free(), and </a:t>
            </a:r>
            <a:r>
              <a:rPr lang="en-US" dirty="0" err="1"/>
              <a:t>realloc</a:t>
            </a:r>
            <a:r>
              <a:rPr lang="en-US" dirty="0"/>
              <a:t>()</a:t>
            </a:r>
          </a:p>
          <a:p>
            <a:r>
              <a:rPr lang="en-US" dirty="0"/>
              <a:t>malloc and </a:t>
            </a:r>
            <a:r>
              <a:rPr lang="en-US" dirty="0" err="1"/>
              <a:t>calloc</a:t>
            </a:r>
            <a:r>
              <a:rPr lang="en-US" dirty="0"/>
              <a:t> return a pointer of void that needs to be casted into its appropriate type  </a:t>
            </a:r>
          </a:p>
          <a:p>
            <a:r>
              <a:rPr lang="en-US" dirty="0" err="1"/>
              <a:t>realloc</a:t>
            </a:r>
            <a:r>
              <a:rPr lang="en-US" dirty="0"/>
              <a:t>() returns a pointer</a:t>
            </a:r>
          </a:p>
          <a:p>
            <a:r>
              <a:rPr lang="en-US" dirty="0"/>
              <a:t>free() function frees allocated memory</a:t>
            </a:r>
          </a:p>
          <a:p>
            <a:r>
              <a:rPr lang="en-US" dirty="0"/>
              <a:t>Let’s check them out!</a:t>
            </a:r>
          </a:p>
        </p:txBody>
      </p:sp>
    </p:spTree>
    <p:extLst>
      <p:ext uri="{BB962C8B-B14F-4D97-AF65-F5344CB8AC3E}">
        <p14:creationId xmlns:p14="http://schemas.microsoft.com/office/powerpoint/2010/main" val="418316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AF7E-C3A3-AB4A-8957-2DFAFBFBA621}"/>
              </a:ext>
            </a:extLst>
          </p:cNvPr>
          <p:cNvSpPr>
            <a:spLocks noGrp="1"/>
          </p:cNvSpPr>
          <p:nvPr>
            <p:ph type="title"/>
          </p:nvPr>
        </p:nvSpPr>
        <p:spPr/>
        <p:txBody>
          <a:bodyPr/>
          <a:lstStyle/>
          <a:p>
            <a:r>
              <a:rPr lang="en-US" dirty="0"/>
              <a:t>Malloc(…)</a:t>
            </a:r>
          </a:p>
        </p:txBody>
      </p:sp>
      <p:sp>
        <p:nvSpPr>
          <p:cNvPr id="3" name="Content Placeholder 2">
            <a:extLst>
              <a:ext uri="{FF2B5EF4-FFF2-40B4-BE49-F238E27FC236}">
                <a16:creationId xmlns:a16="http://schemas.microsoft.com/office/drawing/2014/main" id="{AD2BAC1B-C182-6542-9BD1-81087885947F}"/>
              </a:ext>
            </a:extLst>
          </p:cNvPr>
          <p:cNvSpPr>
            <a:spLocks noGrp="1"/>
          </p:cNvSpPr>
          <p:nvPr>
            <p:ph idx="1"/>
          </p:nvPr>
        </p:nvSpPr>
        <p:spPr>
          <a:xfrm>
            <a:off x="685801" y="2142067"/>
            <a:ext cx="4971287" cy="3649133"/>
          </a:xfrm>
        </p:spPr>
        <p:txBody>
          <a:bodyPr/>
          <a:lstStyle/>
          <a:p>
            <a:r>
              <a:rPr lang="en-US" dirty="0"/>
              <a:t>malloc stands for Memory Allocation</a:t>
            </a:r>
          </a:p>
          <a:p>
            <a:r>
              <a:rPr lang="en-US" dirty="0"/>
              <a:t>It reserves a block of memory of specified number of bytes</a:t>
            </a:r>
          </a:p>
          <a:p>
            <a:r>
              <a:rPr lang="en-US" dirty="0"/>
              <a:t>has memory uninitialized (nothing inside)</a:t>
            </a:r>
          </a:p>
          <a:p>
            <a:r>
              <a:rPr lang="en-US" dirty="0"/>
              <a:t>Returns pointer that needs to be casted</a:t>
            </a:r>
          </a:p>
        </p:txBody>
      </p:sp>
      <p:pic>
        <p:nvPicPr>
          <p:cNvPr id="7" name="Picture 6" descr="Text&#10;&#10;Description automatically generated">
            <a:extLst>
              <a:ext uri="{FF2B5EF4-FFF2-40B4-BE49-F238E27FC236}">
                <a16:creationId xmlns:a16="http://schemas.microsoft.com/office/drawing/2014/main" id="{96B87696-4A5E-F14E-A133-9598D69F04DD}"/>
              </a:ext>
            </a:extLst>
          </p:cNvPr>
          <p:cNvPicPr>
            <a:picLocks noChangeAspect="1"/>
          </p:cNvPicPr>
          <p:nvPr/>
        </p:nvPicPr>
        <p:blipFill>
          <a:blip r:embed="rId2"/>
          <a:stretch>
            <a:fillRect/>
          </a:stretch>
        </p:blipFill>
        <p:spPr>
          <a:xfrm>
            <a:off x="7578725" y="2626699"/>
            <a:ext cx="4067813" cy="4619788"/>
          </a:xfrm>
          <a:prstGeom prst="rect">
            <a:avLst/>
          </a:prstGeom>
        </p:spPr>
      </p:pic>
      <p:pic>
        <p:nvPicPr>
          <p:cNvPr id="9" name="Picture 8" descr="Text&#10;&#10;Description automatically generated">
            <a:extLst>
              <a:ext uri="{FF2B5EF4-FFF2-40B4-BE49-F238E27FC236}">
                <a16:creationId xmlns:a16="http://schemas.microsoft.com/office/drawing/2014/main" id="{F8D37BAE-6977-1B40-95DA-3B20BCADD408}"/>
              </a:ext>
            </a:extLst>
          </p:cNvPr>
          <p:cNvPicPr>
            <a:picLocks noChangeAspect="1"/>
          </p:cNvPicPr>
          <p:nvPr/>
        </p:nvPicPr>
        <p:blipFill>
          <a:blip r:embed="rId3"/>
          <a:stretch>
            <a:fillRect/>
          </a:stretch>
        </p:blipFill>
        <p:spPr>
          <a:xfrm>
            <a:off x="6534914" y="1047958"/>
            <a:ext cx="6155436" cy="2645418"/>
          </a:xfrm>
          <a:prstGeom prst="rect">
            <a:avLst/>
          </a:prstGeom>
        </p:spPr>
      </p:pic>
      <p:pic>
        <p:nvPicPr>
          <p:cNvPr id="11" name="Picture 10" descr="Text&#10;&#10;Description automatically generated">
            <a:extLst>
              <a:ext uri="{FF2B5EF4-FFF2-40B4-BE49-F238E27FC236}">
                <a16:creationId xmlns:a16="http://schemas.microsoft.com/office/drawing/2014/main" id="{83EFAD7C-2400-B44B-9CA2-9C228556256C}"/>
              </a:ext>
            </a:extLst>
          </p:cNvPr>
          <p:cNvPicPr>
            <a:picLocks noChangeAspect="1"/>
          </p:cNvPicPr>
          <p:nvPr/>
        </p:nvPicPr>
        <p:blipFill>
          <a:blip r:embed="rId4"/>
          <a:stretch>
            <a:fillRect/>
          </a:stretch>
        </p:blipFill>
        <p:spPr>
          <a:xfrm>
            <a:off x="6401347" y="-628214"/>
            <a:ext cx="6422567" cy="3157377"/>
          </a:xfrm>
          <a:prstGeom prst="rect">
            <a:avLst/>
          </a:prstGeom>
        </p:spPr>
      </p:pic>
    </p:spTree>
    <p:extLst>
      <p:ext uri="{BB962C8B-B14F-4D97-AF65-F5344CB8AC3E}">
        <p14:creationId xmlns:p14="http://schemas.microsoft.com/office/powerpoint/2010/main" val="74541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CE1-4A8F-4742-944B-1F7D87CCBFC1}"/>
              </a:ext>
            </a:extLst>
          </p:cNvPr>
          <p:cNvSpPr>
            <a:spLocks noGrp="1"/>
          </p:cNvSpPr>
          <p:nvPr>
            <p:ph type="title"/>
          </p:nvPr>
        </p:nvSpPr>
        <p:spPr/>
        <p:txBody>
          <a:bodyPr/>
          <a:lstStyle/>
          <a:p>
            <a:r>
              <a:rPr lang="en-US" dirty="0" err="1"/>
              <a:t>Calloc</a:t>
            </a:r>
            <a:r>
              <a:rPr lang="en-US" dirty="0"/>
              <a:t>(…)</a:t>
            </a:r>
          </a:p>
        </p:txBody>
      </p:sp>
      <p:sp>
        <p:nvSpPr>
          <p:cNvPr id="3" name="Content Placeholder 2">
            <a:extLst>
              <a:ext uri="{FF2B5EF4-FFF2-40B4-BE49-F238E27FC236}">
                <a16:creationId xmlns:a16="http://schemas.microsoft.com/office/drawing/2014/main" id="{EC4F8A2A-72C6-E24A-9994-AFCF7C469A89}"/>
              </a:ext>
            </a:extLst>
          </p:cNvPr>
          <p:cNvSpPr>
            <a:spLocks noGrp="1"/>
          </p:cNvSpPr>
          <p:nvPr>
            <p:ph idx="1"/>
          </p:nvPr>
        </p:nvSpPr>
        <p:spPr>
          <a:xfrm>
            <a:off x="685801" y="2142067"/>
            <a:ext cx="5105399" cy="3649133"/>
          </a:xfrm>
        </p:spPr>
        <p:txBody>
          <a:bodyPr/>
          <a:lstStyle/>
          <a:p>
            <a:r>
              <a:rPr lang="en-US" dirty="0" err="1"/>
              <a:t>calloc</a:t>
            </a:r>
            <a:r>
              <a:rPr lang="en-US" dirty="0"/>
              <a:t> means Contiguous Allocation</a:t>
            </a:r>
          </a:p>
          <a:p>
            <a:r>
              <a:rPr lang="en-US" dirty="0"/>
              <a:t>Does the same as malloc, but instead of leaving the spaces uninitialized, it sets them to zero</a:t>
            </a:r>
          </a:p>
          <a:p>
            <a:r>
              <a:rPr lang="en-US" dirty="0"/>
              <a:t>Returns pointer to be casted</a:t>
            </a:r>
          </a:p>
          <a:p>
            <a:endParaRPr lang="en-US" dirty="0"/>
          </a:p>
        </p:txBody>
      </p:sp>
      <p:pic>
        <p:nvPicPr>
          <p:cNvPr id="6" name="Picture 5" descr="Text&#10;&#10;Description automatically generated">
            <a:extLst>
              <a:ext uri="{FF2B5EF4-FFF2-40B4-BE49-F238E27FC236}">
                <a16:creationId xmlns:a16="http://schemas.microsoft.com/office/drawing/2014/main" id="{F6DDC20D-3CCF-1440-901C-87B99C29136C}"/>
              </a:ext>
            </a:extLst>
          </p:cNvPr>
          <p:cNvPicPr>
            <a:picLocks noChangeAspect="1"/>
          </p:cNvPicPr>
          <p:nvPr/>
        </p:nvPicPr>
        <p:blipFill>
          <a:blip r:embed="rId2"/>
          <a:stretch>
            <a:fillRect/>
          </a:stretch>
        </p:blipFill>
        <p:spPr>
          <a:xfrm>
            <a:off x="6947916" y="-211127"/>
            <a:ext cx="5360947" cy="2526423"/>
          </a:xfrm>
          <a:prstGeom prst="rect">
            <a:avLst/>
          </a:prstGeom>
        </p:spPr>
      </p:pic>
      <p:pic>
        <p:nvPicPr>
          <p:cNvPr id="8" name="Picture 7" descr="Text&#10;&#10;Description automatically generated">
            <a:extLst>
              <a:ext uri="{FF2B5EF4-FFF2-40B4-BE49-F238E27FC236}">
                <a16:creationId xmlns:a16="http://schemas.microsoft.com/office/drawing/2014/main" id="{D73DC7D9-E1B2-E44A-98BE-1DCE4CD007D9}"/>
              </a:ext>
            </a:extLst>
          </p:cNvPr>
          <p:cNvPicPr>
            <a:picLocks noChangeAspect="1"/>
          </p:cNvPicPr>
          <p:nvPr/>
        </p:nvPicPr>
        <p:blipFill>
          <a:blip r:embed="rId3"/>
          <a:stretch>
            <a:fillRect/>
          </a:stretch>
        </p:blipFill>
        <p:spPr>
          <a:xfrm>
            <a:off x="6941357" y="1266942"/>
            <a:ext cx="5367506" cy="2346138"/>
          </a:xfrm>
          <a:prstGeom prst="rect">
            <a:avLst/>
          </a:prstGeom>
        </p:spPr>
      </p:pic>
      <p:pic>
        <p:nvPicPr>
          <p:cNvPr id="10" name="Picture 9" descr="Text&#10;&#10;Description automatically generated">
            <a:extLst>
              <a:ext uri="{FF2B5EF4-FFF2-40B4-BE49-F238E27FC236}">
                <a16:creationId xmlns:a16="http://schemas.microsoft.com/office/drawing/2014/main" id="{C517D0D9-7659-8B41-AD7F-F1553058CED3}"/>
              </a:ext>
            </a:extLst>
          </p:cNvPr>
          <p:cNvPicPr>
            <a:picLocks noChangeAspect="1"/>
          </p:cNvPicPr>
          <p:nvPr/>
        </p:nvPicPr>
        <p:blipFill>
          <a:blip r:embed="rId4"/>
          <a:stretch>
            <a:fillRect/>
          </a:stretch>
        </p:blipFill>
        <p:spPr>
          <a:xfrm>
            <a:off x="6567516" y="2628193"/>
            <a:ext cx="4249710" cy="4701547"/>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1CA3AEC-BEF5-FA45-85DE-7F27B48CD567}"/>
              </a:ext>
            </a:extLst>
          </p:cNvPr>
          <p:cNvPicPr>
            <a:picLocks noChangeAspect="1"/>
          </p:cNvPicPr>
          <p:nvPr/>
        </p:nvPicPr>
        <p:blipFill>
          <a:blip r:embed="rId5"/>
          <a:stretch>
            <a:fillRect/>
          </a:stretch>
        </p:blipFill>
        <p:spPr>
          <a:xfrm>
            <a:off x="9546336" y="2645018"/>
            <a:ext cx="2902518" cy="4735039"/>
          </a:xfrm>
          <a:prstGeom prst="rect">
            <a:avLst/>
          </a:prstGeom>
        </p:spPr>
      </p:pic>
    </p:spTree>
    <p:extLst>
      <p:ext uri="{BB962C8B-B14F-4D97-AF65-F5344CB8AC3E}">
        <p14:creationId xmlns:p14="http://schemas.microsoft.com/office/powerpoint/2010/main" val="226515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5673-756A-B741-A081-4883FA4901CC}"/>
              </a:ext>
            </a:extLst>
          </p:cNvPr>
          <p:cNvSpPr>
            <a:spLocks noGrp="1"/>
          </p:cNvSpPr>
          <p:nvPr>
            <p:ph type="title"/>
          </p:nvPr>
        </p:nvSpPr>
        <p:spPr/>
        <p:txBody>
          <a:bodyPr/>
          <a:lstStyle/>
          <a:p>
            <a:r>
              <a:rPr lang="en-US" dirty="0" err="1"/>
              <a:t>Realloc</a:t>
            </a:r>
            <a:r>
              <a:rPr lang="en-US" dirty="0"/>
              <a:t>(...)</a:t>
            </a:r>
          </a:p>
        </p:txBody>
      </p:sp>
      <p:sp>
        <p:nvSpPr>
          <p:cNvPr id="3" name="Content Placeholder 2">
            <a:extLst>
              <a:ext uri="{FF2B5EF4-FFF2-40B4-BE49-F238E27FC236}">
                <a16:creationId xmlns:a16="http://schemas.microsoft.com/office/drawing/2014/main" id="{F53BCB30-F980-6E48-8507-19CA7525AA04}"/>
              </a:ext>
            </a:extLst>
          </p:cNvPr>
          <p:cNvSpPr>
            <a:spLocks noGrp="1"/>
          </p:cNvSpPr>
          <p:nvPr>
            <p:ph idx="1"/>
          </p:nvPr>
        </p:nvSpPr>
        <p:spPr>
          <a:xfrm>
            <a:off x="685801" y="2142067"/>
            <a:ext cx="4922519" cy="3649133"/>
          </a:xfrm>
        </p:spPr>
        <p:txBody>
          <a:bodyPr/>
          <a:lstStyle/>
          <a:p>
            <a:r>
              <a:rPr lang="en-US" dirty="0" err="1"/>
              <a:t>Realloc</a:t>
            </a:r>
            <a:r>
              <a:rPr lang="en-US" dirty="0"/>
              <a:t> means re-allocate memory</a:t>
            </a:r>
          </a:p>
          <a:p>
            <a:r>
              <a:rPr lang="en-US" dirty="0"/>
              <a:t>It’s meant change the size of a already allocated memory/pointer</a:t>
            </a:r>
          </a:p>
          <a:p>
            <a:r>
              <a:rPr lang="en-US" dirty="0"/>
              <a:t>Returns a pointer</a:t>
            </a:r>
          </a:p>
          <a:p>
            <a:endParaRPr lang="en-US" dirty="0"/>
          </a:p>
        </p:txBody>
      </p:sp>
      <p:pic>
        <p:nvPicPr>
          <p:cNvPr id="5" name="Picture 4" descr="Text&#10;&#10;Description automatically generated">
            <a:extLst>
              <a:ext uri="{FF2B5EF4-FFF2-40B4-BE49-F238E27FC236}">
                <a16:creationId xmlns:a16="http://schemas.microsoft.com/office/drawing/2014/main" id="{7072A0EE-D711-FC49-93BF-4AD0F5572322}"/>
              </a:ext>
            </a:extLst>
          </p:cNvPr>
          <p:cNvPicPr>
            <a:picLocks noChangeAspect="1"/>
          </p:cNvPicPr>
          <p:nvPr/>
        </p:nvPicPr>
        <p:blipFill>
          <a:blip r:embed="rId2"/>
          <a:stretch>
            <a:fillRect/>
          </a:stretch>
        </p:blipFill>
        <p:spPr>
          <a:xfrm>
            <a:off x="6866282" y="1251967"/>
            <a:ext cx="4922519" cy="2151634"/>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855D06C6-4264-454B-B888-C887252D1F86}"/>
              </a:ext>
            </a:extLst>
          </p:cNvPr>
          <p:cNvPicPr>
            <a:picLocks noChangeAspect="1"/>
          </p:cNvPicPr>
          <p:nvPr/>
        </p:nvPicPr>
        <p:blipFill>
          <a:blip r:embed="rId3"/>
          <a:stretch>
            <a:fillRect/>
          </a:stretch>
        </p:blipFill>
        <p:spPr>
          <a:xfrm>
            <a:off x="6918254" y="-552374"/>
            <a:ext cx="4818576" cy="2913888"/>
          </a:xfrm>
          <a:prstGeom prst="rect">
            <a:avLst/>
          </a:prstGeom>
        </p:spPr>
      </p:pic>
      <p:pic>
        <p:nvPicPr>
          <p:cNvPr id="9" name="Picture 8" descr="Text&#10;&#10;Description automatically generated">
            <a:extLst>
              <a:ext uri="{FF2B5EF4-FFF2-40B4-BE49-F238E27FC236}">
                <a16:creationId xmlns:a16="http://schemas.microsoft.com/office/drawing/2014/main" id="{41E8414D-617F-5A47-9078-045178281BCD}"/>
              </a:ext>
            </a:extLst>
          </p:cNvPr>
          <p:cNvPicPr>
            <a:picLocks noChangeAspect="1"/>
          </p:cNvPicPr>
          <p:nvPr/>
        </p:nvPicPr>
        <p:blipFill>
          <a:blip r:embed="rId4"/>
          <a:stretch>
            <a:fillRect/>
          </a:stretch>
        </p:blipFill>
        <p:spPr>
          <a:xfrm>
            <a:off x="8977503" y="2597168"/>
            <a:ext cx="3412087" cy="4755351"/>
          </a:xfrm>
          <a:prstGeom prst="rect">
            <a:avLst/>
          </a:prstGeom>
        </p:spPr>
      </p:pic>
      <p:pic>
        <p:nvPicPr>
          <p:cNvPr id="15" name="Picture 14" descr="Text&#10;&#10;Description automatically generated">
            <a:extLst>
              <a:ext uri="{FF2B5EF4-FFF2-40B4-BE49-F238E27FC236}">
                <a16:creationId xmlns:a16="http://schemas.microsoft.com/office/drawing/2014/main" id="{173D55EF-5213-B54D-983A-9DED79C0F861}"/>
              </a:ext>
            </a:extLst>
          </p:cNvPr>
          <p:cNvPicPr>
            <a:picLocks noChangeAspect="1"/>
          </p:cNvPicPr>
          <p:nvPr/>
        </p:nvPicPr>
        <p:blipFill>
          <a:blip r:embed="rId5"/>
          <a:stretch>
            <a:fillRect/>
          </a:stretch>
        </p:blipFill>
        <p:spPr>
          <a:xfrm>
            <a:off x="6211316" y="2597168"/>
            <a:ext cx="3307274" cy="3756048"/>
          </a:xfrm>
          <a:prstGeom prst="rect">
            <a:avLst/>
          </a:prstGeom>
        </p:spPr>
      </p:pic>
    </p:spTree>
    <p:extLst>
      <p:ext uri="{BB962C8B-B14F-4D97-AF65-F5344CB8AC3E}">
        <p14:creationId xmlns:p14="http://schemas.microsoft.com/office/powerpoint/2010/main" val="101412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33AE-F7FB-D545-BBD1-0588E8F79666}"/>
              </a:ext>
            </a:extLst>
          </p:cNvPr>
          <p:cNvSpPr>
            <a:spLocks noGrp="1"/>
          </p:cNvSpPr>
          <p:nvPr>
            <p:ph type="title"/>
          </p:nvPr>
        </p:nvSpPr>
        <p:spPr>
          <a:xfrm>
            <a:off x="685801" y="609600"/>
            <a:ext cx="5219699" cy="1456267"/>
          </a:xfrm>
        </p:spPr>
        <p:txBody>
          <a:bodyPr>
            <a:normAutofit/>
          </a:bodyPr>
          <a:lstStyle/>
          <a:p>
            <a:r>
              <a:rPr lang="en-US" dirty="0"/>
              <a:t>Free(…)</a:t>
            </a:r>
          </a:p>
        </p:txBody>
      </p:sp>
      <p:sp>
        <p:nvSpPr>
          <p:cNvPr id="3" name="Content Placeholder 2">
            <a:extLst>
              <a:ext uri="{FF2B5EF4-FFF2-40B4-BE49-F238E27FC236}">
                <a16:creationId xmlns:a16="http://schemas.microsoft.com/office/drawing/2014/main" id="{BA105A31-EB33-BA45-856E-95632064E8A2}"/>
              </a:ext>
            </a:extLst>
          </p:cNvPr>
          <p:cNvSpPr>
            <a:spLocks noGrp="1"/>
          </p:cNvSpPr>
          <p:nvPr>
            <p:ph idx="1"/>
          </p:nvPr>
        </p:nvSpPr>
        <p:spPr>
          <a:xfrm>
            <a:off x="685801" y="2142067"/>
            <a:ext cx="5219699" cy="3649133"/>
          </a:xfrm>
        </p:spPr>
        <p:txBody>
          <a:bodyPr>
            <a:normAutofit/>
          </a:bodyPr>
          <a:lstStyle/>
          <a:p>
            <a:r>
              <a:rPr lang="en-US" dirty="0"/>
              <a:t>Memory allocated with the functions mentioned does not get freed automatically</a:t>
            </a:r>
          </a:p>
          <a:p>
            <a:r>
              <a:rPr lang="en-US" dirty="0"/>
              <a:t>It must be freed by the free(…) function</a:t>
            </a:r>
          </a:p>
          <a:p>
            <a:r>
              <a:rPr lang="en-US" dirty="0"/>
              <a:t>It’s simple, just give it the pointer to the memory</a:t>
            </a:r>
          </a:p>
        </p:txBody>
      </p:sp>
      <p:pic>
        <p:nvPicPr>
          <p:cNvPr id="5" name="Picture 4" descr="A picture containing application&#10;&#10;Description automatically generated">
            <a:extLst>
              <a:ext uri="{FF2B5EF4-FFF2-40B4-BE49-F238E27FC236}">
                <a16:creationId xmlns:a16="http://schemas.microsoft.com/office/drawing/2014/main" id="{9DF324C4-DF43-AF4C-BC18-97857290E48B}"/>
              </a:ext>
            </a:extLst>
          </p:cNvPr>
          <p:cNvPicPr>
            <a:picLocks noChangeAspect="1"/>
          </p:cNvPicPr>
          <p:nvPr/>
        </p:nvPicPr>
        <p:blipFill rotWithShape="1">
          <a:blip r:embed="rId3"/>
          <a:srcRect l="2232" r="777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7511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a:xfrm>
            <a:off x="539497" y="219456"/>
            <a:ext cx="10131425" cy="1456267"/>
          </a:xfrm>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a:xfrm>
            <a:off x="429769" y="2633472"/>
            <a:ext cx="10131425" cy="2926080"/>
          </a:xfrm>
        </p:spPr>
        <p:txBody>
          <a:bodyPr>
            <a:normAutofit fontScale="92500" lnSpcReduction="10000"/>
          </a:bodyPr>
          <a:lstStyle/>
          <a:p>
            <a:r>
              <a:rPr lang="en-US" sz="2800" dirty="0"/>
              <a:t>Pointers</a:t>
            </a:r>
          </a:p>
          <a:p>
            <a:pPr lvl="1"/>
            <a:r>
              <a:rPr lang="en-US" sz="2400" dirty="0"/>
              <a:t>Memory Addresses</a:t>
            </a:r>
          </a:p>
          <a:p>
            <a:pPr lvl="1"/>
            <a:r>
              <a:rPr lang="en-US" sz="2400" dirty="0"/>
              <a:t>Address Of Operator</a:t>
            </a:r>
          </a:p>
          <a:p>
            <a:pPr lvl="1"/>
            <a:r>
              <a:rPr lang="en-US" sz="2400" dirty="0"/>
              <a:t>Pointers Overview</a:t>
            </a:r>
          </a:p>
          <a:p>
            <a:pPr lvl="1"/>
            <a:r>
              <a:rPr lang="en-US" sz="2400" dirty="0"/>
              <a:t>Initializing/Accessing/Modifying Pointers</a:t>
            </a:r>
          </a:p>
          <a:p>
            <a:pPr lvl="1"/>
            <a:r>
              <a:rPr lang="en-US" sz="2400" dirty="0"/>
              <a:t>Dereferencing</a:t>
            </a:r>
          </a:p>
          <a:p>
            <a:r>
              <a:rPr lang="en-US" sz="2800" dirty="0"/>
              <a:t>Pointers and Arrays</a:t>
            </a:r>
          </a:p>
          <a:p>
            <a:pPr lvl="1"/>
            <a:r>
              <a:rPr lang="en-US" sz="2600" dirty="0"/>
              <a:t>Accessing</a:t>
            </a:r>
          </a:p>
          <a:p>
            <a:pPr lvl="1"/>
            <a:r>
              <a:rPr lang="en-US" sz="2600" dirty="0"/>
              <a:t>Modifying</a:t>
            </a:r>
          </a:p>
          <a:p>
            <a:r>
              <a:rPr lang="en-US" sz="2800" dirty="0"/>
              <a:t>Pointers and Functions</a:t>
            </a:r>
          </a:p>
          <a:p>
            <a:r>
              <a:rPr lang="en-US" sz="2800" dirty="0"/>
              <a:t>Memory Allocation</a:t>
            </a:r>
          </a:p>
        </p:txBody>
      </p:sp>
    </p:spTree>
    <p:extLst>
      <p:ext uri="{BB962C8B-B14F-4D97-AF65-F5344CB8AC3E}">
        <p14:creationId xmlns:p14="http://schemas.microsoft.com/office/powerpoint/2010/main" val="71647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a:xfrm>
            <a:off x="527305" y="4706112"/>
            <a:ext cx="10131425" cy="2852928"/>
          </a:xfrm>
        </p:spPr>
        <p:txBody>
          <a:bodyPr/>
          <a:lstStyle/>
          <a:p>
            <a:r>
              <a:rPr lang="en-US" dirty="0">
                <a:hlinkClick r:id="rId3"/>
              </a:rPr>
              <a:t>https://www.programiz.com/c-programming/c-pointers</a:t>
            </a:r>
            <a:endParaRPr lang="en-US" dirty="0"/>
          </a:p>
          <a:p>
            <a:r>
              <a:rPr lang="en-US" dirty="0">
                <a:hlinkClick r:id="rId4"/>
              </a:rPr>
              <a:t>https://www.programiz.com/c-programming/c-pointers-arrays</a:t>
            </a:r>
            <a:endParaRPr lang="en-US" dirty="0"/>
          </a:p>
          <a:p>
            <a:r>
              <a:rPr lang="en-US" dirty="0">
                <a:hlinkClick r:id="rId5"/>
              </a:rPr>
              <a:t>https://www.freecodecamp.org/news/the-c-beginners-handbook/#pointers</a:t>
            </a:r>
            <a:endParaRPr lang="en-US" dirty="0"/>
          </a:p>
          <a:p>
            <a:r>
              <a:rPr lang="en-US" dirty="0">
                <a:hlinkClick r:id="rId6"/>
              </a:rPr>
              <a:t>https://denniskubes.com/2012/08/17/basics-of-memory-addresses-in-c/</a:t>
            </a:r>
            <a:endParaRPr lang="en-US" dirty="0"/>
          </a:p>
          <a:p>
            <a:r>
              <a:rPr lang="en-US" dirty="0">
                <a:hlinkClick r:id="rId7"/>
              </a:rPr>
              <a:t>https://computer.howstuffworks.com/c23.htm</a:t>
            </a:r>
            <a:endParaRPr lang="en-US" dirty="0"/>
          </a:p>
          <a:p>
            <a:r>
              <a:rPr lang="en-US" dirty="0">
                <a:hlinkClick r:id="rId8"/>
              </a:rPr>
              <a:t>http://www.cs.ecu.edu/karl/3300/spr14/Notes/C/Memory/memory.html#:~:text=A%20memory%20address%20is%20called,type%20of%20the%20executable%20program</a:t>
            </a:r>
            <a:r>
              <a:rPr lang="en-US" dirty="0"/>
              <a:t>).</a:t>
            </a:r>
          </a:p>
          <a:p>
            <a:r>
              <a:rPr lang="en-US" dirty="0">
                <a:hlinkClick r:id="rId9"/>
              </a:rPr>
              <a:t>https://www.udemy.com/course/c-programming-for-beginners-/learn/lecture/8795422#overview</a:t>
            </a:r>
            <a:endParaRPr lang="en-US" dirty="0"/>
          </a:p>
          <a:p>
            <a:r>
              <a:rPr lang="en-US" dirty="0">
                <a:hlinkClick r:id="rId10"/>
              </a:rPr>
              <a:t>https://www.programiz.com/c-programming/c-pointer-functions</a:t>
            </a:r>
            <a:endParaRPr lang="en-US" dirty="0"/>
          </a:p>
          <a:p>
            <a:r>
              <a:rPr lang="en-US" dirty="0">
                <a:hlinkClick r:id="rId11"/>
              </a:rPr>
              <a:t>https://www.programiz.com/c-programming/c-dynamic-memory-allocation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CF06-615C-1240-AD26-1024CD3DF37F}"/>
              </a:ext>
            </a:extLst>
          </p:cNvPr>
          <p:cNvSpPr>
            <a:spLocks noGrp="1"/>
          </p:cNvSpPr>
          <p:nvPr>
            <p:ph type="title"/>
          </p:nvPr>
        </p:nvSpPr>
        <p:spPr>
          <a:xfrm>
            <a:off x="240693" y="235031"/>
            <a:ext cx="11524587" cy="935401"/>
          </a:xfrm>
        </p:spPr>
        <p:txBody>
          <a:bodyPr>
            <a:normAutofit/>
          </a:bodyPr>
          <a:lstStyle/>
          <a:p>
            <a:pPr algn="ctr"/>
            <a:r>
              <a:rPr lang="en-US" sz="3300" dirty="0"/>
              <a:t>Memory and memory Addresses</a:t>
            </a:r>
          </a:p>
        </p:txBody>
      </p:sp>
      <p:sp>
        <p:nvSpPr>
          <p:cNvPr id="3" name="Content Placeholder 2">
            <a:extLst>
              <a:ext uri="{FF2B5EF4-FFF2-40B4-BE49-F238E27FC236}">
                <a16:creationId xmlns:a16="http://schemas.microsoft.com/office/drawing/2014/main" id="{4D5222C4-A2BE-4348-B626-54867D08CD68}"/>
              </a:ext>
            </a:extLst>
          </p:cNvPr>
          <p:cNvSpPr>
            <a:spLocks noGrp="1"/>
          </p:cNvSpPr>
          <p:nvPr>
            <p:ph idx="1"/>
          </p:nvPr>
        </p:nvSpPr>
        <p:spPr>
          <a:xfrm>
            <a:off x="240692" y="1714046"/>
            <a:ext cx="5666645" cy="5028130"/>
          </a:xfrm>
        </p:spPr>
        <p:txBody>
          <a:bodyPr>
            <a:normAutofit fontScale="85000" lnSpcReduction="10000"/>
          </a:bodyPr>
          <a:lstStyle/>
          <a:p>
            <a:r>
              <a:rPr lang="en-US" sz="1400" dirty="0"/>
              <a:t>Main memory is where all our variables and other information are stored during execution</a:t>
            </a:r>
          </a:p>
          <a:p>
            <a:r>
              <a:rPr lang="en-US" sz="1400" dirty="0"/>
              <a:t>It can be thought of an array of bytes</a:t>
            </a:r>
          </a:p>
          <a:p>
            <a:r>
              <a:rPr lang="en-US" sz="1400" dirty="0"/>
              <a:t>Each memory address (0x1000) is a(n) </a:t>
            </a:r>
          </a:p>
          <a:p>
            <a:pPr lvl="1"/>
            <a:r>
              <a:rPr lang="en-US" sz="1400" dirty="0"/>
              <a:t>Index</a:t>
            </a:r>
          </a:p>
          <a:p>
            <a:pPr lvl="1"/>
            <a:r>
              <a:rPr lang="en-US" sz="1400" dirty="0"/>
              <a:t>1 byte</a:t>
            </a:r>
          </a:p>
          <a:p>
            <a:pPr lvl="1"/>
            <a:r>
              <a:rPr lang="en-US" sz="1400" dirty="0"/>
              <a:t>Cell</a:t>
            </a:r>
          </a:p>
          <a:p>
            <a:r>
              <a:rPr lang="en-US" sz="1400" dirty="0"/>
              <a:t>When you declare a variable, it will go to unused memory and take up as many cells as it needs for that specific type (char == 1 byte === 1 cell)</a:t>
            </a:r>
          </a:p>
          <a:p>
            <a:r>
              <a:rPr lang="en-US" sz="1400" dirty="0"/>
              <a:t>Int x;</a:t>
            </a:r>
          </a:p>
          <a:p>
            <a:pPr lvl="1"/>
            <a:r>
              <a:rPr lang="en-US" sz="1400" dirty="0"/>
              <a:t>So, with that information, how many cells would an int variable take up?</a:t>
            </a:r>
          </a:p>
          <a:p>
            <a:pPr lvl="2"/>
            <a:r>
              <a:rPr lang="en-US" dirty="0"/>
              <a:t> 4 cells</a:t>
            </a:r>
          </a:p>
          <a:p>
            <a:pPr lvl="1"/>
            <a:r>
              <a:rPr lang="en-US" sz="1400" dirty="0"/>
              <a:t>What addresses would it use?</a:t>
            </a:r>
          </a:p>
          <a:p>
            <a:pPr lvl="2"/>
            <a:r>
              <a:rPr lang="en-US" dirty="0"/>
              <a:t>0x1000 – 0x1003</a:t>
            </a:r>
          </a:p>
          <a:p>
            <a:pPr lvl="1"/>
            <a:r>
              <a:rPr lang="en-US" sz="1400" dirty="0"/>
              <a:t>What address would it return when want to use in our program?</a:t>
            </a:r>
          </a:p>
          <a:p>
            <a:pPr lvl="2"/>
            <a:r>
              <a:rPr lang="en-US" dirty="0"/>
              <a:t>0x1000</a:t>
            </a:r>
          </a:p>
          <a:p>
            <a:pPr lvl="3"/>
            <a:r>
              <a:rPr lang="en-US" sz="1400" dirty="0"/>
              <a:t>Because it is the pointer to beginning and the pointer variable can only store a single address, but we will talk about this later</a:t>
            </a:r>
          </a:p>
          <a:p>
            <a:pPr lvl="1"/>
            <a:endParaRPr lang="en-US" dirty="0"/>
          </a:p>
          <a:p>
            <a:endParaRPr lang="en-US" dirty="0"/>
          </a:p>
        </p:txBody>
      </p:sp>
      <p:pic>
        <p:nvPicPr>
          <p:cNvPr id="7" name="Picture 6" descr="Table&#10;&#10;Description automatically generated">
            <a:extLst>
              <a:ext uri="{FF2B5EF4-FFF2-40B4-BE49-F238E27FC236}">
                <a16:creationId xmlns:a16="http://schemas.microsoft.com/office/drawing/2014/main" id="{810C44FC-E833-C74A-BB80-43915D562280}"/>
              </a:ext>
            </a:extLst>
          </p:cNvPr>
          <p:cNvPicPr>
            <a:picLocks noChangeAspect="1"/>
          </p:cNvPicPr>
          <p:nvPr/>
        </p:nvPicPr>
        <p:blipFill>
          <a:blip r:embed="rId4"/>
          <a:stretch>
            <a:fillRect/>
          </a:stretch>
        </p:blipFill>
        <p:spPr>
          <a:xfrm>
            <a:off x="6284664" y="2037332"/>
            <a:ext cx="5100681" cy="2193292"/>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9755B577-F84E-D947-8BD4-8050290CA542}"/>
              </a:ext>
            </a:extLst>
          </p:cNvPr>
          <p:cNvSpPr txBox="1"/>
          <p:nvPr/>
        </p:nvSpPr>
        <p:spPr>
          <a:xfrm>
            <a:off x="7482740" y="5462016"/>
            <a:ext cx="4282540" cy="369332"/>
          </a:xfrm>
          <a:prstGeom prst="rect">
            <a:avLst/>
          </a:prstGeom>
          <a:noFill/>
        </p:spPr>
        <p:txBody>
          <a:bodyPr wrap="square" rtlCol="0">
            <a:spAutoFit/>
          </a:bodyPr>
          <a:lstStyle/>
          <a:p>
            <a:r>
              <a:rPr lang="en-US" dirty="0"/>
              <a:t>* Memory addresses in image are examples</a:t>
            </a:r>
          </a:p>
        </p:txBody>
      </p:sp>
    </p:spTree>
    <p:extLst>
      <p:ext uri="{BB962C8B-B14F-4D97-AF65-F5344CB8AC3E}">
        <p14:creationId xmlns:p14="http://schemas.microsoft.com/office/powerpoint/2010/main" val="358074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26B3-8B1A-D942-9A12-9C0FC6D1D743}"/>
              </a:ext>
            </a:extLst>
          </p:cNvPr>
          <p:cNvSpPr>
            <a:spLocks noGrp="1"/>
          </p:cNvSpPr>
          <p:nvPr>
            <p:ph type="title"/>
          </p:nvPr>
        </p:nvSpPr>
        <p:spPr>
          <a:xfrm>
            <a:off x="7865806" y="643463"/>
            <a:ext cx="3706762" cy="1608124"/>
          </a:xfrm>
        </p:spPr>
        <p:txBody>
          <a:bodyPr>
            <a:normAutofit/>
          </a:bodyPr>
          <a:lstStyle/>
          <a:p>
            <a:r>
              <a:rPr lang="en-US" dirty="0">
                <a:solidFill>
                  <a:srgbClr val="FFC000"/>
                </a:solidFill>
              </a:rPr>
              <a:t>Address Of </a:t>
            </a:r>
            <a:r>
              <a:rPr lang="en-US" dirty="0"/>
              <a:t>operator</a:t>
            </a:r>
          </a:p>
        </p:txBody>
      </p:sp>
      <p:pic>
        <p:nvPicPr>
          <p:cNvPr id="5" name="Content Placeholder 4" descr="Text&#10;&#10;Description automatically generated">
            <a:extLst>
              <a:ext uri="{FF2B5EF4-FFF2-40B4-BE49-F238E27FC236}">
                <a16:creationId xmlns:a16="http://schemas.microsoft.com/office/drawing/2014/main" id="{7183F8A9-75C7-164D-8FD6-FCAB5E017341}"/>
              </a:ext>
            </a:extLst>
          </p:cNvPr>
          <p:cNvPicPr>
            <a:picLocks noChangeAspect="1"/>
          </p:cNvPicPr>
          <p:nvPr/>
        </p:nvPicPr>
        <p:blipFill>
          <a:blip r:embed="rId3"/>
          <a:stretch>
            <a:fillRect/>
          </a:stretch>
        </p:blipFill>
        <p:spPr>
          <a:xfrm>
            <a:off x="643464" y="2071310"/>
            <a:ext cx="6897878" cy="272466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5D3DA003-E2EC-42F0-8FD5-8E4C0034D25B}"/>
              </a:ext>
            </a:extLst>
          </p:cNvPr>
          <p:cNvSpPr>
            <a:spLocks noGrp="1"/>
          </p:cNvSpPr>
          <p:nvPr>
            <p:ph idx="1"/>
          </p:nvPr>
        </p:nvSpPr>
        <p:spPr>
          <a:xfrm>
            <a:off x="7865806" y="2251587"/>
            <a:ext cx="3706762" cy="3972232"/>
          </a:xfrm>
        </p:spPr>
        <p:txBody>
          <a:bodyPr>
            <a:normAutofit fontScale="92500" lnSpcReduction="20000"/>
          </a:bodyPr>
          <a:lstStyle/>
          <a:p>
            <a:r>
              <a:rPr lang="en-US" dirty="0"/>
              <a:t>You can see/print the memory address of any variable by using the “&amp;”</a:t>
            </a:r>
          </a:p>
          <a:p>
            <a:r>
              <a:rPr lang="en-US" dirty="0"/>
              <a:t>Variable must be at least declared</a:t>
            </a:r>
          </a:p>
          <a:p>
            <a:r>
              <a:rPr lang="en-US" dirty="0"/>
              <a:t>Take note of the format specifier</a:t>
            </a:r>
          </a:p>
          <a:p>
            <a:endParaRPr lang="en-US" dirty="0"/>
          </a:p>
          <a:p>
            <a:endParaRPr lang="en-US" dirty="0"/>
          </a:p>
          <a:p>
            <a:r>
              <a:rPr lang="en-US" dirty="0"/>
              <a:t>We will see that pointers and Address of Operators go hand in hand but in this case, we just wanted to see the address. </a:t>
            </a:r>
          </a:p>
          <a:p>
            <a:r>
              <a:rPr lang="en-US" dirty="0"/>
              <a:t>We literally got back the memory address of something. Technically, we can set it to something……..</a:t>
            </a:r>
          </a:p>
        </p:txBody>
      </p:sp>
      <p:sp>
        <p:nvSpPr>
          <p:cNvPr id="3" name="Rectangle 2">
            <a:extLst>
              <a:ext uri="{FF2B5EF4-FFF2-40B4-BE49-F238E27FC236}">
                <a16:creationId xmlns:a16="http://schemas.microsoft.com/office/drawing/2014/main" id="{0FA7A58B-D250-A746-912E-22B96DF11898}"/>
              </a:ext>
            </a:extLst>
          </p:cNvPr>
          <p:cNvSpPr/>
          <p:nvPr/>
        </p:nvSpPr>
        <p:spPr>
          <a:xfrm>
            <a:off x="107005" y="5956517"/>
            <a:ext cx="6815847" cy="769441"/>
          </a:xfrm>
          <a:prstGeom prst="rect">
            <a:avLst/>
          </a:prstGeom>
        </p:spPr>
        <p:txBody>
          <a:bodyPr wrap="square">
            <a:spAutoFit/>
          </a:bodyPr>
          <a:lstStyle/>
          <a:p>
            <a:r>
              <a:rPr lang="en-US" sz="1100" i="1" dirty="0"/>
              <a:t>Addresses are only 12 hexadecimal characters long because it dropped the leading 4 zeros. Since my MacBook is 64 bit, it should have 16 hexadecimal characters (8 bytes) in total. </a:t>
            </a:r>
          </a:p>
          <a:p>
            <a:endParaRPr lang="en-US" sz="1100" i="1" dirty="0"/>
          </a:p>
          <a:p>
            <a:r>
              <a:rPr lang="en-US" sz="1100" i="1" dirty="0"/>
              <a:t>On a typical 32-bit architecture, there would only be 32 bits in a pointer, so only 8 hex digits (4 bytes).</a:t>
            </a:r>
          </a:p>
        </p:txBody>
      </p:sp>
    </p:spTree>
    <p:extLst>
      <p:ext uri="{BB962C8B-B14F-4D97-AF65-F5344CB8AC3E}">
        <p14:creationId xmlns:p14="http://schemas.microsoft.com/office/powerpoint/2010/main" val="393833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B1EF-98BE-344E-B1A1-0AECB5196C6F}"/>
              </a:ext>
            </a:extLst>
          </p:cNvPr>
          <p:cNvSpPr>
            <a:spLocks noGrp="1"/>
          </p:cNvSpPr>
          <p:nvPr>
            <p:ph type="title"/>
          </p:nvPr>
        </p:nvSpPr>
        <p:spPr/>
        <p:txBody>
          <a:bodyPr/>
          <a:lstStyle/>
          <a:p>
            <a:r>
              <a:rPr lang="en-US" dirty="0"/>
              <a:t>Further use of </a:t>
            </a:r>
            <a:r>
              <a:rPr lang="en-US" dirty="0">
                <a:solidFill>
                  <a:srgbClr val="FFC000"/>
                </a:solidFill>
              </a:rPr>
              <a:t>Address Of </a:t>
            </a:r>
            <a:r>
              <a:rPr lang="en-US" dirty="0"/>
              <a:t>operator</a:t>
            </a:r>
          </a:p>
        </p:txBody>
      </p:sp>
      <p:pic>
        <p:nvPicPr>
          <p:cNvPr id="5" name="Content Placeholder 4" descr="Text&#10;&#10;Description automatically generated">
            <a:extLst>
              <a:ext uri="{FF2B5EF4-FFF2-40B4-BE49-F238E27FC236}">
                <a16:creationId xmlns:a16="http://schemas.microsoft.com/office/drawing/2014/main" id="{944A8CA2-C695-E04C-BA55-15D6EA3295DB}"/>
              </a:ext>
            </a:extLst>
          </p:cNvPr>
          <p:cNvPicPr>
            <a:picLocks noGrp="1" noChangeAspect="1"/>
          </p:cNvPicPr>
          <p:nvPr>
            <p:ph idx="1"/>
          </p:nvPr>
        </p:nvPicPr>
        <p:blipFill>
          <a:blip r:embed="rId3"/>
          <a:stretch>
            <a:fillRect/>
          </a:stretch>
        </p:blipFill>
        <p:spPr>
          <a:xfrm>
            <a:off x="1938887" y="1531938"/>
            <a:ext cx="8314226" cy="4810572"/>
          </a:xfrm>
        </p:spPr>
      </p:pic>
    </p:spTree>
    <p:extLst>
      <p:ext uri="{BB962C8B-B14F-4D97-AF65-F5344CB8AC3E}">
        <p14:creationId xmlns:p14="http://schemas.microsoft.com/office/powerpoint/2010/main" val="19365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F5D1-160A-E848-B3B7-45FF12477BF0}"/>
              </a:ext>
            </a:extLst>
          </p:cNvPr>
          <p:cNvSpPr>
            <a:spLocks noGrp="1"/>
          </p:cNvSpPr>
          <p:nvPr>
            <p:ph type="title"/>
          </p:nvPr>
        </p:nvSpPr>
        <p:spPr>
          <a:xfrm>
            <a:off x="7095744" y="563238"/>
            <a:ext cx="3706762" cy="1608124"/>
          </a:xfrm>
        </p:spPr>
        <p:txBody>
          <a:bodyPr>
            <a:normAutofit/>
          </a:bodyPr>
          <a:lstStyle/>
          <a:p>
            <a:r>
              <a:rPr lang="en-US" dirty="0"/>
              <a:t>Pointers Overview</a:t>
            </a:r>
          </a:p>
        </p:txBody>
      </p:sp>
      <p:pic>
        <p:nvPicPr>
          <p:cNvPr id="5" name="Picture 4" descr="Text&#10;&#10;Description automatically generated">
            <a:extLst>
              <a:ext uri="{FF2B5EF4-FFF2-40B4-BE49-F238E27FC236}">
                <a16:creationId xmlns:a16="http://schemas.microsoft.com/office/drawing/2014/main" id="{E8A3445A-5CD8-A24D-948B-DB309B01F36D}"/>
              </a:ext>
            </a:extLst>
          </p:cNvPr>
          <p:cNvPicPr>
            <a:picLocks noChangeAspect="1"/>
          </p:cNvPicPr>
          <p:nvPr/>
        </p:nvPicPr>
        <p:blipFill rotWithShape="1">
          <a:blip r:embed="rId4"/>
          <a:srcRect r="1155"/>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B256EB87-94CE-CD43-AD88-DE3509D5038A}"/>
              </a:ext>
            </a:extLst>
          </p:cNvPr>
          <p:cNvSpPr>
            <a:spLocks noGrp="1"/>
          </p:cNvSpPr>
          <p:nvPr>
            <p:ph idx="1"/>
          </p:nvPr>
        </p:nvSpPr>
        <p:spPr>
          <a:xfrm>
            <a:off x="7095744" y="2361314"/>
            <a:ext cx="4476824" cy="4307709"/>
          </a:xfrm>
        </p:spPr>
        <p:txBody>
          <a:bodyPr>
            <a:normAutofit fontScale="92500" lnSpcReduction="10000"/>
          </a:bodyPr>
          <a:lstStyle/>
          <a:p>
            <a:r>
              <a:rPr lang="en-US" dirty="0"/>
              <a:t>Concept of Indirection</a:t>
            </a:r>
          </a:p>
          <a:p>
            <a:pPr lvl="1"/>
            <a:r>
              <a:rPr lang="en-US" dirty="0"/>
              <a:t>Ex: </a:t>
            </a:r>
            <a:r>
              <a:rPr lang="en-US" dirty="0" err="1"/>
              <a:t>chd</a:t>
            </a:r>
            <a:endParaRPr lang="en-US" dirty="0"/>
          </a:p>
          <a:p>
            <a:r>
              <a:rPr lang="en-US" dirty="0"/>
              <a:t>Pointers manipulate/access values through the value’s memory address</a:t>
            </a:r>
          </a:p>
          <a:p>
            <a:r>
              <a:rPr lang="en-US" dirty="0"/>
              <a:t>Pointers can only store memory addresses</a:t>
            </a:r>
          </a:p>
          <a:p>
            <a:r>
              <a:rPr lang="en-US" dirty="0"/>
              <a:t>Typically done by using the asterisk (*) </a:t>
            </a:r>
          </a:p>
          <a:p>
            <a:pPr lvl="1"/>
            <a:r>
              <a:rPr lang="en-US" dirty="0"/>
              <a:t>Called the indirection operator (in this context)</a:t>
            </a:r>
          </a:p>
          <a:p>
            <a:r>
              <a:rPr lang="en-US" dirty="0"/>
              <a:t>At point of declaration, you must specify what data type you will be pointing to</a:t>
            </a:r>
          </a:p>
          <a:p>
            <a:r>
              <a:rPr lang="en-US" dirty="0"/>
              <a:t>Extra Tip: The first two lines are equivalent. It does not matter if you put the asterisk on the type or variable. It’s a matter of style.</a:t>
            </a:r>
          </a:p>
          <a:p>
            <a:endParaRPr lang="en-US" dirty="0"/>
          </a:p>
        </p:txBody>
      </p:sp>
    </p:spTree>
    <p:extLst>
      <p:ext uri="{BB962C8B-B14F-4D97-AF65-F5344CB8AC3E}">
        <p14:creationId xmlns:p14="http://schemas.microsoft.com/office/powerpoint/2010/main" val="229012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E433-14BC-9644-8326-DF7D912488D9}"/>
              </a:ext>
            </a:extLst>
          </p:cNvPr>
          <p:cNvSpPr>
            <a:spLocks noGrp="1"/>
          </p:cNvSpPr>
          <p:nvPr>
            <p:ph type="title"/>
          </p:nvPr>
        </p:nvSpPr>
        <p:spPr>
          <a:xfrm>
            <a:off x="5266892" y="609600"/>
            <a:ext cx="5550334" cy="1456267"/>
          </a:xfrm>
        </p:spPr>
        <p:txBody>
          <a:bodyPr>
            <a:normAutofit/>
          </a:bodyPr>
          <a:lstStyle/>
          <a:p>
            <a:r>
              <a:rPr lang="en-US" dirty="0"/>
              <a:t>What’s the difference?</a:t>
            </a:r>
          </a:p>
        </p:txBody>
      </p:sp>
      <p:pic>
        <p:nvPicPr>
          <p:cNvPr id="12" name="Picture 11" descr="Graphical user interface, application&#10;&#10;Description automatically generated">
            <a:extLst>
              <a:ext uri="{FF2B5EF4-FFF2-40B4-BE49-F238E27FC236}">
                <a16:creationId xmlns:a16="http://schemas.microsoft.com/office/drawing/2014/main" id="{57E2099A-89B9-794C-8E30-7B31A45D18E7}"/>
              </a:ext>
            </a:extLst>
          </p:cNvPr>
          <p:cNvPicPr>
            <a:picLocks noChangeAspect="1"/>
          </p:cNvPicPr>
          <p:nvPr/>
        </p:nvPicPr>
        <p:blipFill rotWithShape="1">
          <a:blip r:embed="rId3"/>
          <a:srcRect t="8598" b="9446"/>
          <a:stretch/>
        </p:blipFill>
        <p:spPr>
          <a:xfrm>
            <a:off x="20" y="1"/>
            <a:ext cx="4635988" cy="3429000"/>
          </a:xfrm>
          <a:prstGeom prst="rect">
            <a:avLst/>
          </a:prstGeom>
        </p:spPr>
      </p:pic>
      <p:pic>
        <p:nvPicPr>
          <p:cNvPr id="9" name="Picture 8" descr="A picture containing text, screen, dark&#10;&#10;Description automatically generated">
            <a:extLst>
              <a:ext uri="{FF2B5EF4-FFF2-40B4-BE49-F238E27FC236}">
                <a16:creationId xmlns:a16="http://schemas.microsoft.com/office/drawing/2014/main" id="{839FBB6C-E9FD-AB4E-ACEE-94B569A915CC}"/>
              </a:ext>
            </a:extLst>
          </p:cNvPr>
          <p:cNvPicPr>
            <a:picLocks noChangeAspect="1"/>
          </p:cNvPicPr>
          <p:nvPr/>
        </p:nvPicPr>
        <p:blipFill rotWithShape="1">
          <a:blip r:embed="rId4"/>
          <a:srcRect t="3022" b="8899"/>
          <a:stretch/>
        </p:blipFill>
        <p:spPr>
          <a:xfrm>
            <a:off x="20" y="3429001"/>
            <a:ext cx="4635988" cy="3429974"/>
          </a:xfrm>
          <a:prstGeom prst="rect">
            <a:avLst/>
          </a:prstGeom>
        </p:spPr>
      </p:pic>
      <p:cxnSp>
        <p:nvCxnSpPr>
          <p:cNvPr id="21" name="Straight Connector 20">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1" name="Content Placeholder 10">
            <a:extLst>
              <a:ext uri="{FF2B5EF4-FFF2-40B4-BE49-F238E27FC236}">
                <a16:creationId xmlns:a16="http://schemas.microsoft.com/office/drawing/2014/main" id="{84AF8701-153E-40A8-B6B0-7333DF97501F}"/>
              </a:ext>
            </a:extLst>
          </p:cNvPr>
          <p:cNvSpPr>
            <a:spLocks noGrp="1"/>
          </p:cNvSpPr>
          <p:nvPr>
            <p:ph idx="1"/>
          </p:nvPr>
        </p:nvSpPr>
        <p:spPr>
          <a:xfrm>
            <a:off x="5266892" y="2142067"/>
            <a:ext cx="5550334" cy="4106333"/>
          </a:xfrm>
        </p:spPr>
        <p:txBody>
          <a:bodyPr>
            <a:normAutofit fontScale="92500" lnSpcReduction="10000"/>
          </a:bodyPr>
          <a:lstStyle/>
          <a:p>
            <a:pPr>
              <a:lnSpc>
                <a:spcPct val="90000"/>
              </a:lnSpc>
            </a:pPr>
            <a:r>
              <a:rPr lang="en-US" sz="1700" dirty="0"/>
              <a:t>Top</a:t>
            </a:r>
          </a:p>
          <a:p>
            <a:pPr lvl="1">
              <a:lnSpc>
                <a:spcPct val="90000"/>
              </a:lnSpc>
            </a:pPr>
            <a:r>
              <a:rPr lang="en-US" sz="1700" dirty="0"/>
              <a:t>“a” is an int pointer</a:t>
            </a:r>
          </a:p>
          <a:p>
            <a:pPr lvl="1">
              <a:lnSpc>
                <a:spcPct val="90000"/>
              </a:lnSpc>
            </a:pPr>
            <a:r>
              <a:rPr lang="en-US" sz="1700" dirty="0"/>
              <a:t>“b” is </a:t>
            </a:r>
            <a:r>
              <a:rPr lang="en-US" sz="1700" u="sng" dirty="0"/>
              <a:t>not</a:t>
            </a:r>
            <a:r>
              <a:rPr lang="en-US" sz="1700" dirty="0"/>
              <a:t> an int pointer</a:t>
            </a:r>
          </a:p>
          <a:p>
            <a:pPr lvl="1">
              <a:lnSpc>
                <a:spcPct val="90000"/>
              </a:lnSpc>
            </a:pPr>
            <a:endParaRPr lang="en-US" sz="1700" dirty="0"/>
          </a:p>
          <a:p>
            <a:pPr>
              <a:lnSpc>
                <a:spcPct val="90000"/>
              </a:lnSpc>
            </a:pPr>
            <a:r>
              <a:rPr lang="en-US" sz="1700" dirty="0"/>
              <a:t>Bottom</a:t>
            </a:r>
          </a:p>
          <a:p>
            <a:pPr lvl="1">
              <a:lnSpc>
                <a:spcPct val="90000"/>
              </a:lnSpc>
            </a:pPr>
            <a:r>
              <a:rPr lang="en-US" sz="1700" dirty="0"/>
              <a:t>”a” is an int pointer</a:t>
            </a:r>
          </a:p>
          <a:p>
            <a:pPr lvl="1">
              <a:lnSpc>
                <a:spcPct val="90000"/>
              </a:lnSpc>
            </a:pPr>
            <a:r>
              <a:rPr lang="en-US" sz="1700" dirty="0"/>
              <a:t>“b” is an int pointer </a:t>
            </a:r>
            <a:endParaRPr lang="en-US" sz="1700" i="1" dirty="0"/>
          </a:p>
          <a:p>
            <a:pPr lvl="1">
              <a:lnSpc>
                <a:spcPct val="90000"/>
              </a:lnSpc>
            </a:pPr>
            <a:endParaRPr lang="en-US" sz="1700" dirty="0"/>
          </a:p>
          <a:p>
            <a:pPr lvl="1">
              <a:lnSpc>
                <a:spcPct val="90000"/>
              </a:lnSpc>
            </a:pPr>
            <a:endParaRPr lang="en-US" sz="1700" dirty="0"/>
          </a:p>
          <a:p>
            <a:pPr lvl="1">
              <a:lnSpc>
                <a:spcPct val="90000"/>
              </a:lnSpc>
            </a:pPr>
            <a:endParaRPr lang="en-US" sz="1700" dirty="0"/>
          </a:p>
          <a:p>
            <a:pPr>
              <a:lnSpc>
                <a:spcPct val="90000"/>
              </a:lnSpc>
            </a:pPr>
            <a:r>
              <a:rPr lang="en-US" sz="1700" dirty="0"/>
              <a:t>I assume that’s why people  prefer putting the asterisk on the variables instead of the type. It makes it easier to read.</a:t>
            </a:r>
          </a:p>
          <a:p>
            <a:pPr>
              <a:lnSpc>
                <a:spcPct val="90000"/>
              </a:lnSpc>
            </a:pPr>
            <a:endParaRPr lang="en-US" sz="1500" dirty="0"/>
          </a:p>
        </p:txBody>
      </p:sp>
      <p:cxnSp>
        <p:nvCxnSpPr>
          <p:cNvPr id="23" name="Straight Connector 22">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7695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5D3-6D64-044B-BB06-ED494FEF6335}"/>
              </a:ext>
            </a:extLst>
          </p:cNvPr>
          <p:cNvSpPr>
            <a:spLocks noGrp="1"/>
          </p:cNvSpPr>
          <p:nvPr>
            <p:ph type="title"/>
          </p:nvPr>
        </p:nvSpPr>
        <p:spPr>
          <a:xfrm>
            <a:off x="7865806" y="643463"/>
            <a:ext cx="3706762" cy="1608124"/>
          </a:xfrm>
        </p:spPr>
        <p:txBody>
          <a:bodyPr>
            <a:normAutofit/>
          </a:bodyPr>
          <a:lstStyle/>
          <a:p>
            <a:pPr>
              <a:lnSpc>
                <a:spcPct val="90000"/>
              </a:lnSpc>
            </a:pPr>
            <a:r>
              <a:rPr lang="en-US" sz="3100"/>
              <a:t>What does it mean when you declare a pointer?</a:t>
            </a:r>
          </a:p>
        </p:txBody>
      </p:sp>
      <p:pic>
        <p:nvPicPr>
          <p:cNvPr id="4" name="Picture 3" descr="Text&#10;&#10;Description automatically generated">
            <a:extLst>
              <a:ext uri="{FF2B5EF4-FFF2-40B4-BE49-F238E27FC236}">
                <a16:creationId xmlns:a16="http://schemas.microsoft.com/office/drawing/2014/main" id="{C575DD7F-9325-DC42-A935-CE74B8CAA448}"/>
              </a:ext>
            </a:extLst>
          </p:cNvPr>
          <p:cNvPicPr>
            <a:picLocks noChangeAspect="1"/>
          </p:cNvPicPr>
          <p:nvPr/>
        </p:nvPicPr>
        <p:blipFill rotWithShape="1">
          <a:blip r:embed="rId3"/>
          <a:srcRect r="1155"/>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DDB422A5-569C-6843-8140-1EB8444B7F88}"/>
              </a:ext>
            </a:extLst>
          </p:cNvPr>
          <p:cNvSpPr>
            <a:spLocks noGrp="1"/>
          </p:cNvSpPr>
          <p:nvPr>
            <p:ph idx="1"/>
          </p:nvPr>
        </p:nvSpPr>
        <p:spPr>
          <a:xfrm>
            <a:off x="7865806" y="2788035"/>
            <a:ext cx="3706762" cy="3972232"/>
          </a:xfrm>
        </p:spPr>
        <p:txBody>
          <a:bodyPr>
            <a:normAutofit/>
          </a:bodyPr>
          <a:lstStyle/>
          <a:p>
            <a:r>
              <a:rPr lang="en-US" dirty="0"/>
              <a:t>To simplify it, you are “creating” a container to store something</a:t>
            </a:r>
          </a:p>
          <a:p>
            <a:r>
              <a:rPr lang="en-US" dirty="0"/>
              <a:t>That something is a memory address in that container. You have clear intentions to put a hexadecimal memory address in your newly created pointer.</a:t>
            </a:r>
          </a:p>
          <a:p>
            <a:r>
              <a:rPr lang="en-US" dirty="0"/>
              <a:t>There is an actionable event (dereferencing)  that’ll allow you to go to that memory address being stored and retrieve a value</a:t>
            </a:r>
          </a:p>
          <a:p>
            <a:endParaRPr lang="en-US" dirty="0"/>
          </a:p>
          <a:p>
            <a:endParaRPr lang="en-US" dirty="0"/>
          </a:p>
          <a:p>
            <a:endParaRPr lang="en-US" dirty="0"/>
          </a:p>
        </p:txBody>
      </p:sp>
    </p:spTree>
    <p:extLst>
      <p:ext uri="{BB962C8B-B14F-4D97-AF65-F5344CB8AC3E}">
        <p14:creationId xmlns:p14="http://schemas.microsoft.com/office/powerpoint/2010/main" val="286823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2C7A-F6FC-F546-9049-4F2E3F6D1FB9}"/>
              </a:ext>
            </a:extLst>
          </p:cNvPr>
          <p:cNvSpPr>
            <a:spLocks noGrp="1"/>
          </p:cNvSpPr>
          <p:nvPr>
            <p:ph type="title"/>
          </p:nvPr>
        </p:nvSpPr>
        <p:spPr>
          <a:xfrm>
            <a:off x="7865806" y="643463"/>
            <a:ext cx="3706762" cy="1608124"/>
          </a:xfrm>
        </p:spPr>
        <p:txBody>
          <a:bodyPr>
            <a:normAutofit/>
          </a:bodyPr>
          <a:lstStyle/>
          <a:p>
            <a:pPr>
              <a:lnSpc>
                <a:spcPct val="90000"/>
              </a:lnSpc>
            </a:pPr>
            <a:r>
              <a:rPr lang="en-US" sz="2800"/>
              <a:t>Initializing/Assigning Addresses to Pointers</a:t>
            </a:r>
          </a:p>
        </p:txBody>
      </p:sp>
      <p:pic>
        <p:nvPicPr>
          <p:cNvPr id="5" name="Picture 4" descr="Text&#10;&#10;Description automatically generated">
            <a:extLst>
              <a:ext uri="{FF2B5EF4-FFF2-40B4-BE49-F238E27FC236}">
                <a16:creationId xmlns:a16="http://schemas.microsoft.com/office/drawing/2014/main" id="{799687D1-71D1-4F4A-A798-F8B9CBEDED07}"/>
              </a:ext>
            </a:extLst>
          </p:cNvPr>
          <p:cNvPicPr>
            <a:picLocks noChangeAspect="1"/>
          </p:cNvPicPr>
          <p:nvPr/>
        </p:nvPicPr>
        <p:blipFill rotWithShape="1">
          <a:blip r:embed="rId3"/>
          <a:srcRect r="2255" b="-2"/>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EB0FC3D-20EE-A84F-A553-9C965EAC33C5}"/>
              </a:ext>
            </a:extLst>
          </p:cNvPr>
          <p:cNvSpPr>
            <a:spLocks noGrp="1"/>
          </p:cNvSpPr>
          <p:nvPr>
            <p:ph idx="1"/>
          </p:nvPr>
        </p:nvSpPr>
        <p:spPr>
          <a:xfrm>
            <a:off x="7865806" y="2788035"/>
            <a:ext cx="3706762" cy="3972232"/>
          </a:xfrm>
        </p:spPr>
        <p:txBody>
          <a:bodyPr>
            <a:normAutofit fontScale="85000" lnSpcReduction="10000"/>
          </a:bodyPr>
          <a:lstStyle/>
          <a:p>
            <a:r>
              <a:rPr lang="en-US" dirty="0"/>
              <a:t>Now we get to combine pointers (*) and memory addresses (&amp;)</a:t>
            </a:r>
          </a:p>
          <a:p>
            <a:endParaRPr lang="en-US" dirty="0"/>
          </a:p>
          <a:p>
            <a:r>
              <a:rPr lang="en-US" dirty="0">
                <a:solidFill>
                  <a:srgbClr val="FFC000"/>
                </a:solidFill>
              </a:rPr>
              <a:t>We declare an int variable called number</a:t>
            </a:r>
          </a:p>
          <a:p>
            <a:r>
              <a:rPr lang="en-US" dirty="0">
                <a:solidFill>
                  <a:srgbClr val="92D050"/>
                </a:solidFill>
              </a:rPr>
              <a:t>We declare an int pointer called </a:t>
            </a:r>
            <a:r>
              <a:rPr lang="en-US" dirty="0" err="1">
                <a:solidFill>
                  <a:srgbClr val="92D050"/>
                </a:solidFill>
              </a:rPr>
              <a:t>ptrNumber</a:t>
            </a:r>
            <a:r>
              <a:rPr lang="en-US" dirty="0">
                <a:solidFill>
                  <a:srgbClr val="92D050"/>
                </a:solidFill>
              </a:rPr>
              <a:t> using the indirection operator</a:t>
            </a:r>
          </a:p>
          <a:p>
            <a:r>
              <a:rPr lang="en-US" dirty="0">
                <a:solidFill>
                  <a:srgbClr val="FF0000"/>
                </a:solidFill>
              </a:rPr>
              <a:t>We assign 5 to the variable number</a:t>
            </a:r>
          </a:p>
          <a:p>
            <a:endParaRPr lang="en-US" dirty="0"/>
          </a:p>
          <a:p>
            <a:r>
              <a:rPr lang="en-US" dirty="0"/>
              <a:t>We assign (we could have initialized) the memory address of number to </a:t>
            </a:r>
            <a:r>
              <a:rPr lang="en-US" dirty="0" err="1"/>
              <a:t>ptrNumber</a:t>
            </a:r>
            <a:endParaRPr lang="en-US" dirty="0"/>
          </a:p>
          <a:p>
            <a:pPr lvl="1"/>
            <a:r>
              <a:rPr lang="en-US" dirty="0"/>
              <a:t>Now </a:t>
            </a:r>
            <a:r>
              <a:rPr lang="en-US" dirty="0" err="1"/>
              <a:t>ptrNumber</a:t>
            </a:r>
            <a:r>
              <a:rPr lang="en-US" dirty="0"/>
              <a:t>, which is a pointer, stores the memory address of the variable number </a:t>
            </a:r>
          </a:p>
          <a:p>
            <a:endParaRPr lang="en-US" dirty="0"/>
          </a:p>
          <a:p>
            <a:endParaRPr lang="en-US" dirty="0"/>
          </a:p>
          <a:p>
            <a:endParaRPr lang="en-US" dirty="0"/>
          </a:p>
        </p:txBody>
      </p:sp>
      <p:sp>
        <p:nvSpPr>
          <p:cNvPr id="6" name="Frame 5">
            <a:extLst>
              <a:ext uri="{FF2B5EF4-FFF2-40B4-BE49-F238E27FC236}">
                <a16:creationId xmlns:a16="http://schemas.microsoft.com/office/drawing/2014/main" id="{CF1B89D3-0A24-E24D-BB76-E2862276FFE0}"/>
              </a:ext>
            </a:extLst>
          </p:cNvPr>
          <p:cNvSpPr/>
          <p:nvPr/>
        </p:nvSpPr>
        <p:spPr>
          <a:xfrm>
            <a:off x="1572768" y="2548128"/>
            <a:ext cx="2487168" cy="487680"/>
          </a:xfrm>
          <a:prstGeom prst="fram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6A261A31-4D8E-BE41-9F13-8F28E34A6FDE}"/>
              </a:ext>
            </a:extLst>
          </p:cNvPr>
          <p:cNvSpPr/>
          <p:nvPr/>
        </p:nvSpPr>
        <p:spPr>
          <a:xfrm>
            <a:off x="1572768" y="3035808"/>
            <a:ext cx="3304032" cy="499872"/>
          </a:xfrm>
          <a:prstGeom prst="fram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315060B1-A044-A843-971D-C6D29423804B}"/>
              </a:ext>
            </a:extLst>
          </p:cNvPr>
          <p:cNvSpPr/>
          <p:nvPr/>
        </p:nvSpPr>
        <p:spPr>
          <a:xfrm>
            <a:off x="1572768" y="3523488"/>
            <a:ext cx="2487168" cy="56083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277CB7E9-3EB0-8442-B87E-F439F906FAF4}"/>
              </a:ext>
            </a:extLst>
          </p:cNvPr>
          <p:cNvSpPr/>
          <p:nvPr/>
        </p:nvSpPr>
        <p:spPr>
          <a:xfrm>
            <a:off x="1572768" y="4498848"/>
            <a:ext cx="4389120" cy="560832"/>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03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3084</TotalTime>
  <Words>1930</Words>
  <Application>Microsoft Macintosh PowerPoint</Application>
  <PresentationFormat>Widescreen</PresentationFormat>
  <Paragraphs>234</Paragraphs>
  <Slides>27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Celestial</vt:lpstr>
      <vt:lpstr>C Pointers</vt:lpstr>
      <vt:lpstr>Overview</vt:lpstr>
      <vt:lpstr>Memory and memory Addresses</vt:lpstr>
      <vt:lpstr>Address Of operator</vt:lpstr>
      <vt:lpstr>Further use of Address Of operator</vt:lpstr>
      <vt:lpstr>Pointers Overview</vt:lpstr>
      <vt:lpstr>What’s the difference?</vt:lpstr>
      <vt:lpstr>What does it mean when you declare a pointer?</vt:lpstr>
      <vt:lpstr>Initializing/Assigning Addresses to Pointers</vt:lpstr>
      <vt:lpstr>Accessing Pointer Values (dereferencing)</vt:lpstr>
      <vt:lpstr>Modifying values pointed by pointers</vt:lpstr>
      <vt:lpstr>Dereferencing cont’d</vt:lpstr>
      <vt:lpstr>Be careful with the “*”</vt:lpstr>
      <vt:lpstr>PowerPoint Presentation</vt:lpstr>
      <vt:lpstr>Pointers and arrays</vt:lpstr>
      <vt:lpstr>Pointers and array</vt:lpstr>
      <vt:lpstr>Pointers and arrays (accessing)</vt:lpstr>
      <vt:lpstr>Pointers and arrays (modifying)</vt:lpstr>
      <vt:lpstr>Pointers and functions</vt:lpstr>
      <vt:lpstr>PowerPoint Presentation</vt:lpstr>
      <vt:lpstr>Memory Allocations</vt:lpstr>
      <vt:lpstr>Malloc(…)</vt:lpstr>
      <vt:lpstr>Calloc(…)</vt:lpstr>
      <vt:lpstr>Realloc(...)</vt:lpstr>
      <vt:lpstr>Free(…)</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476</cp:revision>
  <cp:lastPrinted>2021-04-20T23:21:08Z</cp:lastPrinted>
  <dcterms:created xsi:type="dcterms:W3CDTF">2021-03-20T16:32:55Z</dcterms:created>
  <dcterms:modified xsi:type="dcterms:W3CDTF">2021-05-31T18:05:18Z</dcterms:modified>
</cp:coreProperties>
</file>