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7" r:id="rId7"/>
    <p:sldId id="262" r:id="rId8"/>
    <p:sldId id="263"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BJBNi69eqYfBhkiwceQ0L37VV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81518"/>
  </p:normalViewPr>
  <p:slideViewPr>
    <p:cSldViewPr snapToGrid="0" snapToObjects="1">
      <p:cViewPr varScale="1">
        <p:scale>
          <a:sx n="129" d="100"/>
          <a:sy n="129" d="100"/>
        </p:scale>
        <p:origin x="1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20e9b52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20e9b52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 is very complicated language. Just the fact that it does memory management already defeats other languages in terms of difficulty. </a:t>
            </a:r>
            <a:endParaRPr/>
          </a:p>
          <a:p>
            <a:pPr marL="0" lvl="0" indent="0" algn="l" rtl="0">
              <a:spcBef>
                <a:spcPts val="0"/>
              </a:spcBef>
              <a:spcAft>
                <a:spcPts val="0"/>
              </a:spcAft>
              <a:buNone/>
            </a:pPr>
            <a:endParaRPr/>
          </a:p>
          <a:p>
            <a:pPr marL="0" lvl="0" indent="0" algn="l" rtl="0">
              <a:spcBef>
                <a:spcPts val="0"/>
              </a:spcBef>
              <a:spcAft>
                <a:spcPts val="0"/>
              </a:spcAft>
              <a:buNone/>
            </a:pPr>
            <a:r>
              <a:rPr lang="en-US"/>
              <a:t>Two things stood out to me when I was tasked with creating an intro to c course. It’s both complicated (hard) and boring. As a dev doing this for close to 3-4 years (all actual working experience combined) now, I can say that.</a:t>
            </a:r>
            <a:endParaRPr/>
          </a:p>
          <a:p>
            <a:pPr marL="0" lvl="0" indent="0" algn="l" rtl="0">
              <a:spcBef>
                <a:spcPts val="0"/>
              </a:spcBef>
              <a:spcAft>
                <a:spcPts val="0"/>
              </a:spcAft>
              <a:buNone/>
            </a:pPr>
            <a:endParaRPr/>
          </a:p>
          <a:p>
            <a:pPr marL="0" lvl="0" indent="0" algn="l" rtl="0">
              <a:spcBef>
                <a:spcPts val="0"/>
              </a:spcBef>
              <a:spcAft>
                <a:spcPts val="0"/>
              </a:spcAft>
              <a:buNone/>
            </a:pPr>
            <a:r>
              <a:rPr lang="en-US"/>
              <a:t>I tackle that by taking the complicated parts and working it down to a very simplified version. Hey, it’s a very short intro class so I focused on the concepts. I simplified all documentation to the point that anyone can understand it. I added images and graphics to help the students understand. The exercises themselves are not difficult but still allow the students practice what they learned. Every exercise should take 10-15 minutes total to complete. Like I said, it’s a short class.</a:t>
            </a:r>
            <a:endParaRPr/>
          </a:p>
          <a:p>
            <a:pPr marL="0" lvl="0" indent="0" algn="l" rtl="0">
              <a:spcBef>
                <a:spcPts val="0"/>
              </a:spcBef>
              <a:spcAft>
                <a:spcPts val="0"/>
              </a:spcAft>
              <a:buNone/>
            </a:pPr>
            <a:endParaRPr/>
          </a:p>
          <a:p>
            <a:pPr marL="0" lvl="0" indent="0" algn="l" rtl="0">
              <a:spcBef>
                <a:spcPts val="0"/>
              </a:spcBef>
              <a:spcAft>
                <a:spcPts val="0"/>
              </a:spcAft>
              <a:buNone/>
            </a:pPr>
            <a:r>
              <a:rPr lang="en-US"/>
              <a:t>To tackle the boring part, I made the exercises have some sort of theme or funny result when you complete the exercise. I figured it would be less boring if at the end of the struggle there was something to made the student chuckle.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20e9b52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20e9b52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Lectures will consist of slides, slide notes (notes within the slides), and exercises. </a:t>
            </a:r>
            <a:endParaRPr/>
          </a:p>
          <a:p>
            <a:pPr marL="0" lvl="0" indent="0" algn="l" rtl="0">
              <a:spcBef>
                <a:spcPts val="0"/>
              </a:spcBef>
              <a:spcAft>
                <a:spcPts val="0"/>
              </a:spcAft>
              <a:buNone/>
            </a:pPr>
            <a:endParaRPr/>
          </a:p>
          <a:p>
            <a:pPr marL="0" lvl="0" indent="0" algn="l" rtl="0">
              <a:spcBef>
                <a:spcPts val="0"/>
              </a:spcBef>
              <a:spcAft>
                <a:spcPts val="0"/>
              </a:spcAft>
              <a:buNone/>
            </a:pPr>
            <a:r>
              <a:rPr lang="en-US"/>
              <a:t>The slides are pretty simple, just read over them and look at any code images seen in there. </a:t>
            </a:r>
            <a:endParaRPr/>
          </a:p>
          <a:p>
            <a:pPr marL="0" lvl="0" indent="0" algn="l" rtl="0">
              <a:spcBef>
                <a:spcPts val="0"/>
              </a:spcBef>
              <a:spcAft>
                <a:spcPts val="0"/>
              </a:spcAft>
              <a:buNone/>
            </a:pPr>
            <a:endParaRPr/>
          </a:p>
          <a:p>
            <a:pPr marL="0" lvl="0" indent="0" algn="l" rtl="0">
              <a:spcBef>
                <a:spcPts val="0"/>
              </a:spcBef>
              <a:spcAft>
                <a:spcPts val="0"/>
              </a:spcAft>
              <a:buNone/>
            </a:pPr>
            <a:r>
              <a:rPr lang="en-US"/>
              <a:t>The slide notes are there to provide extra knowledge and give me my talking points if I need them. They give the same knowledge but with more language. </a:t>
            </a:r>
            <a:endParaRPr/>
          </a:p>
          <a:p>
            <a:pPr marL="0" lvl="0" indent="0" algn="l" rtl="0">
              <a:spcBef>
                <a:spcPts val="0"/>
              </a:spcBef>
              <a:spcAft>
                <a:spcPts val="0"/>
              </a:spcAft>
              <a:buNone/>
            </a:pPr>
            <a:endParaRPr/>
          </a:p>
          <a:p>
            <a:pPr marL="0" lvl="0" indent="0" algn="l" rtl="0">
              <a:spcBef>
                <a:spcPts val="0"/>
              </a:spcBef>
              <a:spcAft>
                <a:spcPts val="0"/>
              </a:spcAft>
              <a:buNone/>
            </a:pPr>
            <a:r>
              <a:rPr lang="en-US"/>
              <a:t>The exercises c script skeletons that you can open with an editor and edit them. In the next slide will talk about the dos and don’ts of them.</a:t>
            </a:r>
            <a:endParaRPr/>
          </a:p>
          <a:p>
            <a:pPr marL="0" lvl="0" indent="0" algn="l" rtl="0">
              <a:spcBef>
                <a:spcPts val="0"/>
              </a:spcBef>
              <a:spcAft>
                <a:spcPts val="0"/>
              </a:spcAft>
              <a:buNone/>
            </a:pPr>
            <a:endParaRPr/>
          </a:p>
          <a:p>
            <a:pPr marL="0" lvl="0" indent="0" algn="l" rtl="0">
              <a:spcBef>
                <a:spcPts val="0"/>
              </a:spcBef>
              <a:spcAft>
                <a:spcPts val="0"/>
              </a:spcAft>
              <a:buNone/>
            </a:pPr>
            <a:r>
              <a:rPr lang="en-US"/>
              <a:t>Entire process can be summarized by: I will teach a topic within a section/slide and then there will be an exercise for that topic. This allows the student to learn something and then quickly apply it. It’ll help retention build sort of muscle memory.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0e9b5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20e9b5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Like I said in the previous slide, the scripts are skeletons so that the student does not have to unnecessarily rewrite things over and over again. The skeleton is created to be opened in an editor or IDE and write your code in. The student will then run then compile and run the script. You’ll see once we get there</a:t>
            </a:r>
            <a:endParaRPr/>
          </a:p>
          <a:p>
            <a:pPr marL="0" lvl="0" indent="0" algn="l" rtl="0">
              <a:spcBef>
                <a:spcPts val="0"/>
              </a:spcBef>
              <a:spcAft>
                <a:spcPts val="0"/>
              </a:spcAft>
              <a:buNone/>
            </a:pPr>
            <a:endParaRPr/>
          </a:p>
          <a:p>
            <a:pPr marL="0" lvl="0" indent="0" algn="l" rtl="0">
              <a:spcBef>
                <a:spcPts val="0"/>
              </a:spcBef>
              <a:spcAft>
                <a:spcPts val="0"/>
              </a:spcAft>
              <a:buNone/>
            </a:pPr>
            <a:r>
              <a:rPr lang="en-US"/>
              <a:t>The comments will detail</a:t>
            </a:r>
            <a:endParaRPr/>
          </a:p>
          <a:p>
            <a:pPr marL="457200" lvl="0" indent="-298450" algn="l" rtl="0">
              <a:spcBef>
                <a:spcPts val="0"/>
              </a:spcBef>
              <a:spcAft>
                <a:spcPts val="0"/>
              </a:spcAft>
              <a:buSzPts val="1100"/>
              <a:buChar char="●"/>
            </a:pPr>
            <a:r>
              <a:rPr lang="en-US"/>
              <a:t>Instructions</a:t>
            </a:r>
            <a:endParaRPr/>
          </a:p>
          <a:p>
            <a:pPr marL="914400" lvl="1" indent="-298450" algn="l" rtl="0">
              <a:spcBef>
                <a:spcPts val="0"/>
              </a:spcBef>
              <a:spcAft>
                <a:spcPts val="0"/>
              </a:spcAft>
              <a:buSzPts val="1100"/>
              <a:buChar char="○"/>
            </a:pPr>
            <a:r>
              <a:rPr lang="en-US"/>
              <a:t>Instructions will give the student the steps necessary to complete the exercise. It will give an overview and then give detailed steps on what to do. Of course, some of the information may be left out so that the student can problem solve and complete the exercise without full assistance (i.e. learn the concepts)</a:t>
            </a:r>
            <a:endParaRPr/>
          </a:p>
          <a:p>
            <a:pPr marL="457200" lvl="0" indent="-298450" algn="l" rtl="0">
              <a:spcBef>
                <a:spcPts val="0"/>
              </a:spcBef>
              <a:spcAft>
                <a:spcPts val="0"/>
              </a:spcAft>
              <a:buSzPts val="1100"/>
              <a:buChar char="●"/>
            </a:pPr>
            <a:r>
              <a:rPr lang="en-US"/>
              <a:t>//CODE GOES HERE</a:t>
            </a:r>
            <a:endParaRPr/>
          </a:p>
          <a:p>
            <a:pPr marL="914400" lvl="1" indent="-298450" algn="l" rtl="0">
              <a:spcBef>
                <a:spcPts val="0"/>
              </a:spcBef>
              <a:spcAft>
                <a:spcPts val="0"/>
              </a:spcAft>
              <a:buSzPts val="1100"/>
              <a:buChar char="○"/>
            </a:pPr>
            <a:r>
              <a:rPr lang="en-US"/>
              <a:t>Since some script will have a lot code, it may be difficult for the student know where his/her code will go. For that, I added the “//CODE GOES HERE” line. This is used so that the student will know where to write their code. It helps direct the student and makes sure that the script sequence is not messed up</a:t>
            </a:r>
            <a:endParaRPr/>
          </a:p>
          <a:p>
            <a:pPr marL="457200" lvl="0" indent="-298450" algn="l" rtl="0">
              <a:spcBef>
                <a:spcPts val="0"/>
              </a:spcBef>
              <a:spcAft>
                <a:spcPts val="0"/>
              </a:spcAft>
              <a:buSzPts val="1100"/>
              <a:buChar char="●"/>
            </a:pPr>
            <a:r>
              <a:rPr lang="en-US"/>
              <a:t>// Do not touch</a:t>
            </a:r>
            <a:endParaRPr/>
          </a:p>
          <a:p>
            <a:pPr marL="914400" lvl="1" indent="-298450" algn="l" rtl="0">
              <a:spcBef>
                <a:spcPts val="0"/>
              </a:spcBef>
              <a:spcAft>
                <a:spcPts val="0"/>
              </a:spcAft>
              <a:buSzPts val="1100"/>
              <a:buChar char="○"/>
            </a:pPr>
            <a:r>
              <a:rPr lang="en-US"/>
              <a:t>These are lines that will not be touched. The student is not being tested on these line during this exercise.</a:t>
            </a:r>
            <a:endParaRPr/>
          </a:p>
          <a:p>
            <a:pPr marL="914400" lvl="1" indent="-298450" algn="l" rtl="0">
              <a:spcBef>
                <a:spcPts val="0"/>
              </a:spcBef>
              <a:spcAft>
                <a:spcPts val="0"/>
              </a:spcAft>
              <a:buSzPts val="1100"/>
              <a:buChar char="○"/>
            </a:pPr>
            <a:r>
              <a:rPr lang="en-US"/>
              <a:t>The lines are means to make sure the script runs normally</a:t>
            </a:r>
            <a:endParaRPr/>
          </a:p>
          <a:p>
            <a:pPr marL="457200" lvl="0" indent="-298450" algn="l" rtl="0">
              <a:spcBef>
                <a:spcPts val="0"/>
              </a:spcBef>
              <a:spcAft>
                <a:spcPts val="0"/>
              </a:spcAft>
              <a:buSzPts val="1100"/>
              <a:buChar char="●"/>
            </a:pPr>
            <a:r>
              <a:rPr lang="en-US"/>
              <a:t>Output</a:t>
            </a:r>
            <a:endParaRPr/>
          </a:p>
          <a:p>
            <a:pPr marL="914400" lvl="1" indent="-298450" algn="l" rtl="0">
              <a:spcBef>
                <a:spcPts val="0"/>
              </a:spcBef>
              <a:spcAft>
                <a:spcPts val="0"/>
              </a:spcAft>
              <a:buSzPts val="1100"/>
              <a:buChar char="○"/>
            </a:pPr>
            <a:r>
              <a:rPr lang="en-US"/>
              <a:t>Once the student has written their code, he/she will compile and run the script. The output from the script should match the output from the comment in the script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0e9b5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20e9b5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10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20e9b522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20e9b52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20e9b522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20e9b522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18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6"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6"/>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6"/>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5"/>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80" name="Google Shape;80;p15"/>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6"/>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7"/>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4" name="Google Shape;94;p17"/>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5" name="Google Shape;95;p17"/>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17"/>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8"/>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1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1" name="Google Shape;111;p1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2" name="Google Shape;112;p1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19"/>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20"/>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20"/>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21"/>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22"/>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8"/>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9"/>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10"/>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10"/>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10"/>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1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13"/>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13"/>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4"/>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a:p>
        </p:txBody>
      </p:sp>
      <p:sp>
        <p:nvSpPr>
          <p:cNvPr id="72" name="Google Shape;72;p14"/>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5"/>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844826" y="1964267"/>
            <a:ext cx="10315299" cy="2421464"/>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lt1"/>
              </a:buClr>
              <a:buSzPts val="4800"/>
              <a:buFont typeface="Calibri"/>
              <a:buNone/>
            </a:pPr>
            <a:r>
              <a:rPr lang="en-US"/>
              <a:t>MY COURSE AND WHAT TO EXPECT</a:t>
            </a:r>
            <a:endParaRPr/>
          </a:p>
        </p:txBody>
      </p:sp>
      <p:sp>
        <p:nvSpPr>
          <p:cNvPr id="145" name="Google Shape;145;p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00"/>
              <a:buNone/>
            </a:pPr>
            <a:r>
              <a:rPr lang="en-US"/>
              <a:t>BY: LT FELIPE PINEDA</a:t>
            </a:r>
            <a:endParaRPr/>
          </a:p>
          <a:p>
            <a:pPr marL="0" lvl="0" indent="0" algn="r" rtl="0">
              <a:spcBef>
                <a:spcPts val="10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US"/>
              <a:t>OVERVIEW</a:t>
            </a:r>
            <a:endParaRPr/>
          </a:p>
        </p:txBody>
      </p:sp>
      <p:sp>
        <p:nvSpPr>
          <p:cNvPr id="151" name="Google Shape;151;p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Expectations</a:t>
            </a:r>
            <a:endParaRPr dirty="0"/>
          </a:p>
          <a:p>
            <a:pPr marL="457200" lvl="0" indent="-342900" algn="l" rtl="0">
              <a:spcBef>
                <a:spcPts val="0"/>
              </a:spcBef>
              <a:spcAft>
                <a:spcPts val="0"/>
              </a:spcAft>
              <a:buSzPts val="1800"/>
              <a:buChar char="•"/>
            </a:pPr>
            <a:r>
              <a:rPr lang="en-US" dirty="0"/>
              <a:t>Lectures</a:t>
            </a:r>
          </a:p>
          <a:p>
            <a:pPr marL="457200" lvl="0" indent="-342900" algn="l" rtl="0">
              <a:spcBef>
                <a:spcPts val="0"/>
              </a:spcBef>
              <a:spcAft>
                <a:spcPts val="0"/>
              </a:spcAft>
              <a:buSzPts val="1800"/>
              <a:buChar char="•"/>
            </a:pPr>
            <a:r>
              <a:rPr lang="en-US" dirty="0"/>
              <a:t>Exercises</a:t>
            </a:r>
          </a:p>
          <a:p>
            <a:pPr marL="457200" lvl="0" indent="-342900" algn="l" rtl="0">
              <a:spcBef>
                <a:spcPts val="0"/>
              </a:spcBef>
              <a:spcAft>
                <a:spcPts val="0"/>
              </a:spcAft>
              <a:buSzPts val="1800"/>
              <a:buChar char="•"/>
            </a:pPr>
            <a:r>
              <a:rPr lang="en-US" dirty="0"/>
              <a:t>Folder Layout</a:t>
            </a:r>
          </a:p>
          <a:p>
            <a:pPr marL="457200" lvl="0" indent="-342900" algn="l" rtl="0">
              <a:spcBef>
                <a:spcPts val="0"/>
              </a:spcBef>
              <a:spcAft>
                <a:spcPts val="0"/>
              </a:spcAft>
              <a:buSzPts val="1800"/>
              <a:buChar char="•"/>
            </a:pPr>
            <a:r>
              <a:rPr lang="en-US" dirty="0"/>
              <a:t>Things we will go over</a:t>
            </a:r>
            <a:endParaRPr dirty="0"/>
          </a:p>
          <a:p>
            <a:pPr marL="457200" lvl="0" indent="-342900" algn="l" rtl="0">
              <a:spcBef>
                <a:spcPts val="0"/>
              </a:spcBef>
              <a:spcAft>
                <a:spcPts val="0"/>
              </a:spcAft>
              <a:buSzPts val="1800"/>
              <a:buChar char="•"/>
            </a:pPr>
            <a:r>
              <a:rPr lang="en-US" dirty="0"/>
              <a:t>Mi </a:t>
            </a:r>
            <a:r>
              <a:rPr lang="en-US" dirty="0" err="1"/>
              <a:t>Pregunta</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d20e9b5223_0_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EXPECTATIONS</a:t>
            </a:r>
          </a:p>
        </p:txBody>
      </p:sp>
      <p:sp>
        <p:nvSpPr>
          <p:cNvPr id="157" name="Google Shape;157;gd20e9b5223_0_0"/>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C is hard, no way around it</a:t>
            </a:r>
            <a:endParaRPr dirty="0"/>
          </a:p>
          <a:p>
            <a:pPr marL="457200" lvl="0" indent="-342900" algn="l" rtl="0">
              <a:spcBef>
                <a:spcPts val="0"/>
              </a:spcBef>
              <a:spcAft>
                <a:spcPts val="0"/>
              </a:spcAft>
              <a:buSzPts val="1800"/>
              <a:buChar char="•"/>
            </a:pPr>
            <a:r>
              <a:rPr lang="en-US" dirty="0"/>
              <a:t>Two things that stood out to me: complicated and boring</a:t>
            </a:r>
            <a:endParaRPr dirty="0"/>
          </a:p>
          <a:p>
            <a:pPr marL="457200" lvl="0" indent="-342900" algn="l" rtl="0">
              <a:spcBef>
                <a:spcPts val="0"/>
              </a:spcBef>
              <a:spcAft>
                <a:spcPts val="0"/>
              </a:spcAft>
              <a:buSzPts val="1800"/>
              <a:buChar char="•"/>
            </a:pPr>
            <a:r>
              <a:rPr lang="en-US" dirty="0"/>
              <a:t>How do I tackle that?</a:t>
            </a:r>
            <a:endParaRPr dirty="0"/>
          </a:p>
          <a:p>
            <a:pPr marL="914400" lvl="1" indent="-342900" algn="l" rtl="0">
              <a:spcBef>
                <a:spcPts val="0"/>
              </a:spcBef>
              <a:spcAft>
                <a:spcPts val="0"/>
              </a:spcAft>
              <a:buSzPts val="1800"/>
              <a:buChar char="•"/>
            </a:pPr>
            <a:r>
              <a:rPr lang="en-US" dirty="0"/>
              <a:t>complicated -&gt; simple</a:t>
            </a:r>
            <a:endParaRPr dirty="0"/>
          </a:p>
          <a:p>
            <a:pPr marL="914400" lvl="1" indent="-342900" algn="l" rtl="0">
              <a:spcBef>
                <a:spcPts val="0"/>
              </a:spcBef>
              <a:spcAft>
                <a:spcPts val="0"/>
              </a:spcAft>
              <a:buSzPts val="1800"/>
              <a:buChar char="•"/>
            </a:pPr>
            <a:r>
              <a:rPr lang="en-US" dirty="0"/>
              <a:t>boring -&gt; somewhat fun</a:t>
            </a:r>
            <a:endParaRPr dirty="0"/>
          </a:p>
        </p:txBody>
      </p:sp>
      <p:pic>
        <p:nvPicPr>
          <p:cNvPr id="3" name="Picture 2" descr="A person giving a thumbs up&#10;&#10;Description automatically generated with medium confidence">
            <a:extLst>
              <a:ext uri="{FF2B5EF4-FFF2-40B4-BE49-F238E27FC236}">
                <a16:creationId xmlns:a16="http://schemas.microsoft.com/office/drawing/2014/main" id="{D82A347B-18C8-6F47-A9DA-F0B5CC13B3FC}"/>
              </a:ext>
            </a:extLst>
          </p:cNvPr>
          <p:cNvPicPr>
            <a:picLocks noChangeAspect="1"/>
          </p:cNvPicPr>
          <p:nvPr/>
        </p:nvPicPr>
        <p:blipFill>
          <a:blip r:embed="rId3"/>
          <a:stretch>
            <a:fillRect/>
          </a:stretch>
        </p:blipFill>
        <p:spPr>
          <a:xfrm>
            <a:off x="7367844" y="1759192"/>
            <a:ext cx="4197199" cy="39396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d20e9b5223_0_5"/>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LECTURES</a:t>
            </a:r>
          </a:p>
        </p:txBody>
      </p:sp>
      <p:sp>
        <p:nvSpPr>
          <p:cNvPr id="163" name="Google Shape;163;gd20e9b5223_0_5"/>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Lectures consists of slides, slide notes, and exercises</a:t>
            </a:r>
            <a:endParaRPr dirty="0"/>
          </a:p>
          <a:p>
            <a:pPr marL="914400" lvl="1" indent="-342900" algn="l" rtl="0">
              <a:spcBef>
                <a:spcPts val="0"/>
              </a:spcBef>
              <a:spcAft>
                <a:spcPts val="0"/>
              </a:spcAft>
              <a:buSzPts val="1800"/>
              <a:buChar char="•"/>
            </a:pPr>
            <a:r>
              <a:rPr lang="en-US" dirty="0"/>
              <a:t>slides</a:t>
            </a:r>
            <a:endParaRPr dirty="0"/>
          </a:p>
          <a:p>
            <a:pPr marL="914400" lvl="1" indent="-342900" algn="l" rtl="0">
              <a:spcBef>
                <a:spcPts val="0"/>
              </a:spcBef>
              <a:spcAft>
                <a:spcPts val="0"/>
              </a:spcAft>
              <a:buSzPts val="1800"/>
              <a:buChar char="•"/>
            </a:pPr>
            <a:r>
              <a:rPr lang="en-US" dirty="0"/>
              <a:t>slide notes</a:t>
            </a:r>
            <a:endParaRPr dirty="0"/>
          </a:p>
          <a:p>
            <a:pPr marL="914400" lvl="1" indent="-342900" algn="l" rtl="0">
              <a:spcBef>
                <a:spcPts val="0"/>
              </a:spcBef>
              <a:spcAft>
                <a:spcPts val="0"/>
              </a:spcAft>
              <a:buSzPts val="1800"/>
              <a:buChar char="•"/>
            </a:pPr>
            <a:r>
              <a:rPr lang="en-US" dirty="0"/>
              <a:t>exercises</a:t>
            </a:r>
            <a:endParaRPr dirty="0"/>
          </a:p>
          <a:p>
            <a:pPr marL="457200" lvl="0" indent="-342900" algn="l" rtl="0">
              <a:spcBef>
                <a:spcPts val="0"/>
              </a:spcBef>
              <a:spcAft>
                <a:spcPts val="0"/>
              </a:spcAft>
              <a:buSzPts val="1800"/>
              <a:buChar char="•"/>
            </a:pPr>
            <a:r>
              <a:rPr lang="en-US" dirty="0"/>
              <a:t>Exercises are c script skeletons</a:t>
            </a:r>
            <a:endParaRPr dirty="0"/>
          </a:p>
          <a:p>
            <a:pPr marL="457200" lvl="0" indent="-342900" algn="l" rtl="0">
              <a:spcBef>
                <a:spcPts val="0"/>
              </a:spcBef>
              <a:spcAft>
                <a:spcPts val="0"/>
              </a:spcAft>
              <a:buSzPts val="1800"/>
              <a:buChar char="•"/>
            </a:pPr>
            <a:r>
              <a:rPr lang="en-US" dirty="0"/>
              <a:t>They’re made to be completed quickly and implement the concepts you learned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d20e9b5223_0_1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EXERCISES</a:t>
            </a:r>
          </a:p>
        </p:txBody>
      </p:sp>
      <p:sp>
        <p:nvSpPr>
          <p:cNvPr id="175" name="Google Shape;175;gd20e9b5223_0_10"/>
          <p:cNvSpPr txBox="1">
            <a:spLocks noGrp="1"/>
          </p:cNvSpPr>
          <p:nvPr>
            <p:ph type="body" idx="1"/>
          </p:nvPr>
        </p:nvSpPr>
        <p:spPr>
          <a:xfrm>
            <a:off x="685801" y="2142067"/>
            <a:ext cx="6768547" cy="3649200"/>
          </a:xfrm>
          <a:prstGeom prst="rect">
            <a:avLst/>
          </a:prstGeom>
        </p:spPr>
        <p:txBody>
          <a:bodyPr spcFirstLastPara="1" wrap="square" lIns="91425" tIns="45700" rIns="91425" bIns="45700" anchor="ctr" anchorCtr="0">
            <a:normAutofit lnSpcReduction="10000"/>
          </a:bodyPr>
          <a:lstStyle/>
          <a:p>
            <a:pPr marL="457200" lvl="0" indent="-342900" algn="l" rtl="0">
              <a:spcBef>
                <a:spcPts val="0"/>
              </a:spcBef>
              <a:spcAft>
                <a:spcPts val="0"/>
              </a:spcAft>
              <a:buSzPts val="1800"/>
              <a:buChar char="•"/>
            </a:pPr>
            <a:r>
              <a:rPr lang="en-US" dirty="0"/>
              <a:t>C script skeletons</a:t>
            </a:r>
            <a:endParaRPr dirty="0"/>
          </a:p>
          <a:p>
            <a:pPr marL="914400" lvl="1" indent="-342900" algn="l" rtl="0">
              <a:spcBef>
                <a:spcPts val="0"/>
              </a:spcBef>
              <a:spcAft>
                <a:spcPts val="0"/>
              </a:spcAft>
              <a:buSzPts val="1800"/>
              <a:buChar char="•"/>
            </a:pPr>
            <a:r>
              <a:rPr lang="en-US" dirty="0"/>
              <a:t>No wasted time rewriting things over and over again</a:t>
            </a:r>
            <a:endParaRPr dirty="0"/>
          </a:p>
          <a:p>
            <a:pPr marL="914400" lvl="1" indent="-342900" algn="l" rtl="0">
              <a:spcBef>
                <a:spcPts val="0"/>
              </a:spcBef>
              <a:spcAft>
                <a:spcPts val="0"/>
              </a:spcAft>
              <a:buSzPts val="1800"/>
              <a:buChar char="•"/>
            </a:pPr>
            <a:r>
              <a:rPr lang="en-US" dirty="0"/>
              <a:t>Script should have the necessary items to run unless the concepts being being implement is one of them</a:t>
            </a:r>
            <a:endParaRPr dirty="0"/>
          </a:p>
          <a:p>
            <a:pPr marL="914400" lvl="1" indent="-342900" algn="l" rtl="0">
              <a:spcBef>
                <a:spcPts val="0"/>
              </a:spcBef>
              <a:spcAft>
                <a:spcPts val="0"/>
              </a:spcAft>
              <a:buSzPts val="1800"/>
              <a:buChar char="•"/>
            </a:pPr>
            <a:r>
              <a:rPr lang="en-US" dirty="0"/>
              <a:t>Instructions will be placed in comments (also in the slides)</a:t>
            </a:r>
            <a:endParaRPr dirty="0"/>
          </a:p>
          <a:p>
            <a:pPr marL="457200" lvl="0" indent="-342900" algn="l" rtl="0">
              <a:spcBef>
                <a:spcPts val="0"/>
              </a:spcBef>
              <a:spcAft>
                <a:spcPts val="0"/>
              </a:spcAft>
              <a:buSzPts val="1800"/>
              <a:buChar char="•"/>
            </a:pPr>
            <a:r>
              <a:rPr lang="en-US" dirty="0"/>
              <a:t>Comments </a:t>
            </a:r>
            <a:endParaRPr dirty="0"/>
          </a:p>
          <a:p>
            <a:pPr marL="914400" lvl="1" indent="-342900" algn="l" rtl="0">
              <a:spcBef>
                <a:spcPts val="0"/>
              </a:spcBef>
              <a:spcAft>
                <a:spcPts val="0"/>
              </a:spcAft>
              <a:buSzPts val="1800"/>
              <a:buChar char="•"/>
            </a:pPr>
            <a:r>
              <a:rPr lang="en-US" dirty="0"/>
              <a:t>Instructions</a:t>
            </a:r>
            <a:endParaRPr dirty="0"/>
          </a:p>
          <a:p>
            <a:pPr marL="914400" lvl="1" indent="-342900" algn="l" rtl="0">
              <a:spcBef>
                <a:spcPts val="0"/>
              </a:spcBef>
              <a:spcAft>
                <a:spcPts val="0"/>
              </a:spcAft>
              <a:buSzPts val="1800"/>
              <a:buChar char="•"/>
            </a:pPr>
            <a:r>
              <a:rPr lang="en-US" dirty="0"/>
              <a:t>//CODE GOES HERE</a:t>
            </a:r>
            <a:endParaRPr dirty="0"/>
          </a:p>
          <a:p>
            <a:pPr marL="914400" lvl="1" indent="-342900" algn="l" rtl="0">
              <a:spcBef>
                <a:spcPts val="0"/>
              </a:spcBef>
              <a:spcAft>
                <a:spcPts val="0"/>
              </a:spcAft>
              <a:buSzPts val="1800"/>
              <a:buChar char="•"/>
            </a:pPr>
            <a:r>
              <a:rPr lang="en-US" dirty="0"/>
              <a:t>// Do not touch</a:t>
            </a:r>
            <a:endParaRPr dirty="0"/>
          </a:p>
          <a:p>
            <a:pPr marL="914400" lvl="1" indent="-342900" algn="l" rtl="0">
              <a:spcBef>
                <a:spcPts val="0"/>
              </a:spcBef>
              <a:spcAft>
                <a:spcPts val="0"/>
              </a:spcAft>
              <a:buSzPts val="1800"/>
              <a:buChar char="•"/>
            </a:pPr>
            <a:r>
              <a:rPr lang="en-US" dirty="0"/>
              <a:t>Output</a:t>
            </a:r>
            <a:endParaRPr dirty="0"/>
          </a:p>
          <a:p>
            <a:pPr marL="457200" lvl="0" indent="-342900" algn="l" rtl="0">
              <a:spcBef>
                <a:spcPts val="0"/>
              </a:spcBef>
              <a:spcAft>
                <a:spcPts val="0"/>
              </a:spcAft>
              <a:buSzPts val="1800"/>
              <a:buChar char="•"/>
            </a:pPr>
            <a:r>
              <a:rPr lang="en-US" dirty="0"/>
              <a:t>In the REM Linux, you should be able to open it with any text editor or IDE of your choice</a:t>
            </a:r>
            <a:endParaRPr dirty="0"/>
          </a:p>
          <a:p>
            <a:pPr marL="457200" lvl="0" indent="-342900" algn="l" rtl="0">
              <a:spcBef>
                <a:spcPts val="0"/>
              </a:spcBef>
              <a:spcAft>
                <a:spcPts val="0"/>
              </a:spcAft>
              <a:buSzPts val="1800"/>
              <a:buChar char="•"/>
            </a:pPr>
            <a:r>
              <a:rPr lang="en-US" dirty="0"/>
              <a:t>Lastly, we will be using REM Linux for most of the class. Only a few sections will use Visual Studio</a:t>
            </a:r>
            <a:endParaRPr dirty="0"/>
          </a:p>
        </p:txBody>
      </p:sp>
      <p:pic>
        <p:nvPicPr>
          <p:cNvPr id="3" name="Picture 2" descr="Text&#10;&#10;Description automatically generated">
            <a:extLst>
              <a:ext uri="{FF2B5EF4-FFF2-40B4-BE49-F238E27FC236}">
                <a16:creationId xmlns:a16="http://schemas.microsoft.com/office/drawing/2014/main" id="{68A9C229-86E7-1F41-8A54-CBD19C85F1CD}"/>
              </a:ext>
            </a:extLst>
          </p:cNvPr>
          <p:cNvPicPr>
            <a:picLocks noChangeAspect="1"/>
          </p:cNvPicPr>
          <p:nvPr/>
        </p:nvPicPr>
        <p:blipFill>
          <a:blip r:embed="rId3"/>
          <a:stretch>
            <a:fillRect/>
          </a:stretch>
        </p:blipFill>
        <p:spPr>
          <a:xfrm>
            <a:off x="8060635" y="3102113"/>
            <a:ext cx="3654636" cy="19776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d20e9b5223_0_1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FOLDER LAYOUT</a:t>
            </a:r>
          </a:p>
        </p:txBody>
      </p:sp>
      <p:sp>
        <p:nvSpPr>
          <p:cNvPr id="175" name="Google Shape;175;gd20e9b5223_0_10"/>
          <p:cNvSpPr txBox="1">
            <a:spLocks noGrp="1"/>
          </p:cNvSpPr>
          <p:nvPr>
            <p:ph type="body" idx="1"/>
          </p:nvPr>
        </p:nvSpPr>
        <p:spPr>
          <a:xfrm>
            <a:off x="685801" y="2142067"/>
            <a:ext cx="5784573" cy="3649200"/>
          </a:xfrm>
          <a:prstGeom prst="rect">
            <a:avLst/>
          </a:prstGeom>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“References” folder has a few resources that could come in handy</a:t>
            </a:r>
          </a:p>
          <a:p>
            <a:pPr marL="457200" lvl="0" indent="-342900" algn="l" rtl="0">
              <a:spcBef>
                <a:spcPts val="0"/>
              </a:spcBef>
              <a:spcAft>
                <a:spcPts val="0"/>
              </a:spcAft>
              <a:buSzPts val="1800"/>
              <a:buChar char="•"/>
            </a:pPr>
            <a:r>
              <a:rPr lang="en-US" dirty="0"/>
              <a:t>“Slide-Scripts” folder has all the code used in the slides and the exercises</a:t>
            </a:r>
          </a:p>
          <a:p>
            <a:pPr lvl="1">
              <a:spcBef>
                <a:spcPts val="0"/>
              </a:spcBef>
            </a:pPr>
            <a:r>
              <a:rPr lang="en-US" dirty="0"/>
              <a:t>Organized by sections</a:t>
            </a:r>
          </a:p>
          <a:p>
            <a:r>
              <a:rPr lang="en-US" dirty="0"/>
              <a:t>“Slides” folder has all the slides (except for this one)</a:t>
            </a:r>
            <a:endParaRPr dirty="0"/>
          </a:p>
        </p:txBody>
      </p:sp>
      <p:pic>
        <p:nvPicPr>
          <p:cNvPr id="7" name="Picture 6" descr="Shape&#10;&#10;Description automatically generated">
            <a:extLst>
              <a:ext uri="{FF2B5EF4-FFF2-40B4-BE49-F238E27FC236}">
                <a16:creationId xmlns:a16="http://schemas.microsoft.com/office/drawing/2014/main" id="{01C7C615-F05D-684D-99A2-A94F44BDAF73}"/>
              </a:ext>
            </a:extLst>
          </p:cNvPr>
          <p:cNvPicPr>
            <a:picLocks noChangeAspect="1"/>
          </p:cNvPicPr>
          <p:nvPr/>
        </p:nvPicPr>
        <p:blipFill>
          <a:blip r:embed="rId3"/>
          <a:stretch>
            <a:fillRect/>
          </a:stretch>
        </p:blipFill>
        <p:spPr>
          <a:xfrm>
            <a:off x="7702827" y="2467057"/>
            <a:ext cx="3213115" cy="2466070"/>
          </a:xfrm>
          <a:prstGeom prst="rect">
            <a:avLst/>
          </a:prstGeom>
        </p:spPr>
      </p:pic>
    </p:spTree>
    <p:extLst>
      <p:ext uri="{BB962C8B-B14F-4D97-AF65-F5344CB8AC3E}">
        <p14:creationId xmlns:p14="http://schemas.microsoft.com/office/powerpoint/2010/main" val="326954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20e9b5223_0_15"/>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THINGS WE WILL GO OVER</a:t>
            </a:r>
          </a:p>
        </p:txBody>
      </p:sp>
      <p:sp>
        <p:nvSpPr>
          <p:cNvPr id="181" name="Google Shape;181;gd20e9b5223_0_15"/>
          <p:cNvSpPr txBox="1">
            <a:spLocks noGrp="1"/>
          </p:cNvSpPr>
          <p:nvPr>
            <p:ph type="body" idx="1"/>
          </p:nvPr>
        </p:nvSpPr>
        <p:spPr>
          <a:xfrm>
            <a:off x="685801" y="2142067"/>
            <a:ext cx="10131300" cy="3649200"/>
          </a:xfrm>
          <a:prstGeom prst="rect">
            <a:avLst/>
          </a:prstGeom>
        </p:spPr>
        <p:txBody>
          <a:bodyPr spcFirstLastPara="1" wrap="square" lIns="91425" tIns="45700" rIns="91425" bIns="45700" anchor="ctr" anchorCtr="0">
            <a:normAutofit lnSpcReduction="10000"/>
          </a:bodyPr>
          <a:lstStyle/>
          <a:p>
            <a:pPr marL="457200" lvl="0" indent="-342900" algn="l" rtl="0">
              <a:spcBef>
                <a:spcPts val="0"/>
              </a:spcBef>
              <a:spcAft>
                <a:spcPts val="0"/>
              </a:spcAft>
              <a:buSzPts val="1800"/>
              <a:buChar char="•"/>
            </a:pPr>
            <a:r>
              <a:rPr lang="en-US" dirty="0"/>
              <a:t>What is the C Language?</a:t>
            </a:r>
            <a:endParaRPr dirty="0"/>
          </a:p>
          <a:p>
            <a:pPr marL="457200" lvl="0" indent="-342900" algn="l" rtl="0">
              <a:spcBef>
                <a:spcPts val="0"/>
              </a:spcBef>
              <a:spcAft>
                <a:spcPts val="0"/>
              </a:spcAft>
              <a:buSzPts val="1800"/>
              <a:buChar char="•"/>
            </a:pPr>
            <a:r>
              <a:rPr lang="en-US" dirty="0"/>
              <a:t>Running a C file</a:t>
            </a:r>
            <a:endParaRPr dirty="0"/>
          </a:p>
          <a:p>
            <a:pPr marL="457200" lvl="0" indent="-342900" algn="l" rtl="0">
              <a:spcBef>
                <a:spcPts val="0"/>
              </a:spcBef>
              <a:spcAft>
                <a:spcPts val="0"/>
              </a:spcAft>
              <a:buSzPts val="1800"/>
              <a:buChar char="•"/>
            </a:pPr>
            <a:r>
              <a:rPr lang="en-US" dirty="0"/>
              <a:t>Variables and C Data Types *</a:t>
            </a:r>
            <a:endParaRPr dirty="0"/>
          </a:p>
          <a:p>
            <a:pPr marL="457200" lvl="0" indent="-342900" algn="l" rtl="0">
              <a:spcBef>
                <a:spcPts val="0"/>
              </a:spcBef>
              <a:spcAft>
                <a:spcPts val="0"/>
              </a:spcAft>
              <a:buSzPts val="1800"/>
              <a:buChar char="•"/>
            </a:pPr>
            <a:r>
              <a:rPr lang="en-US" dirty="0"/>
              <a:t>Operators</a:t>
            </a:r>
            <a:endParaRPr dirty="0"/>
          </a:p>
          <a:p>
            <a:pPr marL="457200" lvl="0" indent="-342900" algn="l" rtl="0">
              <a:spcBef>
                <a:spcPts val="0"/>
              </a:spcBef>
              <a:spcAft>
                <a:spcPts val="0"/>
              </a:spcAft>
              <a:buSzPts val="1800"/>
              <a:buChar char="•"/>
            </a:pPr>
            <a:r>
              <a:rPr lang="en-US" dirty="0"/>
              <a:t>Flow Control</a:t>
            </a:r>
            <a:endParaRPr dirty="0"/>
          </a:p>
          <a:p>
            <a:pPr marL="457200" lvl="0" indent="-342900" algn="l" rtl="0">
              <a:spcBef>
                <a:spcPts val="0"/>
              </a:spcBef>
              <a:spcAft>
                <a:spcPts val="0"/>
              </a:spcAft>
              <a:buSzPts val="1800"/>
              <a:buChar char="•"/>
            </a:pPr>
            <a:r>
              <a:rPr lang="en-US" dirty="0"/>
              <a:t>Arrays</a:t>
            </a:r>
            <a:endParaRPr dirty="0"/>
          </a:p>
          <a:p>
            <a:pPr marL="457200" lvl="0" indent="-342900" algn="l" rtl="0">
              <a:spcBef>
                <a:spcPts val="0"/>
              </a:spcBef>
              <a:spcAft>
                <a:spcPts val="0"/>
              </a:spcAft>
              <a:buSzPts val="1800"/>
              <a:buChar char="•"/>
            </a:pPr>
            <a:r>
              <a:rPr lang="en-US" dirty="0"/>
              <a:t>Strings</a:t>
            </a:r>
            <a:endParaRPr dirty="0"/>
          </a:p>
          <a:p>
            <a:pPr marL="457200" lvl="0" indent="-342900" algn="l" rtl="0">
              <a:spcBef>
                <a:spcPts val="0"/>
              </a:spcBef>
              <a:spcAft>
                <a:spcPts val="0"/>
              </a:spcAft>
              <a:buSzPts val="1800"/>
              <a:buChar char="•"/>
            </a:pPr>
            <a:r>
              <a:rPr lang="en-US" dirty="0"/>
              <a:t>Functions</a:t>
            </a:r>
            <a:endParaRPr dirty="0"/>
          </a:p>
          <a:p>
            <a:pPr marL="457200" lvl="0" indent="-342900" algn="l" rtl="0">
              <a:spcBef>
                <a:spcPts val="0"/>
              </a:spcBef>
              <a:spcAft>
                <a:spcPts val="0"/>
              </a:spcAft>
              <a:buSzPts val="1800"/>
              <a:buChar char="•"/>
            </a:pPr>
            <a:r>
              <a:rPr lang="en-US" dirty="0"/>
              <a:t>Scope</a:t>
            </a:r>
            <a:endParaRPr dirty="0"/>
          </a:p>
          <a:p>
            <a:pPr marL="457200" lvl="0" indent="-342900" algn="l" rtl="0">
              <a:spcBef>
                <a:spcPts val="0"/>
              </a:spcBef>
              <a:spcAft>
                <a:spcPts val="0"/>
              </a:spcAft>
              <a:buSzPts val="1800"/>
              <a:buChar char="•"/>
            </a:pPr>
            <a:r>
              <a:rPr lang="en-US" dirty="0"/>
              <a:t>Pointers *</a:t>
            </a:r>
            <a:endParaRPr dirty="0"/>
          </a:p>
          <a:p>
            <a:pPr marL="457200" lvl="0" indent="-342900" algn="l" rtl="0">
              <a:spcBef>
                <a:spcPts val="0"/>
              </a:spcBef>
              <a:spcAft>
                <a:spcPts val="0"/>
              </a:spcAft>
              <a:buSzPts val="1800"/>
              <a:buChar char="•"/>
            </a:pPr>
            <a:r>
              <a:rPr lang="en-US" dirty="0"/>
              <a:t>More in-depth Input/Output</a:t>
            </a:r>
            <a:endParaRPr dirty="0"/>
          </a:p>
          <a:p>
            <a:pPr marL="457200" lvl="0" indent="-342900" algn="l" rtl="0">
              <a:spcBef>
                <a:spcPts val="0"/>
              </a:spcBef>
              <a:spcAft>
                <a:spcPts val="0"/>
              </a:spcAft>
              <a:buSzPts val="1800"/>
              <a:buChar char="•"/>
            </a:pPr>
            <a:r>
              <a:rPr lang="en-US" dirty="0"/>
              <a:t>Structures *</a:t>
            </a:r>
            <a:endParaRPr dirty="0"/>
          </a:p>
          <a:p>
            <a:pPr marL="457200" lvl="0" indent="-342900" algn="l" rtl="0">
              <a:spcBef>
                <a:spcPts val="0"/>
              </a:spcBef>
              <a:spcAft>
                <a:spcPts val="0"/>
              </a:spcAft>
              <a:buSzPts val="1800"/>
              <a:buChar char="•"/>
            </a:pPr>
            <a:r>
              <a:rPr lang="en-US" dirty="0"/>
              <a:t>Project Requirements *</a:t>
            </a:r>
            <a:endParaRPr dirty="0"/>
          </a:p>
          <a:p>
            <a:pPr marL="457200" lvl="0" indent="-342900" algn="l" rtl="0">
              <a:spcBef>
                <a:spcPts val="0"/>
              </a:spcBef>
              <a:spcAft>
                <a:spcPts val="0"/>
              </a:spcAft>
              <a:buSzPts val="1800"/>
              <a:buChar char="•"/>
            </a:pPr>
            <a:r>
              <a:rPr lang="en-US" dirty="0"/>
              <a:t>El Project *</a:t>
            </a:r>
            <a:endParaRPr dirty="0"/>
          </a:p>
        </p:txBody>
      </p:sp>
      <p:pic>
        <p:nvPicPr>
          <p:cNvPr id="9" name="Picture 8" descr="Icon&#10;&#10;Description automatically generated">
            <a:extLst>
              <a:ext uri="{FF2B5EF4-FFF2-40B4-BE49-F238E27FC236}">
                <a16:creationId xmlns:a16="http://schemas.microsoft.com/office/drawing/2014/main" id="{319E7C2D-80AB-454B-AF13-FEDB63C0D649}"/>
              </a:ext>
            </a:extLst>
          </p:cNvPr>
          <p:cNvPicPr>
            <a:picLocks noChangeAspect="1"/>
          </p:cNvPicPr>
          <p:nvPr/>
        </p:nvPicPr>
        <p:blipFill>
          <a:blip r:embed="rId3"/>
          <a:stretch>
            <a:fillRect/>
          </a:stretch>
        </p:blipFill>
        <p:spPr>
          <a:xfrm>
            <a:off x="6028635" y="347317"/>
            <a:ext cx="6163365" cy="6163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d20e9b5223_0_20"/>
          <p:cNvSpPr txBox="1">
            <a:spLocks noGrp="1"/>
          </p:cNvSpPr>
          <p:nvPr>
            <p:ph type="title"/>
          </p:nvPr>
        </p:nvSpPr>
        <p:spPr>
          <a:xfrm>
            <a:off x="685801" y="609600"/>
            <a:ext cx="10131300" cy="145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Mi </a:t>
            </a:r>
            <a:r>
              <a:rPr lang="en-US" dirty="0" err="1"/>
              <a:t>Pregunta</a:t>
            </a:r>
            <a:r>
              <a:rPr lang="en-US" dirty="0"/>
              <a:t>...</a:t>
            </a:r>
            <a:endParaRPr dirty="0"/>
          </a:p>
        </p:txBody>
      </p:sp>
      <p:sp>
        <p:nvSpPr>
          <p:cNvPr id="187" name="Google Shape;187;gd20e9b5223_0_20"/>
          <p:cNvSpPr txBox="1">
            <a:spLocks noGrp="1"/>
          </p:cNvSpPr>
          <p:nvPr>
            <p:ph type="body" idx="1"/>
          </p:nvPr>
        </p:nvSpPr>
        <p:spPr>
          <a:xfrm>
            <a:off x="0" y="2142067"/>
            <a:ext cx="12191999" cy="3649200"/>
          </a:xfrm>
          <a:prstGeom prst="rect">
            <a:avLst/>
          </a:prstGeom>
        </p:spPr>
        <p:txBody>
          <a:bodyPr spcFirstLastPara="1" wrap="square" lIns="91425" tIns="45700" rIns="91425" bIns="45700" anchor="ctr" anchorCtr="0">
            <a:normAutofit/>
          </a:bodyPr>
          <a:lstStyle/>
          <a:p>
            <a:pPr marL="0" lvl="0" indent="0" algn="ctr" rtl="0">
              <a:spcBef>
                <a:spcPts val="0"/>
              </a:spcBef>
              <a:spcAft>
                <a:spcPts val="1000"/>
              </a:spcAft>
              <a:buNone/>
            </a:pPr>
            <a:r>
              <a:rPr lang="en-US" sz="4400" dirty="0">
                <a:latin typeface="Chalkboard" panose="03050602040202020205" pitchFamily="66" charset="77"/>
                <a:ea typeface="Apple Symbols" panose="02000000000000000000" pitchFamily="2" charset="-79"/>
                <a:cs typeface="Apple Symbols" panose="02000000000000000000" pitchFamily="2" charset="-79"/>
              </a:rPr>
              <a:t>Is an egg a fruit or a vegetable?</a:t>
            </a:r>
            <a:endParaRPr sz="4400" dirty="0">
              <a:latin typeface="Chalkboard" panose="03050602040202020205" pitchFamily="66" charset="77"/>
              <a:ea typeface="Apple Symbols" panose="02000000000000000000" pitchFamily="2" charset="-79"/>
              <a:cs typeface="Apple Symbols" panose="02000000000000000000" pitchFamily="2" charset="-7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US"/>
              <a:t>OVERVIEW</a:t>
            </a:r>
            <a:endParaRPr/>
          </a:p>
        </p:txBody>
      </p:sp>
      <p:sp>
        <p:nvSpPr>
          <p:cNvPr id="151" name="Google Shape;151;p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457200" lvl="0" indent="-342900" algn="l" rtl="0">
              <a:spcBef>
                <a:spcPts val="0"/>
              </a:spcBef>
              <a:spcAft>
                <a:spcPts val="0"/>
              </a:spcAft>
              <a:buSzPts val="1800"/>
              <a:buChar char="•"/>
            </a:pPr>
            <a:r>
              <a:rPr lang="en-US" dirty="0"/>
              <a:t>Expectations</a:t>
            </a:r>
            <a:endParaRPr dirty="0"/>
          </a:p>
          <a:p>
            <a:pPr marL="457200" lvl="0" indent="-342900" algn="l" rtl="0">
              <a:spcBef>
                <a:spcPts val="0"/>
              </a:spcBef>
              <a:spcAft>
                <a:spcPts val="0"/>
              </a:spcAft>
              <a:buSzPts val="1800"/>
              <a:buChar char="•"/>
            </a:pPr>
            <a:r>
              <a:rPr lang="en-US" dirty="0"/>
              <a:t>Lectures</a:t>
            </a:r>
          </a:p>
          <a:p>
            <a:pPr marL="457200" lvl="0" indent="-342900" algn="l" rtl="0">
              <a:spcBef>
                <a:spcPts val="0"/>
              </a:spcBef>
              <a:spcAft>
                <a:spcPts val="0"/>
              </a:spcAft>
              <a:buSzPts val="1800"/>
              <a:buChar char="•"/>
            </a:pPr>
            <a:r>
              <a:rPr lang="en-US" dirty="0"/>
              <a:t>Exercises</a:t>
            </a:r>
          </a:p>
          <a:p>
            <a:pPr marL="457200" lvl="0" indent="-342900" algn="l" rtl="0">
              <a:spcBef>
                <a:spcPts val="0"/>
              </a:spcBef>
              <a:spcAft>
                <a:spcPts val="0"/>
              </a:spcAft>
              <a:buSzPts val="1800"/>
              <a:buChar char="•"/>
            </a:pPr>
            <a:r>
              <a:rPr lang="en-US" dirty="0"/>
              <a:t>Folder Layout</a:t>
            </a:r>
          </a:p>
          <a:p>
            <a:pPr marL="457200" lvl="0" indent="-342900" algn="l" rtl="0">
              <a:spcBef>
                <a:spcPts val="0"/>
              </a:spcBef>
              <a:spcAft>
                <a:spcPts val="0"/>
              </a:spcAft>
              <a:buSzPts val="1800"/>
              <a:buChar char="•"/>
            </a:pPr>
            <a:r>
              <a:rPr lang="en-US" dirty="0"/>
              <a:t>Things we will go over</a:t>
            </a:r>
            <a:endParaRPr dirty="0"/>
          </a:p>
          <a:p>
            <a:pPr marL="457200" lvl="0" indent="-342900" algn="l" rtl="0">
              <a:spcBef>
                <a:spcPts val="0"/>
              </a:spcBef>
              <a:spcAft>
                <a:spcPts val="0"/>
              </a:spcAft>
              <a:buSzPts val="1800"/>
              <a:buChar char="•"/>
            </a:pPr>
            <a:r>
              <a:rPr lang="en-US" dirty="0"/>
              <a:t>Mi </a:t>
            </a:r>
            <a:r>
              <a:rPr lang="en-US" dirty="0" err="1"/>
              <a:t>Pregunta</a:t>
            </a:r>
            <a:r>
              <a:rPr lang="en-US" dirty="0"/>
              <a:t>...</a:t>
            </a:r>
            <a:endParaRPr dirty="0"/>
          </a:p>
        </p:txBody>
      </p:sp>
    </p:spTree>
    <p:extLst>
      <p:ext uri="{BB962C8B-B14F-4D97-AF65-F5344CB8AC3E}">
        <p14:creationId xmlns:p14="http://schemas.microsoft.com/office/powerpoint/2010/main" val="3781137757"/>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938</Words>
  <Application>Microsoft Macintosh PowerPoint</Application>
  <PresentationFormat>Widescreen</PresentationFormat>
  <Paragraphs>91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Chalkboard</vt:lpstr>
      <vt:lpstr>Celestial</vt:lpstr>
      <vt:lpstr>MY COURSE AND WHAT TO EXPECT</vt:lpstr>
      <vt:lpstr>OVERVIEW</vt:lpstr>
      <vt:lpstr>EXPECTATIONS</vt:lpstr>
      <vt:lpstr>LECTURES</vt:lpstr>
      <vt:lpstr>EXERCISES</vt:lpstr>
      <vt:lpstr>FOLDER LAYOUT</vt:lpstr>
      <vt:lpstr>THINGS WE WILL GO OVER</vt:lpstr>
      <vt:lpstr>Mi Pregunta...</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COURSE AND WHAT TO EXPECT</dc:title>
  <dc:creator>Pineda, Felipe Osiel</dc:creator>
  <cp:lastModifiedBy>Pineda, Felipe Osiel</cp:lastModifiedBy>
  <cp:revision>6</cp:revision>
  <dcterms:created xsi:type="dcterms:W3CDTF">2021-03-20T15:26:01Z</dcterms:created>
  <dcterms:modified xsi:type="dcterms:W3CDTF">2021-04-15T00:02:41Z</dcterms:modified>
</cp:coreProperties>
</file>