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8" r:id="rId3"/>
    <p:sldId id="321" r:id="rId4"/>
    <p:sldId id="322" r:id="rId5"/>
    <p:sldId id="323" r:id="rId6"/>
    <p:sldId id="325" r:id="rId7"/>
    <p:sldId id="324" r:id="rId8"/>
    <p:sldId id="319" r:id="rId9"/>
    <p:sldId id="320"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1"/>
    <p:restoredTop sz="82585"/>
  </p:normalViewPr>
  <p:slideViewPr>
    <p:cSldViewPr snapToGrid="0" snapToObjects="1">
      <p:cViewPr varScale="1">
        <p:scale>
          <a:sx n="105" d="100"/>
          <a:sy n="105" d="100"/>
        </p:scale>
        <p:origin x="1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28947-4375-1244-9960-5B734462073D}" type="datetimeFigureOut">
              <a:rPr lang="en-US" smtClean="0"/>
              <a:t>4/15/21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1311-75B6-5448-8072-CF99FAEFE802}" type="slidenum">
              <a:rPr lang="en-US" smtClean="0"/>
              <a:t>‹#›</a:t>
            </a:fld>
            <a:endParaRPr lang="en-US"/>
          </a:p>
        </p:txBody>
      </p:sp>
    </p:spTree>
    <p:extLst>
      <p:ext uri="{BB962C8B-B14F-4D97-AF65-F5344CB8AC3E}">
        <p14:creationId xmlns:p14="http://schemas.microsoft.com/office/powerpoint/2010/main" val="370073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until now all we have done is store single values in variables. Now let’s learn about a variable (array) that can store multiple values.</a:t>
            </a:r>
          </a:p>
          <a:p>
            <a:endParaRPr lang="en-US" dirty="0"/>
          </a:p>
          <a:p>
            <a:r>
              <a:rPr lang="en-US" dirty="0"/>
              <a:t>An array is a variable that can store multiple values of a same type. For example, if you wanted 1000 </a:t>
            </a:r>
            <a:r>
              <a:rPr lang="en-US" dirty="0" err="1"/>
              <a:t>ints</a:t>
            </a:r>
            <a:r>
              <a:rPr lang="en-US" dirty="0"/>
              <a:t> all in one packaged group, then you’d create an int array with 1000 </a:t>
            </a:r>
            <a:r>
              <a:rPr lang="en-US" dirty="0" err="1"/>
              <a:t>ints</a:t>
            </a:r>
            <a:r>
              <a:rPr lang="en-US" dirty="0"/>
              <a:t>.</a:t>
            </a:r>
          </a:p>
          <a:p>
            <a:endParaRPr lang="en-US" dirty="0"/>
          </a:p>
          <a:p>
            <a:r>
              <a:rPr lang="en-US" dirty="0"/>
              <a:t>Arrays have a size limit. At the point of declaration, you have to give it a size amount so that it will allocate memory for it. </a:t>
            </a:r>
          </a:p>
          <a:p>
            <a:endParaRPr lang="en-US" dirty="0"/>
          </a:p>
          <a:p>
            <a:r>
              <a:rPr lang="en-US" dirty="0"/>
              <a:t>Once you declare an array with the amount you want, that amount cannot be change. The elements inside it can but not the size.</a:t>
            </a:r>
          </a:p>
        </p:txBody>
      </p:sp>
      <p:sp>
        <p:nvSpPr>
          <p:cNvPr id="4" name="Slide Number Placeholder 3"/>
          <p:cNvSpPr>
            <a:spLocks noGrp="1"/>
          </p:cNvSpPr>
          <p:nvPr>
            <p:ph type="sldNum" sz="quarter" idx="5"/>
          </p:nvPr>
        </p:nvSpPr>
        <p:spPr/>
        <p:txBody>
          <a:bodyPr/>
          <a:lstStyle/>
          <a:p>
            <a:fld id="{4A561311-75B6-5448-8072-CF99FAEFE802}" type="slidenum">
              <a:rPr lang="en-US" smtClean="0"/>
              <a:t>3</a:t>
            </a:fld>
            <a:endParaRPr lang="en-US"/>
          </a:p>
        </p:txBody>
      </p:sp>
    </p:spTree>
    <p:extLst>
      <p:ext uri="{BB962C8B-B14F-4D97-AF65-F5344CB8AC3E}">
        <p14:creationId xmlns:p14="http://schemas.microsoft.com/office/powerpoint/2010/main" val="332335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until now all have stored are single elements. That’s cool and all but what our task requires more than that?</a:t>
            </a:r>
          </a:p>
          <a:p>
            <a:endParaRPr lang="en-US" dirty="0"/>
          </a:p>
          <a:p>
            <a:r>
              <a:rPr lang="en-US" dirty="0"/>
              <a:t>What if you’re tasked with storing 10,000 binary hash values within your program? With the things you’ve learn all you could do to complete this task is set 10,000 variables? </a:t>
            </a:r>
            <a:r>
              <a:rPr lang="en-US" dirty="0" err="1"/>
              <a:t>Bruh</a:t>
            </a:r>
            <a:r>
              <a:rPr lang="en-US" dirty="0"/>
              <a:t> what.. </a:t>
            </a:r>
          </a:p>
          <a:p>
            <a:endParaRPr lang="en-US" dirty="0"/>
          </a:p>
          <a:p>
            <a:r>
              <a:rPr lang="en-US" dirty="0"/>
              <a:t>That would be quite inefficient. Arrays make that an easier task. By using an array, you can store those 10,000 hashes with a few lines of code</a:t>
            </a:r>
          </a:p>
          <a:p>
            <a:endParaRPr lang="en-US" dirty="0"/>
          </a:p>
          <a:p>
            <a:r>
              <a:rPr lang="en-US" dirty="0"/>
              <a:t>At the end of the day, the above could be bypassed but let’s someone tasks you with finding the mean or sum all all the values? It will get ugly real quick</a:t>
            </a:r>
          </a:p>
          <a:p>
            <a:endParaRPr lang="en-US" dirty="0"/>
          </a:p>
          <a:p>
            <a:endParaRPr lang="en-US" dirty="0"/>
          </a:p>
          <a:p>
            <a:r>
              <a:rPr lang="en-US" dirty="0"/>
              <a:t>Left image is pseudo code of how we would sum all the values it if arrays did not exist</a:t>
            </a:r>
          </a:p>
          <a:p>
            <a:endParaRPr lang="en-US" dirty="0"/>
          </a:p>
          <a:p>
            <a:r>
              <a:rPr lang="en-US" dirty="0"/>
              <a:t>Bottom image how you could do it in an array</a:t>
            </a:r>
          </a:p>
        </p:txBody>
      </p:sp>
      <p:sp>
        <p:nvSpPr>
          <p:cNvPr id="4" name="Slide Number Placeholder 3"/>
          <p:cNvSpPr>
            <a:spLocks noGrp="1"/>
          </p:cNvSpPr>
          <p:nvPr>
            <p:ph type="sldNum" sz="quarter" idx="5"/>
          </p:nvPr>
        </p:nvSpPr>
        <p:spPr/>
        <p:txBody>
          <a:bodyPr/>
          <a:lstStyle/>
          <a:p>
            <a:fld id="{4A561311-75B6-5448-8072-CF99FAEFE802}" type="slidenum">
              <a:rPr lang="en-US" smtClean="0"/>
              <a:t>4</a:t>
            </a:fld>
            <a:endParaRPr lang="en-US"/>
          </a:p>
        </p:txBody>
      </p:sp>
    </p:spTree>
    <p:extLst>
      <p:ext uri="{BB962C8B-B14F-4D97-AF65-F5344CB8AC3E}">
        <p14:creationId xmlns:p14="http://schemas.microsoft.com/office/powerpoint/2010/main" val="405902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Declaring an array is similar to how we declare a variable. We give it the type of the elements it will hold. The identifier or name of this array variable and the size.</a:t>
            </a:r>
          </a:p>
          <a:p>
            <a:endParaRPr lang="en-US" dirty="0"/>
          </a:p>
          <a:p>
            <a:r>
              <a:rPr lang="en-US" dirty="0"/>
              <a:t>Take note that the size is encased in square brackets.</a:t>
            </a:r>
          </a:p>
        </p:txBody>
      </p:sp>
      <p:sp>
        <p:nvSpPr>
          <p:cNvPr id="4" name="Slide Number Placeholder 3"/>
          <p:cNvSpPr>
            <a:spLocks noGrp="1"/>
          </p:cNvSpPr>
          <p:nvPr>
            <p:ph type="sldNum" sz="quarter" idx="5"/>
          </p:nvPr>
        </p:nvSpPr>
        <p:spPr/>
        <p:txBody>
          <a:bodyPr/>
          <a:lstStyle/>
          <a:p>
            <a:fld id="{4A561311-75B6-5448-8072-CF99FAEFE802}" type="slidenum">
              <a:rPr lang="en-US" smtClean="0"/>
              <a:t>5</a:t>
            </a:fld>
            <a:endParaRPr lang="en-US"/>
          </a:p>
        </p:txBody>
      </p:sp>
    </p:spTree>
    <p:extLst>
      <p:ext uri="{BB962C8B-B14F-4D97-AF65-F5344CB8AC3E}">
        <p14:creationId xmlns:p14="http://schemas.microsoft.com/office/powerpoint/2010/main" val="2404788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 you need to know is how indexing works. Indexes in arrays start at 0.</a:t>
            </a:r>
          </a:p>
          <a:p>
            <a:endParaRPr lang="en-US" dirty="0"/>
          </a:p>
          <a:p>
            <a:r>
              <a:rPr lang="en-US" dirty="0"/>
              <a:t>They continue until n-1 where n is equal to the total length</a:t>
            </a:r>
          </a:p>
        </p:txBody>
      </p:sp>
      <p:sp>
        <p:nvSpPr>
          <p:cNvPr id="4" name="Slide Number Placeholder 3"/>
          <p:cNvSpPr>
            <a:spLocks noGrp="1"/>
          </p:cNvSpPr>
          <p:nvPr>
            <p:ph type="sldNum" sz="quarter" idx="5"/>
          </p:nvPr>
        </p:nvSpPr>
        <p:spPr/>
        <p:txBody>
          <a:bodyPr/>
          <a:lstStyle/>
          <a:p>
            <a:fld id="{4A561311-75B6-5448-8072-CF99FAEFE802}" type="slidenum">
              <a:rPr lang="en-US" smtClean="0"/>
              <a:t>7</a:t>
            </a:fld>
            <a:endParaRPr lang="en-US"/>
          </a:p>
        </p:txBody>
      </p:sp>
    </p:spTree>
    <p:extLst>
      <p:ext uri="{BB962C8B-B14F-4D97-AF65-F5344CB8AC3E}">
        <p14:creationId xmlns:p14="http://schemas.microsoft.com/office/powerpoint/2010/main" val="89623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10</a:t>
            </a:fld>
            <a:endParaRPr lang="en-US"/>
          </a:p>
        </p:txBody>
      </p:sp>
    </p:spTree>
    <p:extLst>
      <p:ext uri="{BB962C8B-B14F-4D97-AF65-F5344CB8AC3E}">
        <p14:creationId xmlns:p14="http://schemas.microsoft.com/office/powerpoint/2010/main" val="1240544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quora.com/Why-should-you-use-Array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freecodecamp.org/news/the-c-beginners-handbook/#strin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1DC-3C62-3A47-AC6E-9CCA0F4EA3C3}"/>
              </a:ext>
            </a:extLst>
          </p:cNvPr>
          <p:cNvSpPr>
            <a:spLocks noGrp="1"/>
          </p:cNvSpPr>
          <p:nvPr>
            <p:ph type="ctrTitle"/>
          </p:nvPr>
        </p:nvSpPr>
        <p:spPr/>
        <p:txBody>
          <a:bodyPr/>
          <a:lstStyle/>
          <a:p>
            <a:r>
              <a:rPr lang="en-US" dirty="0"/>
              <a:t>C Flow Control</a:t>
            </a:r>
          </a:p>
        </p:txBody>
      </p:sp>
      <p:sp>
        <p:nvSpPr>
          <p:cNvPr id="3" name="Subtitle 2">
            <a:extLst>
              <a:ext uri="{FF2B5EF4-FFF2-40B4-BE49-F238E27FC236}">
                <a16:creationId xmlns:a16="http://schemas.microsoft.com/office/drawing/2014/main" id="{465D3F87-255D-7547-BA20-FFCF7741A4C9}"/>
              </a:ext>
            </a:extLst>
          </p:cNvPr>
          <p:cNvSpPr>
            <a:spLocks noGrp="1"/>
          </p:cNvSpPr>
          <p:nvPr>
            <p:ph type="subTitle" idx="1"/>
          </p:nvPr>
        </p:nvSpPr>
        <p:spPr/>
        <p:txBody>
          <a:bodyPr/>
          <a:lstStyle/>
          <a:p>
            <a:r>
              <a:rPr lang="en-US" dirty="0"/>
              <a:t>By: Lt </a:t>
            </a:r>
            <a:r>
              <a:rPr lang="en-US" dirty="0" err="1"/>
              <a:t>FElipe</a:t>
            </a:r>
            <a:r>
              <a:rPr lang="en-US" dirty="0"/>
              <a:t> Pineda</a:t>
            </a:r>
          </a:p>
        </p:txBody>
      </p:sp>
    </p:spTree>
    <p:extLst>
      <p:ext uri="{BB962C8B-B14F-4D97-AF65-F5344CB8AC3E}">
        <p14:creationId xmlns:p14="http://schemas.microsoft.com/office/powerpoint/2010/main" val="37815758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8A2E-1182-6147-AD4D-68EB9ADCB9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23291A-621D-874D-8E8A-10E7A5750E3B}"/>
              </a:ext>
            </a:extLst>
          </p:cNvPr>
          <p:cNvSpPr>
            <a:spLocks noGrp="1"/>
          </p:cNvSpPr>
          <p:nvPr>
            <p:ph idx="1"/>
          </p:nvPr>
        </p:nvSpPr>
        <p:spPr/>
        <p:txBody>
          <a:bodyPr/>
          <a:lstStyle/>
          <a:p>
            <a:r>
              <a:rPr lang="en-US" dirty="0">
                <a:hlinkClick r:id="rId3"/>
              </a:rPr>
              <a:t>https://www.quora.com/Why-should-you-use-Arrays</a:t>
            </a:r>
            <a:endParaRPr lang="en-US" dirty="0"/>
          </a:p>
          <a:p>
            <a:r>
              <a:rPr lang="en-US" dirty="0"/>
              <a:t>https://</a:t>
            </a:r>
            <a:r>
              <a:rPr lang="en-US" dirty="0" err="1"/>
              <a:t>www.programiz.com</a:t>
            </a:r>
            <a:r>
              <a:rPr lang="en-US" dirty="0"/>
              <a:t>/c-programming/c-arrays</a:t>
            </a:r>
          </a:p>
          <a:p>
            <a:r>
              <a:rPr lang="en-US" dirty="0">
                <a:hlinkClick r:id="rId4"/>
              </a:rPr>
              <a:t>https://www.freecodecamp.org/news/the-c-beginners-handbook/#strings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676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lstStyle/>
          <a:p>
            <a:r>
              <a:rPr lang="en-US" dirty="0"/>
              <a:t>What in tarnation is an array?</a:t>
            </a:r>
          </a:p>
          <a:p>
            <a:r>
              <a:rPr lang="en-US" dirty="0"/>
              <a:t>Why do we need it?</a:t>
            </a:r>
          </a:p>
          <a:p>
            <a:r>
              <a:rPr lang="en-US" dirty="0"/>
              <a:t>Declaring an array</a:t>
            </a:r>
          </a:p>
          <a:p>
            <a:r>
              <a:rPr lang="en-US" dirty="0"/>
              <a:t>Accessing elements of an array</a:t>
            </a:r>
          </a:p>
          <a:p>
            <a:r>
              <a:rPr lang="en-US" dirty="0"/>
              <a:t>Modifying elements of array</a:t>
            </a:r>
          </a:p>
          <a:p>
            <a:r>
              <a:rPr lang="en-US" dirty="0"/>
              <a:t>What is out of bounds?</a:t>
            </a:r>
          </a:p>
          <a:p>
            <a:r>
              <a:rPr lang="en-US" dirty="0"/>
              <a:t>Multidimensional arrays</a:t>
            </a:r>
          </a:p>
        </p:txBody>
      </p:sp>
    </p:spTree>
    <p:extLst>
      <p:ext uri="{BB962C8B-B14F-4D97-AF65-F5344CB8AC3E}">
        <p14:creationId xmlns:p14="http://schemas.microsoft.com/office/powerpoint/2010/main" val="49206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FBE4-F97B-C745-9517-DCBD1F943ECD}"/>
              </a:ext>
            </a:extLst>
          </p:cNvPr>
          <p:cNvSpPr>
            <a:spLocks noGrp="1"/>
          </p:cNvSpPr>
          <p:nvPr>
            <p:ph type="title"/>
          </p:nvPr>
        </p:nvSpPr>
        <p:spPr>
          <a:xfrm>
            <a:off x="685801" y="609600"/>
            <a:ext cx="5219699" cy="1456267"/>
          </a:xfrm>
        </p:spPr>
        <p:txBody>
          <a:bodyPr>
            <a:normAutofit/>
          </a:bodyPr>
          <a:lstStyle/>
          <a:p>
            <a:r>
              <a:rPr lang="en-US" dirty="0"/>
              <a:t>What is an array?</a:t>
            </a:r>
          </a:p>
        </p:txBody>
      </p:sp>
      <p:sp>
        <p:nvSpPr>
          <p:cNvPr id="3" name="Content Placeholder 2">
            <a:extLst>
              <a:ext uri="{FF2B5EF4-FFF2-40B4-BE49-F238E27FC236}">
                <a16:creationId xmlns:a16="http://schemas.microsoft.com/office/drawing/2014/main" id="{867B9C7F-4BDA-4B43-9088-D72ED284A20A}"/>
              </a:ext>
            </a:extLst>
          </p:cNvPr>
          <p:cNvSpPr>
            <a:spLocks noGrp="1"/>
          </p:cNvSpPr>
          <p:nvPr>
            <p:ph idx="1"/>
          </p:nvPr>
        </p:nvSpPr>
        <p:spPr>
          <a:xfrm>
            <a:off x="417577" y="2599267"/>
            <a:ext cx="5219699" cy="3649133"/>
          </a:xfrm>
        </p:spPr>
        <p:txBody>
          <a:bodyPr>
            <a:normAutofit fontScale="92500" lnSpcReduction="20000"/>
          </a:bodyPr>
          <a:lstStyle/>
          <a:p>
            <a:r>
              <a:rPr lang="en-US" dirty="0"/>
              <a:t>Single values inside a variable. Nah fam. Let’s kick it up a notch</a:t>
            </a:r>
          </a:p>
          <a:p>
            <a:r>
              <a:rPr lang="en-US" dirty="0"/>
              <a:t>Arrays are store more than one value of the same type</a:t>
            </a:r>
          </a:p>
          <a:p>
            <a:pPr lvl="1"/>
            <a:r>
              <a:rPr lang="en-US" dirty="0"/>
              <a:t>Can anyone name some of the types we’ve gone over?</a:t>
            </a:r>
          </a:p>
          <a:p>
            <a:pPr lvl="1"/>
            <a:r>
              <a:rPr lang="en-US" dirty="0"/>
              <a:t>You want 1000 </a:t>
            </a:r>
            <a:r>
              <a:rPr lang="en-US" dirty="0" err="1"/>
              <a:t>ints</a:t>
            </a:r>
            <a:r>
              <a:rPr lang="en-US" dirty="0"/>
              <a:t> all in one package. You got it.</a:t>
            </a:r>
          </a:p>
          <a:p>
            <a:pPr lvl="1"/>
            <a:r>
              <a:rPr lang="en-US" dirty="0"/>
              <a:t>You 10000 doubles all in one package. You got it.</a:t>
            </a:r>
          </a:p>
          <a:p>
            <a:pPr lvl="1"/>
            <a:r>
              <a:rPr lang="en-US" dirty="0"/>
              <a:t>Etc.</a:t>
            </a:r>
          </a:p>
          <a:p>
            <a:r>
              <a:rPr lang="en-US" dirty="0"/>
              <a:t>Arrays have a size limit</a:t>
            </a:r>
          </a:p>
          <a:p>
            <a:r>
              <a:rPr lang="en-US" dirty="0"/>
              <a:t>Array size cannot be changes once it is declared</a:t>
            </a:r>
          </a:p>
          <a:p>
            <a:r>
              <a:rPr lang="en-US" dirty="0"/>
              <a:t>Think of it as a package of the same type elements</a:t>
            </a:r>
          </a:p>
          <a:p>
            <a:endParaRPr lang="en-US" dirty="0"/>
          </a:p>
          <a:p>
            <a:endParaRPr lang="en-US" dirty="0"/>
          </a:p>
          <a:p>
            <a:pPr lvl="1"/>
            <a:endParaRPr lang="en-US" dirty="0"/>
          </a:p>
        </p:txBody>
      </p:sp>
      <p:pic>
        <p:nvPicPr>
          <p:cNvPr id="5" name="Picture 4" descr="Diagram&#10;&#10;Description automatically generated">
            <a:extLst>
              <a:ext uri="{FF2B5EF4-FFF2-40B4-BE49-F238E27FC236}">
                <a16:creationId xmlns:a16="http://schemas.microsoft.com/office/drawing/2014/main" id="{521FB5D9-FE60-8342-995B-BFCD389E8C9D}"/>
              </a:ext>
            </a:extLst>
          </p:cNvPr>
          <p:cNvPicPr>
            <a:picLocks noChangeAspect="1"/>
          </p:cNvPicPr>
          <p:nvPr/>
        </p:nvPicPr>
        <p:blipFill rotWithShape="1">
          <a:blip r:embed="rId4"/>
          <a:srcRect l="22985" r="20735" b="2"/>
          <a:stretch/>
        </p:blipFill>
        <p:spPr>
          <a:xfrm>
            <a:off x="6198830" y="639097"/>
            <a:ext cx="5447070" cy="5250425"/>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1532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C211-B8E5-C547-AE99-6AD308A094DA}"/>
              </a:ext>
            </a:extLst>
          </p:cNvPr>
          <p:cNvSpPr>
            <a:spLocks noGrp="1"/>
          </p:cNvSpPr>
          <p:nvPr>
            <p:ph type="title"/>
          </p:nvPr>
        </p:nvSpPr>
        <p:spPr>
          <a:xfrm>
            <a:off x="184990" y="243840"/>
            <a:ext cx="4471415" cy="1456267"/>
          </a:xfrm>
        </p:spPr>
        <p:txBody>
          <a:bodyPr/>
          <a:lstStyle/>
          <a:p>
            <a:r>
              <a:rPr lang="en-US" dirty="0"/>
              <a:t>Why do we need it?</a:t>
            </a:r>
          </a:p>
        </p:txBody>
      </p:sp>
      <p:sp>
        <p:nvSpPr>
          <p:cNvPr id="3" name="Content Placeholder 2">
            <a:extLst>
              <a:ext uri="{FF2B5EF4-FFF2-40B4-BE49-F238E27FC236}">
                <a16:creationId xmlns:a16="http://schemas.microsoft.com/office/drawing/2014/main" id="{5FAA547C-4377-4046-8B7F-E3E616F67079}"/>
              </a:ext>
            </a:extLst>
          </p:cNvPr>
          <p:cNvSpPr>
            <a:spLocks noGrp="1"/>
          </p:cNvSpPr>
          <p:nvPr>
            <p:ph idx="1"/>
          </p:nvPr>
        </p:nvSpPr>
        <p:spPr>
          <a:xfrm>
            <a:off x="184990" y="2097024"/>
            <a:ext cx="3881222" cy="3649133"/>
          </a:xfrm>
        </p:spPr>
        <p:txBody>
          <a:bodyPr>
            <a:normAutofit fontScale="92500" lnSpcReduction="10000"/>
          </a:bodyPr>
          <a:lstStyle/>
          <a:p>
            <a:r>
              <a:rPr lang="en-US" dirty="0"/>
              <a:t>Scenario</a:t>
            </a:r>
          </a:p>
          <a:p>
            <a:pPr lvl="1"/>
            <a:r>
              <a:rPr lang="en-US" dirty="0"/>
              <a:t>10,000  PT Scores</a:t>
            </a:r>
          </a:p>
          <a:p>
            <a:pPr lvl="1"/>
            <a:r>
              <a:rPr lang="en-US" dirty="0"/>
              <a:t>How would you store that?</a:t>
            </a:r>
          </a:p>
          <a:p>
            <a:pPr lvl="1"/>
            <a:r>
              <a:rPr lang="en-US" dirty="0"/>
              <a:t>10,000 variables or 10,000 lines of code vs a few lines of code </a:t>
            </a:r>
          </a:p>
          <a:p>
            <a:pPr lvl="2"/>
            <a:r>
              <a:rPr lang="en-US" dirty="0"/>
              <a:t>Can be bypassed or worked around</a:t>
            </a:r>
          </a:p>
          <a:p>
            <a:pPr lvl="1"/>
            <a:r>
              <a:rPr lang="en-US" dirty="0"/>
              <a:t>Where it gets harder is what if you need to do calculations on all (or some) values?</a:t>
            </a:r>
          </a:p>
          <a:p>
            <a:pPr lvl="2"/>
            <a:r>
              <a:rPr lang="en-US" dirty="0"/>
              <a:t>Add them all together</a:t>
            </a:r>
          </a:p>
          <a:p>
            <a:pPr lvl="2"/>
            <a:r>
              <a:rPr lang="en-US" dirty="0"/>
              <a:t>Sort them?</a:t>
            </a:r>
          </a:p>
          <a:p>
            <a:pPr lvl="2"/>
            <a:r>
              <a:rPr lang="en-US" dirty="0"/>
              <a:t>Get the median value?</a:t>
            </a:r>
          </a:p>
          <a:p>
            <a:endParaRPr lang="en-US" dirty="0"/>
          </a:p>
        </p:txBody>
      </p:sp>
      <p:pic>
        <p:nvPicPr>
          <p:cNvPr id="7" name="Picture 6" descr="Text&#10;&#10;Description automatically generated">
            <a:extLst>
              <a:ext uri="{FF2B5EF4-FFF2-40B4-BE49-F238E27FC236}">
                <a16:creationId xmlns:a16="http://schemas.microsoft.com/office/drawing/2014/main" id="{036FC103-F122-824D-8C7E-4FA058CFB85B}"/>
              </a:ext>
            </a:extLst>
          </p:cNvPr>
          <p:cNvPicPr>
            <a:picLocks noChangeAspect="1"/>
          </p:cNvPicPr>
          <p:nvPr/>
        </p:nvPicPr>
        <p:blipFill>
          <a:blip r:embed="rId3"/>
          <a:stretch>
            <a:fillRect/>
          </a:stretch>
        </p:blipFill>
        <p:spPr>
          <a:xfrm>
            <a:off x="3723628" y="1153331"/>
            <a:ext cx="4262132" cy="5204797"/>
          </a:xfrm>
          <a:prstGeom prst="rect">
            <a:avLst/>
          </a:prstGeom>
        </p:spPr>
      </p:pic>
      <p:pic>
        <p:nvPicPr>
          <p:cNvPr id="9" name="Picture 8" descr="Text&#10;&#10;Description automatically generated">
            <a:extLst>
              <a:ext uri="{FF2B5EF4-FFF2-40B4-BE49-F238E27FC236}">
                <a16:creationId xmlns:a16="http://schemas.microsoft.com/office/drawing/2014/main" id="{432C0C23-77A1-BD45-B99F-923EB363EEDC}"/>
              </a:ext>
            </a:extLst>
          </p:cNvPr>
          <p:cNvPicPr>
            <a:picLocks noChangeAspect="1"/>
          </p:cNvPicPr>
          <p:nvPr/>
        </p:nvPicPr>
        <p:blipFill>
          <a:blip r:embed="rId4"/>
          <a:stretch>
            <a:fillRect/>
          </a:stretch>
        </p:blipFill>
        <p:spPr>
          <a:xfrm>
            <a:off x="7458546" y="1778677"/>
            <a:ext cx="4878236" cy="4285826"/>
          </a:xfrm>
          <a:prstGeom prst="rect">
            <a:avLst/>
          </a:prstGeom>
        </p:spPr>
      </p:pic>
    </p:spTree>
    <p:extLst>
      <p:ext uri="{BB962C8B-B14F-4D97-AF65-F5344CB8AC3E}">
        <p14:creationId xmlns:p14="http://schemas.microsoft.com/office/powerpoint/2010/main" val="308414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1BF6-220C-CE48-A07B-EB4073EE0AC4}"/>
              </a:ext>
            </a:extLst>
          </p:cNvPr>
          <p:cNvSpPr>
            <a:spLocks noGrp="1"/>
          </p:cNvSpPr>
          <p:nvPr>
            <p:ph type="title"/>
          </p:nvPr>
        </p:nvSpPr>
        <p:spPr>
          <a:xfrm>
            <a:off x="685801" y="1030289"/>
            <a:ext cx="6814749" cy="1035578"/>
          </a:xfrm>
        </p:spPr>
        <p:txBody>
          <a:bodyPr>
            <a:normAutofit/>
          </a:bodyPr>
          <a:lstStyle/>
          <a:p>
            <a:r>
              <a:rPr lang="en-US"/>
              <a:t>Declaring an array</a:t>
            </a:r>
          </a:p>
        </p:txBody>
      </p:sp>
      <p:sp>
        <p:nvSpPr>
          <p:cNvPr id="11" name="Content Placeholder 10">
            <a:extLst>
              <a:ext uri="{FF2B5EF4-FFF2-40B4-BE49-F238E27FC236}">
                <a16:creationId xmlns:a16="http://schemas.microsoft.com/office/drawing/2014/main" id="{F6B0D834-C0DB-4F37-9EAD-6B7EA7084267}"/>
              </a:ext>
            </a:extLst>
          </p:cNvPr>
          <p:cNvSpPr>
            <a:spLocks noGrp="1"/>
          </p:cNvSpPr>
          <p:nvPr>
            <p:ph idx="1"/>
          </p:nvPr>
        </p:nvSpPr>
        <p:spPr>
          <a:xfrm>
            <a:off x="685801" y="2142067"/>
            <a:ext cx="6814749" cy="3649133"/>
          </a:xfrm>
        </p:spPr>
        <p:txBody>
          <a:bodyPr>
            <a:normAutofit/>
          </a:bodyPr>
          <a:lstStyle/>
          <a:p>
            <a:r>
              <a:rPr lang="en-US" dirty="0"/>
              <a:t>Like how we declare variables</a:t>
            </a:r>
          </a:p>
          <a:p>
            <a:pPr lvl="1"/>
            <a:r>
              <a:rPr lang="en-US" dirty="0"/>
              <a:t>type will the type for all the elements inside</a:t>
            </a:r>
          </a:p>
          <a:p>
            <a:pPr lvl="1"/>
            <a:r>
              <a:rPr lang="en-US" dirty="0"/>
              <a:t>identifier must match the rules that were given is earlier </a:t>
            </a:r>
            <a:r>
              <a:rPr lang="en-US" dirty="0" err="1"/>
              <a:t>slideset</a:t>
            </a:r>
            <a:endParaRPr lang="en-US" dirty="0"/>
          </a:p>
          <a:p>
            <a:pPr lvl="1"/>
            <a:r>
              <a:rPr lang="en-US" dirty="0"/>
              <a:t>Take not that the size is encased in square brackets</a:t>
            </a:r>
          </a:p>
          <a:p>
            <a:r>
              <a:rPr lang="en-US" dirty="0"/>
              <a:t>Again, once you declare an array the size and type of an array cannot change</a:t>
            </a:r>
          </a:p>
          <a:p>
            <a:pPr lvl="1"/>
            <a:r>
              <a:rPr lang="en-US" dirty="0"/>
              <a:t>Do we get what that means?</a:t>
            </a:r>
          </a:p>
          <a:p>
            <a:endParaRPr lang="en-US" dirty="0"/>
          </a:p>
        </p:txBody>
      </p:sp>
      <p:pic>
        <p:nvPicPr>
          <p:cNvPr id="7" name="Picture 6" descr="Graphical user interface&#10;&#10;Description automatically generated with low confidence">
            <a:extLst>
              <a:ext uri="{FF2B5EF4-FFF2-40B4-BE49-F238E27FC236}">
                <a16:creationId xmlns:a16="http://schemas.microsoft.com/office/drawing/2014/main" id="{AFFCDAFC-70AB-674D-B8C5-FC7A7A9566A6}"/>
              </a:ext>
            </a:extLst>
          </p:cNvPr>
          <p:cNvPicPr>
            <a:picLocks noChangeAspect="1"/>
          </p:cNvPicPr>
          <p:nvPr/>
        </p:nvPicPr>
        <p:blipFill>
          <a:blip r:embed="rId4"/>
          <a:stretch>
            <a:fillRect/>
          </a:stretch>
        </p:blipFill>
        <p:spPr>
          <a:xfrm>
            <a:off x="7500549" y="3677683"/>
            <a:ext cx="4306185" cy="2906675"/>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Content Placeholder 4" descr="A picture containing text&#10;&#10;Description automatically generated">
            <a:extLst>
              <a:ext uri="{FF2B5EF4-FFF2-40B4-BE49-F238E27FC236}">
                <a16:creationId xmlns:a16="http://schemas.microsoft.com/office/drawing/2014/main" id="{155A4CDB-402D-634F-9D0D-07DC15B47CE8}"/>
              </a:ext>
            </a:extLst>
          </p:cNvPr>
          <p:cNvPicPr>
            <a:picLocks noChangeAspect="1"/>
          </p:cNvPicPr>
          <p:nvPr/>
        </p:nvPicPr>
        <p:blipFill>
          <a:blip r:embed="rId5"/>
          <a:stretch>
            <a:fillRect/>
          </a:stretch>
        </p:blipFill>
        <p:spPr>
          <a:xfrm>
            <a:off x="7500550" y="728172"/>
            <a:ext cx="4306185" cy="231457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4258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A710-5FE3-B442-94F3-C6EF483E6D40}"/>
              </a:ext>
            </a:extLst>
          </p:cNvPr>
          <p:cNvSpPr>
            <a:spLocks noGrp="1"/>
          </p:cNvSpPr>
          <p:nvPr>
            <p:ph type="title"/>
          </p:nvPr>
        </p:nvSpPr>
        <p:spPr>
          <a:xfrm>
            <a:off x="825909" y="808055"/>
            <a:ext cx="3979205" cy="1453363"/>
          </a:xfrm>
        </p:spPr>
        <p:txBody>
          <a:bodyPr>
            <a:normAutofit/>
          </a:bodyPr>
          <a:lstStyle/>
          <a:p>
            <a:r>
              <a:rPr lang="en-US" dirty="0"/>
              <a:t>Initializing an array</a:t>
            </a:r>
          </a:p>
        </p:txBody>
      </p:sp>
      <p:sp>
        <p:nvSpPr>
          <p:cNvPr id="3" name="Content Placeholder 2">
            <a:extLst>
              <a:ext uri="{FF2B5EF4-FFF2-40B4-BE49-F238E27FC236}">
                <a16:creationId xmlns:a16="http://schemas.microsoft.com/office/drawing/2014/main" id="{6B33B073-BDDB-634F-8832-677E91A621AF}"/>
              </a:ext>
            </a:extLst>
          </p:cNvPr>
          <p:cNvSpPr>
            <a:spLocks noGrp="1"/>
          </p:cNvSpPr>
          <p:nvPr>
            <p:ph idx="1"/>
          </p:nvPr>
        </p:nvSpPr>
        <p:spPr>
          <a:xfrm>
            <a:off x="802178" y="2261420"/>
            <a:ext cx="4002936" cy="3637935"/>
          </a:xfrm>
        </p:spPr>
        <p:txBody>
          <a:bodyPr>
            <a:normAutofit/>
          </a:bodyPr>
          <a:lstStyle/>
          <a:p>
            <a:r>
              <a:rPr lang="en-US" dirty="0"/>
              <a:t>Simple as just putting the values you want in curly brackets</a:t>
            </a:r>
          </a:p>
          <a:p>
            <a:r>
              <a:rPr lang="en-US" dirty="0"/>
              <a:t>Does anyone see anything wrong or inefficient in the code?</a:t>
            </a:r>
          </a:p>
          <a:p>
            <a:pPr lvl="1"/>
            <a:r>
              <a:rPr lang="en-US" dirty="0"/>
              <a:t>Yes, allocated memory for 6 but only put 5. What’s going to happen to that last element?</a:t>
            </a:r>
          </a:p>
          <a:p>
            <a:pPr lvl="1"/>
            <a:r>
              <a:rPr lang="en-US" dirty="0"/>
              <a:t>A 0 will be put there. What is put there depends on what the type is</a:t>
            </a:r>
          </a:p>
          <a:p>
            <a:pPr lvl="1"/>
            <a:endParaRPr lang="en-US" dirty="0"/>
          </a:p>
        </p:txBody>
      </p:sp>
      <p:pic>
        <p:nvPicPr>
          <p:cNvPr id="5" name="Picture 4" descr="Text&#10;&#10;Description automatically generated">
            <a:extLst>
              <a:ext uri="{FF2B5EF4-FFF2-40B4-BE49-F238E27FC236}">
                <a16:creationId xmlns:a16="http://schemas.microsoft.com/office/drawing/2014/main" id="{FA8D6D1E-3D80-084E-82C2-151984E0EA9D}"/>
              </a:ext>
            </a:extLst>
          </p:cNvPr>
          <p:cNvPicPr>
            <a:picLocks noChangeAspect="1"/>
          </p:cNvPicPr>
          <p:nvPr/>
        </p:nvPicPr>
        <p:blipFill>
          <a:blip r:embed="rId3"/>
          <a:stretch>
            <a:fillRect/>
          </a:stretch>
        </p:blipFill>
        <p:spPr>
          <a:xfrm>
            <a:off x="5289752" y="2052571"/>
            <a:ext cx="6095593" cy="25906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6875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ED73-6CEF-9347-BDA4-1AD5BBF841D8}"/>
              </a:ext>
            </a:extLst>
          </p:cNvPr>
          <p:cNvSpPr>
            <a:spLocks noGrp="1"/>
          </p:cNvSpPr>
          <p:nvPr>
            <p:ph type="title"/>
          </p:nvPr>
        </p:nvSpPr>
        <p:spPr/>
        <p:txBody>
          <a:bodyPr/>
          <a:lstStyle/>
          <a:p>
            <a:r>
              <a:rPr lang="en-US" dirty="0"/>
              <a:t>Accessing elements in an array</a:t>
            </a:r>
          </a:p>
        </p:txBody>
      </p:sp>
      <p:sp>
        <p:nvSpPr>
          <p:cNvPr id="3" name="Content Placeholder 2">
            <a:extLst>
              <a:ext uri="{FF2B5EF4-FFF2-40B4-BE49-F238E27FC236}">
                <a16:creationId xmlns:a16="http://schemas.microsoft.com/office/drawing/2014/main" id="{3E0E7676-4E1D-864C-B12D-7ECE2C29785D}"/>
              </a:ext>
            </a:extLst>
          </p:cNvPr>
          <p:cNvSpPr>
            <a:spLocks noGrp="1"/>
          </p:cNvSpPr>
          <p:nvPr>
            <p:ph idx="1"/>
          </p:nvPr>
        </p:nvSpPr>
        <p:spPr/>
        <p:txBody>
          <a:bodyPr/>
          <a:lstStyle/>
          <a:p>
            <a:r>
              <a:rPr lang="en-US" dirty="0"/>
              <a:t>First, indexes start at 0</a:t>
            </a:r>
          </a:p>
          <a:p>
            <a:r>
              <a:rPr lang="en-US" dirty="0"/>
              <a:t>The range is from [0, n-1] where n equal the size of the array</a:t>
            </a:r>
          </a:p>
          <a:p>
            <a:pPr lvl="1"/>
            <a:r>
              <a:rPr lang="en-US" dirty="0"/>
              <a:t>In the array mark it has a size of 5.</a:t>
            </a:r>
          </a:p>
        </p:txBody>
      </p:sp>
    </p:spTree>
    <p:extLst>
      <p:ext uri="{BB962C8B-B14F-4D97-AF65-F5344CB8AC3E}">
        <p14:creationId xmlns:p14="http://schemas.microsoft.com/office/powerpoint/2010/main" val="43239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9B7-51DB-7247-969C-90533EAECF52}"/>
              </a:ext>
            </a:extLst>
          </p:cNvPr>
          <p:cNvSpPr>
            <a:spLocks noGrp="1"/>
          </p:cNvSpPr>
          <p:nvPr>
            <p:ph type="title"/>
          </p:nvPr>
        </p:nvSpPr>
        <p:spPr/>
        <p:txBody>
          <a:bodyPr/>
          <a:lstStyle/>
          <a:p>
            <a:r>
              <a:rPr lang="en-US" dirty="0">
                <a:highlight>
                  <a:srgbClr val="008080"/>
                </a:highlight>
              </a:rPr>
              <a:t>Exercise</a:t>
            </a:r>
          </a:p>
        </p:txBody>
      </p:sp>
      <p:sp>
        <p:nvSpPr>
          <p:cNvPr id="3" name="Content Placeholder 2">
            <a:extLst>
              <a:ext uri="{FF2B5EF4-FFF2-40B4-BE49-F238E27FC236}">
                <a16:creationId xmlns:a16="http://schemas.microsoft.com/office/drawing/2014/main" id="{B7868BC8-F50D-464B-ABC7-3553FD919C7C}"/>
              </a:ext>
            </a:extLst>
          </p:cNvPr>
          <p:cNvSpPr>
            <a:spLocks noGrp="1"/>
          </p:cNvSpPr>
          <p:nvPr>
            <p:ph idx="1"/>
          </p:nvPr>
        </p:nvSpPr>
        <p:spPr>
          <a:xfrm>
            <a:off x="685800" y="1584961"/>
            <a:ext cx="10131425" cy="4462272"/>
          </a:xfrm>
        </p:spPr>
        <p:txBody>
          <a:bodyPr/>
          <a:lstStyle/>
          <a:p>
            <a:r>
              <a:rPr lang="en-US" dirty="0"/>
              <a:t>Find </a:t>
            </a:r>
            <a:r>
              <a:rPr lang="en-US" u="sng" dirty="0"/>
              <a:t>Input-</a:t>
            </a:r>
            <a:r>
              <a:rPr lang="en-US" u="sng" dirty="0" err="1"/>
              <a:t>Exercise.c</a:t>
            </a:r>
            <a:r>
              <a:rPr lang="en-US" u="sng" dirty="0"/>
              <a:t> </a:t>
            </a:r>
            <a:r>
              <a:rPr lang="en-US" dirty="0"/>
              <a:t>in the Exercise folder for Section5-FlowControl</a:t>
            </a:r>
          </a:p>
          <a:p>
            <a:r>
              <a:rPr lang="en-US" dirty="0"/>
              <a:t>Create the </a:t>
            </a:r>
            <a:r>
              <a:rPr lang="en-US" dirty="0" err="1"/>
              <a:t>scanf</a:t>
            </a:r>
            <a:r>
              <a:rPr lang="en-US" dirty="0"/>
              <a:t> calls for the the given variables. In this one you just create the </a:t>
            </a:r>
            <a:r>
              <a:rPr lang="en-US" dirty="0" err="1"/>
              <a:t>scanf</a:t>
            </a:r>
            <a:r>
              <a:rPr lang="en-US" dirty="0"/>
              <a:t> calls in the specified areas. Example output below (your values will be different)</a:t>
            </a:r>
          </a:p>
          <a:p>
            <a:pPr lvl="1"/>
            <a:r>
              <a:rPr lang="en-US" i="1" dirty="0"/>
              <a:t>Give me an int number: 334</a:t>
            </a:r>
          </a:p>
          <a:p>
            <a:pPr lvl="1"/>
            <a:r>
              <a:rPr lang="en-US" i="1" dirty="0"/>
              <a:t>Give me a float number: 3.14</a:t>
            </a:r>
          </a:p>
          <a:p>
            <a:pPr lvl="1"/>
            <a:r>
              <a:rPr lang="en-US" i="1" dirty="0"/>
              <a:t>Give me a double number: 3.1454454</a:t>
            </a:r>
          </a:p>
          <a:p>
            <a:pPr lvl="1"/>
            <a:r>
              <a:rPr lang="en-US" i="1" dirty="0"/>
              <a:t>Give me a single character: T</a:t>
            </a:r>
          </a:p>
          <a:p>
            <a:pPr lvl="1"/>
            <a:r>
              <a:rPr lang="en-US" i="1" dirty="0"/>
              <a:t>Actually, I don't want them anymore here you go: 334, 343.30 343.340000, T </a:t>
            </a:r>
          </a:p>
          <a:p>
            <a:r>
              <a:rPr lang="en-US" dirty="0"/>
              <a:t>Instructions on are the script</a:t>
            </a:r>
          </a:p>
        </p:txBody>
      </p:sp>
    </p:spTree>
    <p:extLst>
      <p:ext uri="{BB962C8B-B14F-4D97-AF65-F5344CB8AC3E}">
        <p14:creationId xmlns:p14="http://schemas.microsoft.com/office/powerpoint/2010/main" val="371180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lstStyle/>
          <a:p>
            <a:r>
              <a:rPr lang="en-US" dirty="0"/>
              <a:t>What in tarnation is an array?</a:t>
            </a:r>
          </a:p>
          <a:p>
            <a:r>
              <a:rPr lang="en-US" dirty="0"/>
              <a:t>Why do we need it?</a:t>
            </a:r>
          </a:p>
          <a:p>
            <a:r>
              <a:rPr lang="en-US" dirty="0"/>
              <a:t>Declaring an array</a:t>
            </a:r>
          </a:p>
          <a:p>
            <a:r>
              <a:rPr lang="en-US" dirty="0"/>
              <a:t>Accessing elements of an array</a:t>
            </a:r>
          </a:p>
          <a:p>
            <a:r>
              <a:rPr lang="en-US" dirty="0"/>
              <a:t>Modifying elements of array</a:t>
            </a:r>
          </a:p>
          <a:p>
            <a:r>
              <a:rPr lang="en-US" dirty="0"/>
              <a:t>What is out of bounds?</a:t>
            </a:r>
          </a:p>
          <a:p>
            <a:r>
              <a:rPr lang="en-US" dirty="0"/>
              <a:t>Multidimensional arrays</a:t>
            </a:r>
          </a:p>
        </p:txBody>
      </p:sp>
    </p:spTree>
    <p:extLst>
      <p:ext uri="{BB962C8B-B14F-4D97-AF65-F5344CB8AC3E}">
        <p14:creationId xmlns:p14="http://schemas.microsoft.com/office/powerpoint/2010/main" val="1993093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1928</TotalTime>
  <Words>885</Words>
  <Application>Microsoft Macintosh PowerPoint</Application>
  <PresentationFormat>Widescreen</PresentationFormat>
  <Paragraphs>99</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C Flow Control</vt:lpstr>
      <vt:lpstr>Overview</vt:lpstr>
      <vt:lpstr>What is an array?</vt:lpstr>
      <vt:lpstr>Why do we need it?</vt:lpstr>
      <vt:lpstr>Declaring an array</vt:lpstr>
      <vt:lpstr>Initializing an array</vt:lpstr>
      <vt:lpstr>Accessing elements in an array</vt:lpstr>
      <vt:lpstr>Exercise</vt:lpstr>
      <vt:lpstr>Overview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Pineda, Felipe Osiel</dc:creator>
  <cp:lastModifiedBy>Pineda, Felipe Osiel</cp:lastModifiedBy>
  <cp:revision>266</cp:revision>
  <dcterms:created xsi:type="dcterms:W3CDTF">2021-03-20T16:32:55Z</dcterms:created>
  <dcterms:modified xsi:type="dcterms:W3CDTF">2021-04-16T00:43:15Z</dcterms:modified>
</cp:coreProperties>
</file>