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68" r:id="rId3"/>
    <p:sldId id="269" r:id="rId4"/>
    <p:sldId id="270" r:id="rId5"/>
    <p:sldId id="271" r:id="rId6"/>
    <p:sldId id="272" r:id="rId7"/>
    <p:sldId id="273" r:id="rId8"/>
    <p:sldId id="337"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87"/>
    <p:restoredTop sz="82585"/>
  </p:normalViewPr>
  <p:slideViewPr>
    <p:cSldViewPr snapToGrid="0" snapToObjects="1">
      <p:cViewPr varScale="1">
        <p:scale>
          <a:sx n="105" d="100"/>
          <a:sy n="105" d="100"/>
        </p:scale>
        <p:origin x="175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228947-4375-1244-9960-5B734462073D}" type="datetimeFigureOut">
              <a:rPr lang="en-US" smtClean="0"/>
              <a:t>5/28/21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561311-75B6-5448-8072-CF99FAEFE802}" type="slidenum">
              <a:rPr lang="en-US" smtClean="0"/>
              <a:t>‹#›</a:t>
            </a:fld>
            <a:endParaRPr lang="en-US"/>
          </a:p>
        </p:txBody>
      </p:sp>
    </p:spTree>
    <p:extLst>
      <p:ext uri="{BB962C8B-B14F-4D97-AF65-F5344CB8AC3E}">
        <p14:creationId xmlns:p14="http://schemas.microsoft.com/office/powerpoint/2010/main" val="3700735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561311-75B6-5448-8072-CF99FAEFE802}" type="slidenum">
              <a:rPr lang="en-US" smtClean="0"/>
              <a:t>9</a:t>
            </a:fld>
            <a:endParaRPr lang="en-US"/>
          </a:p>
        </p:txBody>
      </p:sp>
    </p:spTree>
    <p:extLst>
      <p:ext uri="{BB962C8B-B14F-4D97-AF65-F5344CB8AC3E}">
        <p14:creationId xmlns:p14="http://schemas.microsoft.com/office/powerpoint/2010/main" val="12405446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5/28/21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5/28/21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5/28/21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5/28/21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5/28/21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freecodecamp.org/news/the-c-beginners-handbook/#command-line-parameter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www.thoughtco.com/definition-of-parameters-958124" TargetMode="External"/><Relationship Id="rId4" Type="http://schemas.openxmlformats.org/officeDocument/2006/relationships/hyperlink" Target="https://www.computerhope.com/jargon/c/commandi.ht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B81DC-3C62-3A47-AC6E-9CCA0F4EA3C3}"/>
              </a:ext>
            </a:extLst>
          </p:cNvPr>
          <p:cNvSpPr>
            <a:spLocks noGrp="1"/>
          </p:cNvSpPr>
          <p:nvPr>
            <p:ph type="ctrTitle"/>
          </p:nvPr>
        </p:nvSpPr>
        <p:spPr/>
        <p:txBody>
          <a:bodyPr/>
          <a:lstStyle/>
          <a:p>
            <a:r>
              <a:rPr lang="en-US" dirty="0"/>
              <a:t>C Command Line </a:t>
            </a:r>
            <a:r>
              <a:rPr lang="en-US" dirty="0" err="1"/>
              <a:t>PArameters</a:t>
            </a:r>
            <a:endParaRPr lang="en-US" dirty="0"/>
          </a:p>
        </p:txBody>
      </p:sp>
      <p:sp>
        <p:nvSpPr>
          <p:cNvPr id="3" name="Subtitle 2">
            <a:extLst>
              <a:ext uri="{FF2B5EF4-FFF2-40B4-BE49-F238E27FC236}">
                <a16:creationId xmlns:a16="http://schemas.microsoft.com/office/drawing/2014/main" id="{465D3F87-255D-7547-BA20-FFCF7741A4C9}"/>
              </a:ext>
            </a:extLst>
          </p:cNvPr>
          <p:cNvSpPr>
            <a:spLocks noGrp="1"/>
          </p:cNvSpPr>
          <p:nvPr>
            <p:ph type="subTitle" idx="1"/>
          </p:nvPr>
        </p:nvSpPr>
        <p:spPr/>
        <p:txBody>
          <a:bodyPr/>
          <a:lstStyle/>
          <a:p>
            <a:r>
              <a:rPr lang="en-US" dirty="0"/>
              <a:t>By: Lt </a:t>
            </a:r>
            <a:r>
              <a:rPr lang="en-US" dirty="0" err="1"/>
              <a:t>FElipe</a:t>
            </a:r>
            <a:r>
              <a:rPr lang="en-US" dirty="0"/>
              <a:t> Pineda</a:t>
            </a:r>
          </a:p>
        </p:txBody>
      </p:sp>
    </p:spTree>
    <p:extLst>
      <p:ext uri="{BB962C8B-B14F-4D97-AF65-F5344CB8AC3E}">
        <p14:creationId xmlns:p14="http://schemas.microsoft.com/office/powerpoint/2010/main" val="378157585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A4FEA-5906-D145-BC36-2C5CF219C722}"/>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3DBAB44-569A-6C4D-BD21-693EC535872D}"/>
              </a:ext>
            </a:extLst>
          </p:cNvPr>
          <p:cNvSpPr>
            <a:spLocks noGrp="1"/>
          </p:cNvSpPr>
          <p:nvPr>
            <p:ph idx="1"/>
          </p:nvPr>
        </p:nvSpPr>
        <p:spPr/>
        <p:txBody>
          <a:bodyPr>
            <a:normAutofit/>
          </a:bodyPr>
          <a:lstStyle/>
          <a:p>
            <a:r>
              <a:rPr lang="en-US" sz="2800" dirty="0"/>
              <a:t>What do I mean by command line?</a:t>
            </a:r>
          </a:p>
          <a:p>
            <a:r>
              <a:rPr lang="en-US" sz="2800" dirty="0"/>
              <a:t>What are parameters?</a:t>
            </a:r>
          </a:p>
          <a:p>
            <a:r>
              <a:rPr lang="en-US" sz="2800" dirty="0"/>
              <a:t>Using them in C Scripts</a:t>
            </a:r>
          </a:p>
          <a:p>
            <a:r>
              <a:rPr lang="en-US" sz="2800" dirty="0"/>
              <a:t>Why is this useful?</a:t>
            </a:r>
          </a:p>
        </p:txBody>
      </p:sp>
    </p:spTree>
    <p:extLst>
      <p:ext uri="{BB962C8B-B14F-4D97-AF65-F5344CB8AC3E}">
        <p14:creationId xmlns:p14="http://schemas.microsoft.com/office/powerpoint/2010/main" val="492067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4753D-DA76-1D42-9E4C-83C9E1933BE5}"/>
              </a:ext>
            </a:extLst>
          </p:cNvPr>
          <p:cNvSpPr>
            <a:spLocks noGrp="1"/>
          </p:cNvSpPr>
          <p:nvPr>
            <p:ph type="title"/>
          </p:nvPr>
        </p:nvSpPr>
        <p:spPr>
          <a:xfrm>
            <a:off x="685800" y="1030288"/>
            <a:ext cx="4785744" cy="1035579"/>
          </a:xfrm>
        </p:spPr>
        <p:txBody>
          <a:bodyPr>
            <a:normAutofit/>
          </a:bodyPr>
          <a:lstStyle/>
          <a:p>
            <a:pPr>
              <a:lnSpc>
                <a:spcPct val="90000"/>
              </a:lnSpc>
            </a:pPr>
            <a:r>
              <a:rPr lang="en-US" sz="3300"/>
              <a:t>What do I mean by command line?</a:t>
            </a:r>
          </a:p>
        </p:txBody>
      </p:sp>
      <p:sp>
        <p:nvSpPr>
          <p:cNvPr id="3" name="Content Placeholder 2">
            <a:extLst>
              <a:ext uri="{FF2B5EF4-FFF2-40B4-BE49-F238E27FC236}">
                <a16:creationId xmlns:a16="http://schemas.microsoft.com/office/drawing/2014/main" id="{C1FF554B-0927-F541-8A00-7546558E507B}"/>
              </a:ext>
            </a:extLst>
          </p:cNvPr>
          <p:cNvSpPr>
            <a:spLocks noGrp="1"/>
          </p:cNvSpPr>
          <p:nvPr>
            <p:ph idx="1"/>
          </p:nvPr>
        </p:nvSpPr>
        <p:spPr>
          <a:xfrm>
            <a:off x="685800" y="2142067"/>
            <a:ext cx="4785744" cy="3649133"/>
          </a:xfrm>
        </p:spPr>
        <p:txBody>
          <a:bodyPr>
            <a:normAutofit fontScale="92500"/>
          </a:bodyPr>
          <a:lstStyle/>
          <a:p>
            <a:pPr>
              <a:lnSpc>
                <a:spcPct val="90000"/>
              </a:lnSpc>
            </a:pPr>
            <a:r>
              <a:rPr lang="en-US" sz="1400"/>
              <a:t>Command line is the small black box you see all the hackers use</a:t>
            </a:r>
          </a:p>
          <a:p>
            <a:pPr>
              <a:lnSpc>
                <a:spcPct val="90000"/>
              </a:lnSpc>
            </a:pPr>
            <a:r>
              <a:rPr lang="en-US" sz="1400"/>
              <a:t>Of course, we  are using it to  access/edit our scripts, compile them, and then run them</a:t>
            </a:r>
          </a:p>
          <a:p>
            <a:pPr>
              <a:lnSpc>
                <a:spcPct val="90000"/>
              </a:lnSpc>
            </a:pPr>
            <a:r>
              <a:rPr lang="en-US" sz="1400"/>
              <a:t>Command line is a tool used by computer professionals to type commands and interface with the computer directly</a:t>
            </a:r>
          </a:p>
          <a:p>
            <a:pPr lvl="1">
              <a:lnSpc>
                <a:spcPct val="90000"/>
              </a:lnSpc>
            </a:pPr>
            <a:r>
              <a:rPr lang="en-US" sz="1400"/>
              <a:t>There is no GUI or visuals, it is all text</a:t>
            </a:r>
          </a:p>
          <a:p>
            <a:pPr lvl="1">
              <a:lnSpc>
                <a:spcPct val="90000"/>
              </a:lnSpc>
            </a:pPr>
            <a:r>
              <a:rPr lang="en-US" sz="1400"/>
              <a:t>Technically, you don’t even need the mouse as much (speaking to all the advanced VIM users)</a:t>
            </a:r>
          </a:p>
          <a:p>
            <a:pPr lvl="1">
              <a:lnSpc>
                <a:spcPct val="90000"/>
              </a:lnSpc>
            </a:pPr>
            <a:r>
              <a:rPr lang="en-US" sz="1400"/>
              <a:t>It requires the user to type a command and the computer will execute the command. </a:t>
            </a:r>
          </a:p>
          <a:p>
            <a:pPr lvl="1">
              <a:lnSpc>
                <a:spcPct val="90000"/>
              </a:lnSpc>
            </a:pPr>
            <a:r>
              <a:rPr lang="en-US" sz="1400"/>
              <a:t>Depending on what was typed, the computer will either display the output or greet you with a new line to type your next command</a:t>
            </a:r>
          </a:p>
          <a:p>
            <a:pPr lvl="1">
              <a:lnSpc>
                <a:spcPct val="90000"/>
              </a:lnSpc>
            </a:pPr>
            <a:r>
              <a:rPr lang="en-US" sz="1400"/>
              <a:t>It is also used to navigate the directories of your machine</a:t>
            </a:r>
          </a:p>
        </p:txBody>
      </p:sp>
      <p:pic>
        <p:nvPicPr>
          <p:cNvPr id="9" name="Picture 8" descr="Graphical user interface, text, application, chat or text message&#10;&#10;Description automatically generated">
            <a:extLst>
              <a:ext uri="{FF2B5EF4-FFF2-40B4-BE49-F238E27FC236}">
                <a16:creationId xmlns:a16="http://schemas.microsoft.com/office/drawing/2014/main" id="{4F0BC846-668D-E144-AE7C-024336DB8FAF}"/>
              </a:ext>
            </a:extLst>
          </p:cNvPr>
          <p:cNvPicPr>
            <a:picLocks noChangeAspect="1"/>
          </p:cNvPicPr>
          <p:nvPr/>
        </p:nvPicPr>
        <p:blipFill>
          <a:blip r:embed="rId3"/>
          <a:stretch>
            <a:fillRect/>
          </a:stretch>
        </p:blipFill>
        <p:spPr>
          <a:xfrm>
            <a:off x="6109437" y="1156474"/>
            <a:ext cx="2652127" cy="1578015"/>
          </a:xfrm>
          <a:prstGeom prst="roundRect">
            <a:avLst>
              <a:gd name="adj" fmla="val 7306"/>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11" name="Picture 10" descr="A screenshot of a computer&#10;&#10;Description automatically generated with medium confidence">
            <a:extLst>
              <a:ext uri="{FF2B5EF4-FFF2-40B4-BE49-F238E27FC236}">
                <a16:creationId xmlns:a16="http://schemas.microsoft.com/office/drawing/2014/main" id="{024049AA-FAAB-934D-9C6F-7AE5DBB2361F}"/>
              </a:ext>
            </a:extLst>
          </p:cNvPr>
          <p:cNvPicPr>
            <a:picLocks noChangeAspect="1"/>
          </p:cNvPicPr>
          <p:nvPr/>
        </p:nvPicPr>
        <p:blipFill>
          <a:blip r:embed="rId4"/>
          <a:stretch>
            <a:fillRect/>
          </a:stretch>
        </p:blipFill>
        <p:spPr>
          <a:xfrm>
            <a:off x="8928749" y="1199571"/>
            <a:ext cx="2652127" cy="1491821"/>
          </a:xfrm>
          <a:prstGeom prst="roundRect">
            <a:avLst>
              <a:gd name="adj" fmla="val 7306"/>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5" name="Picture 4" descr="Text&#10;&#10;Description automatically generated">
            <a:extLst>
              <a:ext uri="{FF2B5EF4-FFF2-40B4-BE49-F238E27FC236}">
                <a16:creationId xmlns:a16="http://schemas.microsoft.com/office/drawing/2014/main" id="{B346DAC3-82A0-3848-8BF1-7CB0E320B35B}"/>
              </a:ext>
            </a:extLst>
          </p:cNvPr>
          <p:cNvPicPr>
            <a:picLocks noChangeAspect="1"/>
          </p:cNvPicPr>
          <p:nvPr/>
        </p:nvPicPr>
        <p:blipFill>
          <a:blip r:embed="rId5"/>
          <a:stretch>
            <a:fillRect/>
          </a:stretch>
        </p:blipFill>
        <p:spPr>
          <a:xfrm>
            <a:off x="6367101" y="3031808"/>
            <a:ext cx="4962032" cy="2791142"/>
          </a:xfrm>
          <a:prstGeom prst="roundRect">
            <a:avLst>
              <a:gd name="adj" fmla="val 7306"/>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464115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84B55-611E-9C47-A85D-1958AB7007AC}"/>
              </a:ext>
            </a:extLst>
          </p:cNvPr>
          <p:cNvSpPr>
            <a:spLocks noGrp="1"/>
          </p:cNvSpPr>
          <p:nvPr>
            <p:ph type="title"/>
          </p:nvPr>
        </p:nvSpPr>
        <p:spPr>
          <a:xfrm>
            <a:off x="825909" y="808055"/>
            <a:ext cx="3979205" cy="1453363"/>
          </a:xfrm>
        </p:spPr>
        <p:txBody>
          <a:bodyPr>
            <a:normAutofit/>
          </a:bodyPr>
          <a:lstStyle/>
          <a:p>
            <a:r>
              <a:rPr lang="en-US" dirty="0"/>
              <a:t>What are </a:t>
            </a:r>
            <a:r>
              <a:rPr lang="en-US" dirty="0">
                <a:solidFill>
                  <a:srgbClr val="FFC000"/>
                </a:solidFill>
              </a:rPr>
              <a:t>parameters</a:t>
            </a:r>
            <a:r>
              <a:rPr lang="en-US" dirty="0"/>
              <a:t>?</a:t>
            </a:r>
          </a:p>
        </p:txBody>
      </p:sp>
      <p:sp>
        <p:nvSpPr>
          <p:cNvPr id="3" name="Content Placeholder 2">
            <a:extLst>
              <a:ext uri="{FF2B5EF4-FFF2-40B4-BE49-F238E27FC236}">
                <a16:creationId xmlns:a16="http://schemas.microsoft.com/office/drawing/2014/main" id="{3E8872A0-4259-D84D-A914-5EDF7A6A729E}"/>
              </a:ext>
            </a:extLst>
          </p:cNvPr>
          <p:cNvSpPr>
            <a:spLocks noGrp="1"/>
          </p:cNvSpPr>
          <p:nvPr>
            <p:ph idx="1"/>
          </p:nvPr>
        </p:nvSpPr>
        <p:spPr>
          <a:xfrm>
            <a:off x="802178" y="2261420"/>
            <a:ext cx="5732734" cy="4139380"/>
          </a:xfrm>
        </p:spPr>
        <p:txBody>
          <a:bodyPr>
            <a:normAutofit/>
          </a:bodyPr>
          <a:lstStyle/>
          <a:p>
            <a:pPr>
              <a:lnSpc>
                <a:spcPct val="90000"/>
              </a:lnSpc>
            </a:pPr>
            <a:r>
              <a:rPr lang="en-US" sz="1300" dirty="0"/>
              <a:t>We covered parameters back in the function’s section</a:t>
            </a:r>
          </a:p>
          <a:p>
            <a:pPr>
              <a:lnSpc>
                <a:spcPct val="90000"/>
              </a:lnSpc>
            </a:pPr>
            <a:r>
              <a:rPr lang="en-US" sz="1300" dirty="0"/>
              <a:t>Parameters are values passed into functions, in this case, to the script (main function)</a:t>
            </a:r>
          </a:p>
          <a:p>
            <a:pPr>
              <a:lnSpc>
                <a:spcPct val="90000"/>
              </a:lnSpc>
            </a:pPr>
            <a:r>
              <a:rPr lang="en-US" sz="1300" dirty="0"/>
              <a:t>In the case of Command Line </a:t>
            </a:r>
            <a:r>
              <a:rPr lang="en-US" sz="1300" dirty="0">
                <a:solidFill>
                  <a:srgbClr val="FFC000"/>
                </a:solidFill>
              </a:rPr>
              <a:t>Parameters</a:t>
            </a:r>
            <a:r>
              <a:rPr lang="en-US" sz="1300" dirty="0"/>
              <a:t>, they allow us to pass in certain elements into the program before it runs</a:t>
            </a:r>
          </a:p>
          <a:p>
            <a:pPr>
              <a:lnSpc>
                <a:spcPct val="90000"/>
              </a:lnSpc>
            </a:pPr>
            <a:r>
              <a:rPr lang="en-US" sz="1300" dirty="0"/>
              <a:t>Good practice: using </a:t>
            </a:r>
            <a:r>
              <a:rPr lang="en-US" sz="1300" dirty="0">
                <a:solidFill>
                  <a:srgbClr val="FFC000"/>
                </a:solidFill>
              </a:rPr>
              <a:t>parameters</a:t>
            </a:r>
            <a:r>
              <a:rPr lang="en-US" sz="1300" dirty="0"/>
              <a:t> and </a:t>
            </a:r>
            <a:r>
              <a:rPr lang="en-US" sz="1300" dirty="0">
                <a:solidFill>
                  <a:srgbClr val="00B050"/>
                </a:solidFill>
              </a:rPr>
              <a:t>arguments</a:t>
            </a:r>
            <a:r>
              <a:rPr lang="en-US" sz="1300" dirty="0"/>
              <a:t> the right way</a:t>
            </a:r>
          </a:p>
          <a:p>
            <a:pPr lvl="1">
              <a:lnSpc>
                <a:spcPct val="90000"/>
              </a:lnSpc>
            </a:pPr>
            <a:r>
              <a:rPr lang="en-US" sz="1300" dirty="0">
                <a:solidFill>
                  <a:srgbClr val="FFC000"/>
                </a:solidFill>
              </a:rPr>
              <a:t>Parameters</a:t>
            </a:r>
            <a:r>
              <a:rPr lang="en-US" sz="1300" dirty="0"/>
              <a:t> are the type and identifiers in the function declaration. I like to think of it as parameters will be used in the blueprint of the function. It describes values.</a:t>
            </a:r>
          </a:p>
          <a:p>
            <a:pPr lvl="2">
              <a:lnSpc>
                <a:spcPct val="90000"/>
              </a:lnSpc>
            </a:pPr>
            <a:r>
              <a:rPr lang="en-US" sz="1300" dirty="0"/>
              <a:t>Ex: int a, int b</a:t>
            </a:r>
          </a:p>
          <a:p>
            <a:pPr lvl="1">
              <a:lnSpc>
                <a:spcPct val="90000"/>
              </a:lnSpc>
            </a:pPr>
            <a:r>
              <a:rPr lang="en-US" sz="1300" dirty="0">
                <a:solidFill>
                  <a:srgbClr val="00B050"/>
                </a:solidFill>
              </a:rPr>
              <a:t>Arguments </a:t>
            </a:r>
            <a:r>
              <a:rPr lang="en-US" sz="1300" dirty="0"/>
              <a:t>are the values passed to the function. </a:t>
            </a:r>
          </a:p>
          <a:p>
            <a:pPr lvl="2">
              <a:lnSpc>
                <a:spcPct val="90000"/>
              </a:lnSpc>
            </a:pPr>
            <a:r>
              <a:rPr lang="en-US" sz="1300" dirty="0"/>
              <a:t>Ex: 3, 5</a:t>
            </a:r>
          </a:p>
        </p:txBody>
      </p:sp>
      <p:pic>
        <p:nvPicPr>
          <p:cNvPr id="5" name="Picture 4" descr="Text&#10;&#10;Description automatically generated">
            <a:extLst>
              <a:ext uri="{FF2B5EF4-FFF2-40B4-BE49-F238E27FC236}">
                <a16:creationId xmlns:a16="http://schemas.microsoft.com/office/drawing/2014/main" id="{E40BAD8D-F3CC-9940-A1EB-39DCF988D99E}"/>
              </a:ext>
            </a:extLst>
          </p:cNvPr>
          <p:cNvPicPr>
            <a:picLocks noChangeAspect="1"/>
          </p:cNvPicPr>
          <p:nvPr/>
        </p:nvPicPr>
        <p:blipFill>
          <a:blip r:embed="rId3"/>
          <a:stretch>
            <a:fillRect/>
          </a:stretch>
        </p:blipFill>
        <p:spPr>
          <a:xfrm>
            <a:off x="6841533" y="877528"/>
            <a:ext cx="5064671" cy="510294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6" name="Frame 5">
            <a:extLst>
              <a:ext uri="{FF2B5EF4-FFF2-40B4-BE49-F238E27FC236}">
                <a16:creationId xmlns:a16="http://schemas.microsoft.com/office/drawing/2014/main" id="{D50C839C-C428-A248-BD3C-23D568643D00}"/>
              </a:ext>
            </a:extLst>
          </p:cNvPr>
          <p:cNvSpPr/>
          <p:nvPr/>
        </p:nvSpPr>
        <p:spPr>
          <a:xfrm>
            <a:off x="9229344" y="2261418"/>
            <a:ext cx="1780032" cy="359862"/>
          </a:xfrm>
          <a:prstGeom prst="fram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Frame 6">
            <a:extLst>
              <a:ext uri="{FF2B5EF4-FFF2-40B4-BE49-F238E27FC236}">
                <a16:creationId xmlns:a16="http://schemas.microsoft.com/office/drawing/2014/main" id="{FFC19AA0-7884-6B42-A4C3-0812476FFA56}"/>
              </a:ext>
            </a:extLst>
          </p:cNvPr>
          <p:cNvSpPr/>
          <p:nvPr/>
        </p:nvSpPr>
        <p:spPr>
          <a:xfrm>
            <a:off x="8753856" y="4645152"/>
            <a:ext cx="816864" cy="353568"/>
          </a:xfrm>
          <a:prstGeom prst="fram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307666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CA303-ECA0-1045-AC93-2C637CC0B14D}"/>
              </a:ext>
            </a:extLst>
          </p:cNvPr>
          <p:cNvSpPr>
            <a:spLocks noGrp="1"/>
          </p:cNvSpPr>
          <p:nvPr>
            <p:ph type="title"/>
          </p:nvPr>
        </p:nvSpPr>
        <p:spPr>
          <a:xfrm>
            <a:off x="825909" y="808055"/>
            <a:ext cx="3979205" cy="1453363"/>
          </a:xfrm>
        </p:spPr>
        <p:txBody>
          <a:bodyPr>
            <a:normAutofit/>
          </a:bodyPr>
          <a:lstStyle/>
          <a:p>
            <a:r>
              <a:rPr lang="en-US" dirty="0"/>
              <a:t>Using them in C scripts</a:t>
            </a:r>
          </a:p>
        </p:txBody>
      </p:sp>
      <p:sp>
        <p:nvSpPr>
          <p:cNvPr id="3" name="Content Placeholder 2">
            <a:extLst>
              <a:ext uri="{FF2B5EF4-FFF2-40B4-BE49-F238E27FC236}">
                <a16:creationId xmlns:a16="http://schemas.microsoft.com/office/drawing/2014/main" id="{F9D33089-ABE7-0F43-B628-AA9731E7EED2}"/>
              </a:ext>
            </a:extLst>
          </p:cNvPr>
          <p:cNvSpPr>
            <a:spLocks noGrp="1"/>
          </p:cNvSpPr>
          <p:nvPr>
            <p:ph idx="1"/>
          </p:nvPr>
        </p:nvSpPr>
        <p:spPr>
          <a:xfrm>
            <a:off x="802178" y="2261420"/>
            <a:ext cx="4002936" cy="3637935"/>
          </a:xfrm>
        </p:spPr>
        <p:txBody>
          <a:bodyPr>
            <a:normAutofit/>
          </a:bodyPr>
          <a:lstStyle/>
          <a:p>
            <a:r>
              <a:rPr lang="en-US" dirty="0"/>
              <a:t>Before we jump into the script you must know these two parameters</a:t>
            </a:r>
          </a:p>
          <a:p>
            <a:pPr lvl="1"/>
            <a:r>
              <a:rPr lang="en-US" dirty="0" err="1"/>
              <a:t>argc</a:t>
            </a:r>
            <a:endParaRPr lang="en-US" dirty="0"/>
          </a:p>
          <a:p>
            <a:pPr lvl="2"/>
            <a:r>
              <a:rPr lang="en-US" dirty="0"/>
              <a:t>Is the number of arguments you passed in</a:t>
            </a:r>
          </a:p>
          <a:p>
            <a:pPr lvl="1"/>
            <a:r>
              <a:rPr lang="en-US" dirty="0" err="1"/>
              <a:t>argv</a:t>
            </a:r>
            <a:endParaRPr lang="en-US" dirty="0"/>
          </a:p>
          <a:p>
            <a:pPr lvl="2"/>
            <a:r>
              <a:rPr lang="en-US" dirty="0"/>
              <a:t>Is a char array of the arguments (actual values) given</a:t>
            </a:r>
          </a:p>
          <a:p>
            <a:r>
              <a:rPr lang="en-US" dirty="0"/>
              <a:t>Both parameters are written in the main functions for it use command line parameters</a:t>
            </a:r>
          </a:p>
        </p:txBody>
      </p:sp>
      <p:pic>
        <p:nvPicPr>
          <p:cNvPr id="5" name="Picture 4" descr="Text&#10;&#10;Description automatically generated">
            <a:extLst>
              <a:ext uri="{FF2B5EF4-FFF2-40B4-BE49-F238E27FC236}">
                <a16:creationId xmlns:a16="http://schemas.microsoft.com/office/drawing/2014/main" id="{14FDFC43-4CEF-1B4F-8C3A-02C684C75E6E}"/>
              </a:ext>
            </a:extLst>
          </p:cNvPr>
          <p:cNvPicPr>
            <a:picLocks noChangeAspect="1"/>
          </p:cNvPicPr>
          <p:nvPr/>
        </p:nvPicPr>
        <p:blipFill>
          <a:blip r:embed="rId3"/>
          <a:stretch>
            <a:fillRect/>
          </a:stretch>
        </p:blipFill>
        <p:spPr>
          <a:xfrm>
            <a:off x="4828845" y="2121057"/>
            <a:ext cx="6992771" cy="353134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6" name="Frame 5">
            <a:extLst>
              <a:ext uri="{FF2B5EF4-FFF2-40B4-BE49-F238E27FC236}">
                <a16:creationId xmlns:a16="http://schemas.microsoft.com/office/drawing/2014/main" id="{A59718E8-D8F9-8748-A5AC-31A182D07373}"/>
              </a:ext>
            </a:extLst>
          </p:cNvPr>
          <p:cNvSpPr/>
          <p:nvPr/>
        </p:nvSpPr>
        <p:spPr>
          <a:xfrm>
            <a:off x="6425184" y="3785262"/>
            <a:ext cx="2621280" cy="29512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697987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63F44-96A0-C943-A9FE-69BC827EF8E8}"/>
              </a:ext>
            </a:extLst>
          </p:cNvPr>
          <p:cNvSpPr>
            <a:spLocks noGrp="1"/>
          </p:cNvSpPr>
          <p:nvPr>
            <p:ph type="title"/>
          </p:nvPr>
        </p:nvSpPr>
        <p:spPr>
          <a:xfrm>
            <a:off x="332234" y="115824"/>
            <a:ext cx="5910206" cy="1456267"/>
          </a:xfrm>
        </p:spPr>
        <p:txBody>
          <a:bodyPr/>
          <a:lstStyle/>
          <a:p>
            <a:r>
              <a:rPr lang="en-US" dirty="0"/>
              <a:t>Using them in C Scripts</a:t>
            </a:r>
          </a:p>
        </p:txBody>
      </p:sp>
      <p:sp>
        <p:nvSpPr>
          <p:cNvPr id="3" name="Content Placeholder 2">
            <a:extLst>
              <a:ext uri="{FF2B5EF4-FFF2-40B4-BE49-F238E27FC236}">
                <a16:creationId xmlns:a16="http://schemas.microsoft.com/office/drawing/2014/main" id="{66CA550D-F1DE-0D46-A0A5-EAA9643BB509}"/>
              </a:ext>
            </a:extLst>
          </p:cNvPr>
          <p:cNvSpPr>
            <a:spLocks noGrp="1"/>
          </p:cNvSpPr>
          <p:nvPr>
            <p:ph idx="1"/>
          </p:nvPr>
        </p:nvSpPr>
        <p:spPr>
          <a:xfrm>
            <a:off x="332235" y="1243585"/>
            <a:ext cx="5081014" cy="5498592"/>
          </a:xfrm>
        </p:spPr>
        <p:txBody>
          <a:bodyPr>
            <a:normAutofit fontScale="92500" lnSpcReduction="20000"/>
          </a:bodyPr>
          <a:lstStyle/>
          <a:p>
            <a:r>
              <a:rPr lang="en-US" dirty="0"/>
              <a:t>Normally, they are used when you need to accept values from the command line</a:t>
            </a:r>
          </a:p>
          <a:p>
            <a:pPr lvl="1"/>
            <a:r>
              <a:rPr lang="en-US" dirty="0"/>
              <a:t>In other words, you use them when you need to feed in values at the time that you run the file from the command line</a:t>
            </a:r>
          </a:p>
          <a:p>
            <a:r>
              <a:rPr lang="en-US" dirty="0"/>
              <a:t>Let’s see it in action, we are running a script called </a:t>
            </a:r>
            <a:r>
              <a:rPr lang="en-US" dirty="0" err="1"/>
              <a:t>CLP.c</a:t>
            </a:r>
            <a:r>
              <a:rPr lang="en-US" dirty="0"/>
              <a:t> (top image)</a:t>
            </a:r>
          </a:p>
          <a:p>
            <a:endParaRPr lang="en-US" dirty="0"/>
          </a:p>
          <a:p>
            <a:r>
              <a:rPr lang="en-US" dirty="0"/>
              <a:t>The script accepts both parameters and just prints them out (top image)</a:t>
            </a:r>
          </a:p>
          <a:p>
            <a:r>
              <a:rPr lang="en-US" dirty="0"/>
              <a:t>We run the file (middle image)</a:t>
            </a:r>
          </a:p>
          <a:p>
            <a:r>
              <a:rPr lang="en-US" dirty="0"/>
              <a:t>Output (bottom image)</a:t>
            </a:r>
          </a:p>
          <a:p>
            <a:endParaRPr lang="en-US" dirty="0"/>
          </a:p>
          <a:p>
            <a:r>
              <a:rPr lang="en-US" dirty="0"/>
              <a:t>Note that the script execution call is a part of the argument count and argument values. It will always be the first element (0</a:t>
            </a:r>
            <a:r>
              <a:rPr lang="en-US" baseline="30000" dirty="0"/>
              <a:t>th</a:t>
            </a:r>
            <a:r>
              <a:rPr lang="en-US" dirty="0"/>
              <a:t> index).</a:t>
            </a:r>
          </a:p>
          <a:p>
            <a:r>
              <a:rPr lang="en-US" dirty="0"/>
              <a:t>So if we have a script with an argument count of 10, how many arguments (with actual values) were passed in?</a:t>
            </a:r>
          </a:p>
          <a:p>
            <a:pPr lvl="1"/>
            <a:r>
              <a:rPr lang="en-US" dirty="0"/>
              <a:t>9 </a:t>
            </a:r>
          </a:p>
        </p:txBody>
      </p:sp>
      <p:pic>
        <p:nvPicPr>
          <p:cNvPr id="5" name="Picture 4" descr="Text&#10;&#10;Description automatically generated">
            <a:extLst>
              <a:ext uri="{FF2B5EF4-FFF2-40B4-BE49-F238E27FC236}">
                <a16:creationId xmlns:a16="http://schemas.microsoft.com/office/drawing/2014/main" id="{747C5BA0-84E6-5B41-9BBB-AE9D98E8F060}"/>
              </a:ext>
            </a:extLst>
          </p:cNvPr>
          <p:cNvPicPr>
            <a:picLocks noChangeAspect="1"/>
          </p:cNvPicPr>
          <p:nvPr/>
        </p:nvPicPr>
        <p:blipFill>
          <a:blip r:embed="rId2"/>
          <a:stretch>
            <a:fillRect/>
          </a:stretch>
        </p:blipFill>
        <p:spPr>
          <a:xfrm>
            <a:off x="6596007" y="-376130"/>
            <a:ext cx="5900323" cy="4724147"/>
          </a:xfrm>
          <a:prstGeom prst="rect">
            <a:avLst/>
          </a:prstGeom>
        </p:spPr>
      </p:pic>
      <p:pic>
        <p:nvPicPr>
          <p:cNvPr id="9" name="Picture 8" descr="A picture containing graphical user interface&#10;&#10;Description automatically generated">
            <a:extLst>
              <a:ext uri="{FF2B5EF4-FFF2-40B4-BE49-F238E27FC236}">
                <a16:creationId xmlns:a16="http://schemas.microsoft.com/office/drawing/2014/main" id="{5A336A29-F20D-5E42-83EB-A20499A60F38}"/>
              </a:ext>
            </a:extLst>
          </p:cNvPr>
          <p:cNvPicPr>
            <a:picLocks noChangeAspect="1"/>
          </p:cNvPicPr>
          <p:nvPr/>
        </p:nvPicPr>
        <p:blipFill>
          <a:blip r:embed="rId3"/>
          <a:stretch>
            <a:fillRect/>
          </a:stretch>
        </p:blipFill>
        <p:spPr>
          <a:xfrm>
            <a:off x="8138241" y="4907280"/>
            <a:ext cx="3039118" cy="2065866"/>
          </a:xfrm>
          <a:prstGeom prst="rect">
            <a:avLst/>
          </a:prstGeom>
        </p:spPr>
      </p:pic>
      <p:pic>
        <p:nvPicPr>
          <p:cNvPr id="17" name="Picture 16" descr="A picture containing graphical user interface&#10;&#10;Description automatically generated">
            <a:extLst>
              <a:ext uri="{FF2B5EF4-FFF2-40B4-BE49-F238E27FC236}">
                <a16:creationId xmlns:a16="http://schemas.microsoft.com/office/drawing/2014/main" id="{1B65DBB6-7E7E-A64B-853C-4ECD99BFB42D}"/>
              </a:ext>
            </a:extLst>
          </p:cNvPr>
          <p:cNvPicPr>
            <a:picLocks noChangeAspect="1"/>
          </p:cNvPicPr>
          <p:nvPr/>
        </p:nvPicPr>
        <p:blipFill>
          <a:blip r:embed="rId4"/>
          <a:stretch>
            <a:fillRect/>
          </a:stretch>
        </p:blipFill>
        <p:spPr>
          <a:xfrm>
            <a:off x="7697770" y="3482871"/>
            <a:ext cx="3696795" cy="2289556"/>
          </a:xfrm>
          <a:prstGeom prst="rect">
            <a:avLst/>
          </a:prstGeom>
        </p:spPr>
      </p:pic>
    </p:spTree>
    <p:extLst>
      <p:ext uri="{BB962C8B-B14F-4D97-AF65-F5344CB8AC3E}">
        <p14:creationId xmlns:p14="http://schemas.microsoft.com/office/powerpoint/2010/main" val="537965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985F3-CFDC-6B4F-B713-96668B8CFAE1}"/>
              </a:ext>
            </a:extLst>
          </p:cNvPr>
          <p:cNvSpPr>
            <a:spLocks noGrp="1"/>
          </p:cNvSpPr>
          <p:nvPr>
            <p:ph type="title"/>
          </p:nvPr>
        </p:nvSpPr>
        <p:spPr>
          <a:xfrm>
            <a:off x="1327255" y="1030288"/>
            <a:ext cx="4099947" cy="1035579"/>
          </a:xfrm>
        </p:spPr>
        <p:txBody>
          <a:bodyPr>
            <a:normAutofit/>
          </a:bodyPr>
          <a:lstStyle/>
          <a:p>
            <a:r>
              <a:rPr lang="en-US" sz="3300"/>
              <a:t>Why is this useful?</a:t>
            </a:r>
          </a:p>
        </p:txBody>
      </p:sp>
      <p:sp>
        <p:nvSpPr>
          <p:cNvPr id="3" name="Content Placeholder 2">
            <a:extLst>
              <a:ext uri="{FF2B5EF4-FFF2-40B4-BE49-F238E27FC236}">
                <a16:creationId xmlns:a16="http://schemas.microsoft.com/office/drawing/2014/main" id="{97987B6A-3284-D24F-93C2-FDEA6F055602}"/>
              </a:ext>
            </a:extLst>
          </p:cNvPr>
          <p:cNvSpPr>
            <a:spLocks noGrp="1"/>
          </p:cNvSpPr>
          <p:nvPr>
            <p:ph idx="1"/>
          </p:nvPr>
        </p:nvSpPr>
        <p:spPr>
          <a:xfrm>
            <a:off x="1327255" y="2142067"/>
            <a:ext cx="4099947" cy="3649133"/>
          </a:xfrm>
        </p:spPr>
        <p:txBody>
          <a:bodyPr>
            <a:normAutofit fontScale="85000" lnSpcReduction="10000"/>
          </a:bodyPr>
          <a:lstStyle/>
          <a:p>
            <a:r>
              <a:rPr lang="en-US" dirty="0"/>
              <a:t>Programs (malware ;) ) will use these parameters as commands for specific actions</a:t>
            </a:r>
          </a:p>
          <a:p>
            <a:r>
              <a:rPr lang="en-US" dirty="0"/>
              <a:t>At the time of calling the program to execute, you feed it a specific argument and based on that argument (and logic inside it) it will do a specific action</a:t>
            </a:r>
          </a:p>
          <a:p>
            <a:r>
              <a:rPr lang="en-US" dirty="0"/>
              <a:t>The images to the right demonstrate how a command can be used for malware. The top image is the disassembly of a PMA lab malware. The image focuses on the code that checks for the argument seen in the bottom image</a:t>
            </a:r>
          </a:p>
          <a:p>
            <a:pPr lvl="1"/>
            <a:r>
              <a:rPr lang="en-US" dirty="0"/>
              <a:t>The big point here is that malware will use commands. It’s useful to know how they work so you can find them easily.</a:t>
            </a:r>
          </a:p>
          <a:p>
            <a:endParaRPr lang="en-US" dirty="0"/>
          </a:p>
        </p:txBody>
      </p:sp>
      <p:pic>
        <p:nvPicPr>
          <p:cNvPr id="9" name="Picture 8" descr="Graphical user interface, text, application&#10;&#10;Description automatically generated">
            <a:extLst>
              <a:ext uri="{FF2B5EF4-FFF2-40B4-BE49-F238E27FC236}">
                <a16:creationId xmlns:a16="http://schemas.microsoft.com/office/drawing/2014/main" id="{8445A817-E0B4-5545-AAD9-5C0DAEBAF9C8}"/>
              </a:ext>
            </a:extLst>
          </p:cNvPr>
          <p:cNvPicPr>
            <a:picLocks noChangeAspect="1"/>
          </p:cNvPicPr>
          <p:nvPr/>
        </p:nvPicPr>
        <p:blipFill>
          <a:blip r:embed="rId3"/>
          <a:stretch>
            <a:fillRect/>
          </a:stretch>
        </p:blipFill>
        <p:spPr>
          <a:xfrm>
            <a:off x="6057694" y="928574"/>
            <a:ext cx="5454122" cy="2113472"/>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11" name="Picture 10" descr="Text&#10;&#10;Description automatically generated">
            <a:extLst>
              <a:ext uri="{FF2B5EF4-FFF2-40B4-BE49-F238E27FC236}">
                <a16:creationId xmlns:a16="http://schemas.microsoft.com/office/drawing/2014/main" id="{B29FA0F4-462D-5D47-AE59-AC0A90ADB6EF}"/>
              </a:ext>
            </a:extLst>
          </p:cNvPr>
          <p:cNvPicPr>
            <a:picLocks noChangeAspect="1"/>
          </p:cNvPicPr>
          <p:nvPr/>
        </p:nvPicPr>
        <p:blipFill>
          <a:blip r:embed="rId4"/>
          <a:stretch>
            <a:fillRect/>
          </a:stretch>
        </p:blipFill>
        <p:spPr>
          <a:xfrm>
            <a:off x="6057694" y="3845675"/>
            <a:ext cx="5454122" cy="2045295"/>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37486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0A9B7-51DB-7247-969C-90533EAECF52}"/>
              </a:ext>
            </a:extLst>
          </p:cNvPr>
          <p:cNvSpPr>
            <a:spLocks noGrp="1"/>
          </p:cNvSpPr>
          <p:nvPr>
            <p:ph type="title"/>
          </p:nvPr>
        </p:nvSpPr>
        <p:spPr/>
        <p:txBody>
          <a:bodyPr/>
          <a:lstStyle/>
          <a:p>
            <a:r>
              <a:rPr lang="en-US" dirty="0">
                <a:highlight>
                  <a:srgbClr val="008080"/>
                </a:highlight>
              </a:rPr>
              <a:t>Exercise</a:t>
            </a:r>
          </a:p>
        </p:txBody>
      </p:sp>
      <p:sp>
        <p:nvSpPr>
          <p:cNvPr id="3" name="Content Placeholder 2">
            <a:extLst>
              <a:ext uri="{FF2B5EF4-FFF2-40B4-BE49-F238E27FC236}">
                <a16:creationId xmlns:a16="http://schemas.microsoft.com/office/drawing/2014/main" id="{B7868BC8-F50D-464B-ABC7-3553FD919C7C}"/>
              </a:ext>
            </a:extLst>
          </p:cNvPr>
          <p:cNvSpPr>
            <a:spLocks noGrp="1"/>
          </p:cNvSpPr>
          <p:nvPr>
            <p:ph idx="1"/>
          </p:nvPr>
        </p:nvSpPr>
        <p:spPr>
          <a:xfrm>
            <a:off x="600456" y="1877569"/>
            <a:ext cx="10131425" cy="4462272"/>
          </a:xfrm>
        </p:spPr>
        <p:txBody>
          <a:bodyPr>
            <a:normAutofit fontScale="92500" lnSpcReduction="10000"/>
          </a:bodyPr>
          <a:lstStyle/>
          <a:p>
            <a:r>
              <a:rPr lang="en-US" dirty="0"/>
              <a:t>Find </a:t>
            </a:r>
            <a:r>
              <a:rPr lang="en-US" u="sng" dirty="0"/>
              <a:t>CLP-Exercise</a:t>
            </a:r>
            <a:r>
              <a:rPr lang="en-US" dirty="0"/>
              <a:t> in the Exercise folder for Section11-CommandLineParameters</a:t>
            </a:r>
          </a:p>
          <a:p>
            <a:r>
              <a:rPr lang="en-US" dirty="0">
                <a:solidFill>
                  <a:srgbClr val="FFC000"/>
                </a:solidFill>
              </a:rPr>
              <a:t>DO NOT LOOK AT THE CODE INSIDE </a:t>
            </a:r>
            <a:r>
              <a:rPr lang="en-US" u="sng" dirty="0">
                <a:solidFill>
                  <a:srgbClr val="FFC000"/>
                </a:solidFill>
              </a:rPr>
              <a:t>CLP-</a:t>
            </a:r>
            <a:r>
              <a:rPr lang="en-US" u="sng" dirty="0" err="1">
                <a:solidFill>
                  <a:srgbClr val="FFC000"/>
                </a:solidFill>
              </a:rPr>
              <a:t>Exercise.c</a:t>
            </a:r>
            <a:endParaRPr lang="en-US" u="sng" dirty="0">
              <a:solidFill>
                <a:srgbClr val="FFC000"/>
              </a:solidFill>
            </a:endParaRPr>
          </a:p>
          <a:p>
            <a:r>
              <a:rPr lang="en-US" dirty="0"/>
              <a:t>The goal here is the run the executable provided (./CLP-Exercise) with arguments</a:t>
            </a:r>
          </a:p>
          <a:p>
            <a:r>
              <a:rPr lang="en-US" dirty="0"/>
              <a:t>The arguments (3) are:</a:t>
            </a:r>
          </a:p>
          <a:p>
            <a:pPr lvl="1"/>
            <a:r>
              <a:rPr lang="en-US" dirty="0"/>
              <a:t>bunny</a:t>
            </a:r>
          </a:p>
          <a:p>
            <a:pPr lvl="1"/>
            <a:r>
              <a:rPr lang="en-US" dirty="0" err="1"/>
              <a:t>yankee</a:t>
            </a:r>
            <a:endParaRPr lang="en-US" dirty="0"/>
          </a:p>
          <a:p>
            <a:pPr lvl="1"/>
            <a:r>
              <a:rPr lang="en-US" dirty="0"/>
              <a:t>Towers</a:t>
            </a:r>
          </a:p>
          <a:p>
            <a:r>
              <a:rPr lang="en-US" dirty="0"/>
              <a:t>Find the correct order of the arguments</a:t>
            </a:r>
          </a:p>
          <a:p>
            <a:r>
              <a:rPr lang="en-US" dirty="0"/>
              <a:t>The program will output messages</a:t>
            </a:r>
          </a:p>
          <a:p>
            <a:pPr lvl="1"/>
            <a:r>
              <a:rPr lang="en-US" dirty="0"/>
              <a:t>“The amount of arguments given is off...” means you didn’t give enough arguments</a:t>
            </a:r>
          </a:p>
          <a:p>
            <a:pPr lvl="1"/>
            <a:r>
              <a:rPr lang="en-US" dirty="0"/>
              <a:t>“nah fam, try again...” means you gave the correct amount of arguments but either they aren’t the right ones (see above) or they are the right ones and they are in the wrong order</a:t>
            </a:r>
          </a:p>
          <a:p>
            <a:pPr lvl="1"/>
            <a:r>
              <a:rPr lang="en-US" dirty="0"/>
              <a:t>“Got it!” means you completed the exercise</a:t>
            </a:r>
          </a:p>
        </p:txBody>
      </p:sp>
    </p:spTree>
    <p:extLst>
      <p:ext uri="{BB962C8B-B14F-4D97-AF65-F5344CB8AC3E}">
        <p14:creationId xmlns:p14="http://schemas.microsoft.com/office/powerpoint/2010/main" val="1254013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78A2E-1182-6147-AD4D-68EB9ADCB987}"/>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523291A-621D-874D-8E8A-10E7A5750E3B}"/>
              </a:ext>
            </a:extLst>
          </p:cNvPr>
          <p:cNvSpPr>
            <a:spLocks noGrp="1"/>
          </p:cNvSpPr>
          <p:nvPr>
            <p:ph idx="1"/>
          </p:nvPr>
        </p:nvSpPr>
        <p:spPr>
          <a:xfrm>
            <a:off x="563881" y="3633216"/>
            <a:ext cx="10131425" cy="2852928"/>
          </a:xfrm>
        </p:spPr>
        <p:txBody>
          <a:bodyPr/>
          <a:lstStyle/>
          <a:p>
            <a:r>
              <a:rPr lang="en-US" dirty="0">
                <a:hlinkClick r:id="rId3"/>
              </a:rPr>
              <a:t>https://www.freecodecamp.org/news/the-c-beginners-handbook/#command-line-parameters</a:t>
            </a:r>
            <a:endParaRPr lang="en-US" dirty="0"/>
          </a:p>
          <a:p>
            <a:r>
              <a:rPr lang="en-US" dirty="0">
                <a:hlinkClick r:id="rId4"/>
              </a:rPr>
              <a:t>https://www.computerhope.com/jargon/c/commandi.htm</a:t>
            </a:r>
            <a:endParaRPr lang="en-US" dirty="0"/>
          </a:p>
          <a:p>
            <a:r>
              <a:rPr lang="en-US" dirty="0">
                <a:hlinkClick r:id="rId5"/>
              </a:rPr>
              <a:t>https://www.thoughtco.com/definition-of-parameters-958124</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8676694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themeOverride>
</file>

<file path=docProps/app.xml><?xml version="1.0" encoding="utf-8"?>
<Properties xmlns="http://schemas.openxmlformats.org/officeDocument/2006/extended-properties" xmlns:vt="http://schemas.openxmlformats.org/officeDocument/2006/docPropsVTypes">
  <Template/>
  <TotalTime>2947</TotalTime>
  <Words>766</Words>
  <Application>Microsoft Macintosh PowerPoint</Application>
  <PresentationFormat>Widescreen</PresentationFormat>
  <Paragraphs>76</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Celestial</vt:lpstr>
      <vt:lpstr>C Command Line PArameters</vt:lpstr>
      <vt:lpstr>Overview</vt:lpstr>
      <vt:lpstr>What do I mean by command line?</vt:lpstr>
      <vt:lpstr>What are parameters?</vt:lpstr>
      <vt:lpstr>Using them in C scripts</vt:lpstr>
      <vt:lpstr>Using them in C Scripts</vt:lpstr>
      <vt:lpstr>Why is this useful?</vt:lpstr>
      <vt:lpstr>Exercise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Variables</dc:title>
  <dc:creator>Pineda, Felipe Osiel</dc:creator>
  <cp:lastModifiedBy>Pineda, Felipe Osiel</cp:lastModifiedBy>
  <cp:revision>455</cp:revision>
  <cp:lastPrinted>2021-05-28T17:20:20Z</cp:lastPrinted>
  <dcterms:created xsi:type="dcterms:W3CDTF">2021-03-20T16:32:55Z</dcterms:created>
  <dcterms:modified xsi:type="dcterms:W3CDTF">2021-05-28T18:20:38Z</dcterms:modified>
</cp:coreProperties>
</file>