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9" r:id="rId3"/>
    <p:sldMasterId id="2147483722" r:id="rId4"/>
    <p:sldMasterId id="2147483748" r:id="rId5"/>
    <p:sldMasterId id="2147483760" r:id="rId6"/>
    <p:sldMasterId id="2147483806" r:id="rId7"/>
    <p:sldMasterId id="2147483858" r:id="rId8"/>
    <p:sldMasterId id="2147483910" r:id="rId9"/>
  </p:sldMasterIdLst>
  <p:notesMasterIdLst>
    <p:notesMasterId r:id="rId12"/>
  </p:notesMasterIdLst>
  <p:handoutMasterIdLst>
    <p:handoutMasterId r:id="rId13"/>
  </p:handoutMasterIdLst>
  <p:sldIdLst>
    <p:sldId id="594" r:id="rId10"/>
    <p:sldId id="592" r:id="rId1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360" userDrawn="1">
          <p15:clr>
            <a:srgbClr val="A4A3A4"/>
          </p15:clr>
        </p15:guide>
        <p15:guide id="8" pos="96" userDrawn="1">
          <p15:clr>
            <a:srgbClr val="A4A3A4"/>
          </p15:clr>
        </p15:guide>
        <p15:guide id="9" orient="horz" pos="4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os Panidis" initials="PP" lastIdx="6" clrIdx="0"/>
  <p:cmAuthor id="2" name="ppanidis" initials="p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64"/>
    <a:srgbClr val="006840"/>
    <a:srgbClr val="00925A"/>
    <a:srgbClr val="E7E8EF"/>
    <a:srgbClr val="B9FFE4"/>
    <a:srgbClr val="00C077"/>
    <a:srgbClr val="4EFFBB"/>
    <a:srgbClr val="302C58"/>
    <a:srgbClr val="C0AE00"/>
    <a:srgbClr val="00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85" autoAdjust="0"/>
    <p:restoredTop sz="96357" autoAdjust="0"/>
  </p:normalViewPr>
  <p:slideViewPr>
    <p:cSldViewPr snapToGrid="0" snapToObjects="1">
      <p:cViewPr varScale="1">
        <p:scale>
          <a:sx n="79" d="100"/>
          <a:sy n="79" d="100"/>
        </p:scale>
        <p:origin x="264" y="968"/>
      </p:cViewPr>
      <p:guideLst>
        <p:guide orient="horz" pos="384"/>
        <p:guide pos="336"/>
        <p:guide orient="horz" pos="504"/>
        <p:guide pos="5616"/>
        <p:guide orient="horz" pos="3888"/>
        <p:guide orient="horz" pos="360"/>
        <p:guide pos="96"/>
        <p:guide orient="horz" pos="41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20" y="-7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lmanco/Downloads/MedTron_vSF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lmanco/Downloads/MedTron_vSF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lmanco/Downloads/MedTron_vSF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lmanco/Downloads/MedTron_vSF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[MedTron_vSFdataset.xlsx]3_4_YoY Chart Growth Chart!PivotTable5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16315101080592"/>
          <c:y val="4.3564356435643561E-2"/>
          <c:w val="0.7817528586727468"/>
          <c:h val="0.775081489661109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'3_4_YoY Chart Growth Chart'!$B$3</c:f>
              <c:strCache>
                <c:ptCount val="1"/>
                <c:pt idx="0">
                  <c:v> 2020 Net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'3_4_YoY Chart Growth Chart'!$A$4:$A$8</c:f>
              <c:strCache>
                <c:ptCount val="4"/>
                <c:pt idx="0">
                  <c:v>Central</c:v>
                </c:pt>
                <c:pt idx="1">
                  <c:v>Northeast</c:v>
                </c:pt>
                <c:pt idx="2">
                  <c:v>Southeast</c:v>
                </c:pt>
                <c:pt idx="3">
                  <c:v>West</c:v>
                </c:pt>
              </c:strCache>
            </c:strRef>
          </c:cat>
          <c:val>
            <c:numRef>
              <c:f>'3_4_YoY Chart Growth Chart'!$B$4:$B$8</c:f>
              <c:numCache>
                <c:formatCode>\$#0.0,,"M";\(\$#0.0,,"M"\);"-"</c:formatCode>
                <c:ptCount val="4"/>
                <c:pt idx="0">
                  <c:v>290348796.81055313</c:v>
                </c:pt>
                <c:pt idx="1">
                  <c:v>96121455.655852571</c:v>
                </c:pt>
                <c:pt idx="2">
                  <c:v>118297205.77282003</c:v>
                </c:pt>
                <c:pt idx="3">
                  <c:v>46295248.209952004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3-9F4F-A67E-C434E67BEAC7}"/>
            </c:ext>
          </c:extLst>
        </c:ser>
        <c:ser>
          <c:idx val="1"/>
          <c:order val="1"/>
          <c:tx>
            <c:strRef>
              <c:f>'3_4_YoY Chart Growth Chart'!$C$3</c:f>
              <c:strCache>
                <c:ptCount val="1"/>
                <c:pt idx="0">
                  <c:v> 2019 Net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'3_4_YoY Chart Growth Chart'!$A$4:$A$8</c:f>
              <c:strCache>
                <c:ptCount val="4"/>
                <c:pt idx="0">
                  <c:v>Central</c:v>
                </c:pt>
                <c:pt idx="1">
                  <c:v>Northeast</c:v>
                </c:pt>
                <c:pt idx="2">
                  <c:v>Southeast</c:v>
                </c:pt>
                <c:pt idx="3">
                  <c:v>West</c:v>
                </c:pt>
              </c:strCache>
            </c:strRef>
          </c:cat>
          <c:val>
            <c:numRef>
              <c:f>'3_4_YoY Chart Growth Chart'!$C$4:$C$8</c:f>
              <c:numCache>
                <c:formatCode>\$#0.0,,"M";\(\$#0.0,,"M"\);"-"</c:formatCode>
                <c:ptCount val="4"/>
                <c:pt idx="0">
                  <c:v>26987332.3204</c:v>
                </c:pt>
                <c:pt idx="1">
                  <c:v>148289965.20214999</c:v>
                </c:pt>
                <c:pt idx="2">
                  <c:v>53312129.692000017</c:v>
                </c:pt>
                <c:pt idx="3">
                  <c:v>57869060.262440011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D3-9F4F-A67E-C434E67BE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619439"/>
        <c:axId val="821957583"/>
      </c:barChart>
      <c:catAx>
        <c:axId val="85261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821957583"/>
        <c:crosses val="autoZero"/>
        <c:auto val="1"/>
        <c:lblAlgn val="ctr"/>
        <c:lblOffset val="100"/>
        <c:noMultiLvlLbl val="0"/>
      </c:catAx>
      <c:valAx>
        <c:axId val="8219575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0.0,,&quot;M&quot;;\(\$#0.0,,&quot;M&quot;\);&quot;-&quot;" sourceLinked="1"/>
        <c:majorTickMark val="none"/>
        <c:minorTickMark val="none"/>
        <c:tickLblPos val="nextTo"/>
        <c:crossAx val="85261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87306770600171"/>
          <c:y val="4.9640008234264836E-2"/>
          <c:w val="0.29045123445005894"/>
          <c:h val="0.115649578501546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[MedTron_vSFdataset.xlsx]3_4_YoY Chart Growth Chart!PivotTable6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'3_4_YoY Chart Growth Chart'!$B$26:$B$27</c:f>
              <c:strCache>
                <c:ptCount val="1"/>
                <c:pt idx="0">
                  <c:v>Private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'3_4_YoY Chart Growth Chart'!$A$28:$A$44</c:f>
              <c:multiLvlStrCache>
                <c:ptCount val="14"/>
                <c:lvl>
                  <c:pt idx="0">
                    <c:v>WI</c:v>
                  </c:pt>
                  <c:pt idx="1">
                    <c:v>MO</c:v>
                  </c:pt>
                  <c:pt idx="2">
                    <c:v>MN</c:v>
                  </c:pt>
                  <c:pt idx="3">
                    <c:v>CO</c:v>
                  </c:pt>
                  <c:pt idx="4">
                    <c:v>ND</c:v>
                  </c:pt>
                  <c:pt idx="5">
                    <c:v>TX</c:v>
                  </c:pt>
                  <c:pt idx="6">
                    <c:v>MT</c:v>
                  </c:pt>
                  <c:pt idx="7">
                    <c:v>WY</c:v>
                  </c:pt>
                  <c:pt idx="8">
                    <c:v>FL</c:v>
                  </c:pt>
                  <c:pt idx="9">
                    <c:v>LA</c:v>
                  </c:pt>
                  <c:pt idx="10">
                    <c:v>GA</c:v>
                  </c:pt>
                  <c:pt idx="11">
                    <c:v>MS</c:v>
                  </c:pt>
                  <c:pt idx="12">
                    <c:v>VA</c:v>
                  </c:pt>
                  <c:pt idx="13">
                    <c:v>SC</c:v>
                  </c:pt>
                </c:lvl>
                <c:lvl>
                  <c:pt idx="0">
                    <c:v>Central</c:v>
                  </c:pt>
                  <c:pt idx="8">
                    <c:v>Southeast</c:v>
                  </c:pt>
                </c:lvl>
              </c:multiLvlStrCache>
            </c:multiLvlStrRef>
          </c:cat>
          <c:val>
            <c:numRef>
              <c:f>'3_4_YoY Chart Growth Chart'!$B$28:$B$44</c:f>
              <c:numCache>
                <c:formatCode>\$#0.0,,"M";\(\$#0.0,,"M"\);"-"</c:formatCode>
                <c:ptCount val="14"/>
                <c:pt idx="0">
                  <c:v>77200005.034217015</c:v>
                </c:pt>
                <c:pt idx="1">
                  <c:v>44820779.748631008</c:v>
                </c:pt>
                <c:pt idx="2">
                  <c:v>15545735.204597</c:v>
                </c:pt>
                <c:pt idx="3">
                  <c:v>17923147.636081003</c:v>
                </c:pt>
                <c:pt idx="4">
                  <c:v>19666983.904742002</c:v>
                </c:pt>
                <c:pt idx="5">
                  <c:v>13972974.655917</c:v>
                </c:pt>
                <c:pt idx="6">
                  <c:v>3433104.1790499999</c:v>
                </c:pt>
                <c:pt idx="8">
                  <c:v>1797610.4712439999</c:v>
                </c:pt>
                <c:pt idx="10">
                  <c:v>1238787.925508</c:v>
                </c:pt>
                <c:pt idx="12">
                  <c:v>519174.97407200007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E-1E47-BACF-C34BEF8B68F1}"/>
            </c:ext>
          </c:extLst>
        </c:ser>
        <c:ser>
          <c:idx val="1"/>
          <c:order val="1"/>
          <c:tx>
            <c:strRef>
              <c:f>'3_4_YoY Chart Growth Chart'!$C$26:$C$27</c:f>
              <c:strCache>
                <c:ptCount val="1"/>
                <c:pt idx="0">
                  <c:v>Partnerships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'3_4_YoY Chart Growth Chart'!$A$28:$A$44</c:f>
              <c:multiLvlStrCache>
                <c:ptCount val="14"/>
                <c:lvl>
                  <c:pt idx="0">
                    <c:v>WI</c:v>
                  </c:pt>
                  <c:pt idx="1">
                    <c:v>MO</c:v>
                  </c:pt>
                  <c:pt idx="2">
                    <c:v>MN</c:v>
                  </c:pt>
                  <c:pt idx="3">
                    <c:v>CO</c:v>
                  </c:pt>
                  <c:pt idx="4">
                    <c:v>ND</c:v>
                  </c:pt>
                  <c:pt idx="5">
                    <c:v>TX</c:v>
                  </c:pt>
                  <c:pt idx="6">
                    <c:v>MT</c:v>
                  </c:pt>
                  <c:pt idx="7">
                    <c:v>WY</c:v>
                  </c:pt>
                  <c:pt idx="8">
                    <c:v>FL</c:v>
                  </c:pt>
                  <c:pt idx="9">
                    <c:v>LA</c:v>
                  </c:pt>
                  <c:pt idx="10">
                    <c:v>GA</c:v>
                  </c:pt>
                  <c:pt idx="11">
                    <c:v>MS</c:v>
                  </c:pt>
                  <c:pt idx="12">
                    <c:v>VA</c:v>
                  </c:pt>
                  <c:pt idx="13">
                    <c:v>SC</c:v>
                  </c:pt>
                </c:lvl>
                <c:lvl>
                  <c:pt idx="0">
                    <c:v>Central</c:v>
                  </c:pt>
                  <c:pt idx="8">
                    <c:v>Southeast</c:v>
                  </c:pt>
                </c:lvl>
              </c:multiLvlStrCache>
            </c:multiLvlStrRef>
          </c:cat>
          <c:val>
            <c:numRef>
              <c:f>'3_4_YoY Chart Growth Chart'!$C$28:$C$44</c:f>
              <c:numCache>
                <c:formatCode>\$#0.0,,"M";\(\$#0.0,,"M"\);"-"</c:formatCode>
                <c:ptCount val="14"/>
                <c:pt idx="0">
                  <c:v>5196417.8587750001</c:v>
                </c:pt>
                <c:pt idx="1">
                  <c:v>4766770.5768599994</c:v>
                </c:pt>
                <c:pt idx="2">
                  <c:v>597557.46831299993</c:v>
                </c:pt>
                <c:pt idx="3">
                  <c:v>757810.38182699995</c:v>
                </c:pt>
                <c:pt idx="4">
                  <c:v>1192393.7450069999</c:v>
                </c:pt>
                <c:pt idx="5">
                  <c:v>2142692.508928</c:v>
                </c:pt>
                <c:pt idx="6">
                  <c:v>2838134.2094629998</c:v>
                </c:pt>
                <c:pt idx="7">
                  <c:v>1426214.3614010001</c:v>
                </c:pt>
                <c:pt idx="8">
                  <c:v>32344557.077900004</c:v>
                </c:pt>
                <c:pt idx="9">
                  <c:v>16524837.581816003</c:v>
                </c:pt>
                <c:pt idx="10">
                  <c:v>4636157.420004</c:v>
                </c:pt>
                <c:pt idx="11">
                  <c:v>2725096.2785399999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EE-1E47-BACF-C34BEF8B68F1}"/>
            </c:ext>
          </c:extLst>
        </c:ser>
        <c:ser>
          <c:idx val="2"/>
          <c:order val="2"/>
          <c:tx>
            <c:strRef>
              <c:f>'3_4_YoY Chart Growth Chart'!$D$26:$D$27</c:f>
              <c:strCache>
                <c:ptCount val="1"/>
                <c:pt idx="0">
                  <c:v>Academic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'3_4_YoY Chart Growth Chart'!$A$28:$A$44</c:f>
              <c:multiLvlStrCache>
                <c:ptCount val="14"/>
                <c:lvl>
                  <c:pt idx="0">
                    <c:v>WI</c:v>
                  </c:pt>
                  <c:pt idx="1">
                    <c:v>MO</c:v>
                  </c:pt>
                  <c:pt idx="2">
                    <c:v>MN</c:v>
                  </c:pt>
                  <c:pt idx="3">
                    <c:v>CO</c:v>
                  </c:pt>
                  <c:pt idx="4">
                    <c:v>ND</c:v>
                  </c:pt>
                  <c:pt idx="5">
                    <c:v>TX</c:v>
                  </c:pt>
                  <c:pt idx="6">
                    <c:v>MT</c:v>
                  </c:pt>
                  <c:pt idx="7">
                    <c:v>WY</c:v>
                  </c:pt>
                  <c:pt idx="8">
                    <c:v>FL</c:v>
                  </c:pt>
                  <c:pt idx="9">
                    <c:v>LA</c:v>
                  </c:pt>
                  <c:pt idx="10">
                    <c:v>GA</c:v>
                  </c:pt>
                  <c:pt idx="11">
                    <c:v>MS</c:v>
                  </c:pt>
                  <c:pt idx="12">
                    <c:v>VA</c:v>
                  </c:pt>
                  <c:pt idx="13">
                    <c:v>SC</c:v>
                  </c:pt>
                </c:lvl>
                <c:lvl>
                  <c:pt idx="0">
                    <c:v>Central</c:v>
                  </c:pt>
                  <c:pt idx="8">
                    <c:v>Southeast</c:v>
                  </c:pt>
                </c:lvl>
              </c:multiLvlStrCache>
            </c:multiLvlStrRef>
          </c:cat>
          <c:val>
            <c:numRef>
              <c:f>'3_4_YoY Chart Growth Chart'!$D$28:$D$44</c:f>
              <c:numCache>
                <c:formatCode>\$#0.0,,"M";\(\$#0.0,,"M"\);"-"</c:formatCode>
                <c:ptCount val="14"/>
                <c:pt idx="0">
                  <c:v>602143.2926990001</c:v>
                </c:pt>
                <c:pt idx="1">
                  <c:v>566865.54995399981</c:v>
                </c:pt>
                <c:pt idx="2">
                  <c:v>618976.64852400008</c:v>
                </c:pt>
                <c:pt idx="3">
                  <c:v>714565.58150300011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EE-1E47-BACF-C34BEF8B68F1}"/>
            </c:ext>
          </c:extLst>
        </c:ser>
        <c:ser>
          <c:idx val="3"/>
          <c:order val="3"/>
          <c:tx>
            <c:strRef>
              <c:f>'3_4_YoY Chart Growth Chart'!$E$26:$E$27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'3_4_YoY Chart Growth Chart'!$A$28:$A$44</c:f>
              <c:multiLvlStrCache>
                <c:ptCount val="14"/>
                <c:lvl>
                  <c:pt idx="0">
                    <c:v>WI</c:v>
                  </c:pt>
                  <c:pt idx="1">
                    <c:v>MO</c:v>
                  </c:pt>
                  <c:pt idx="2">
                    <c:v>MN</c:v>
                  </c:pt>
                  <c:pt idx="3">
                    <c:v>CO</c:v>
                  </c:pt>
                  <c:pt idx="4">
                    <c:v>ND</c:v>
                  </c:pt>
                  <c:pt idx="5">
                    <c:v>TX</c:v>
                  </c:pt>
                  <c:pt idx="6">
                    <c:v>MT</c:v>
                  </c:pt>
                  <c:pt idx="7">
                    <c:v>WY</c:v>
                  </c:pt>
                  <c:pt idx="8">
                    <c:v>FL</c:v>
                  </c:pt>
                  <c:pt idx="9">
                    <c:v>LA</c:v>
                  </c:pt>
                  <c:pt idx="10">
                    <c:v>GA</c:v>
                  </c:pt>
                  <c:pt idx="11">
                    <c:v>MS</c:v>
                  </c:pt>
                  <c:pt idx="12">
                    <c:v>VA</c:v>
                  </c:pt>
                  <c:pt idx="13">
                    <c:v>SC</c:v>
                  </c:pt>
                </c:lvl>
                <c:lvl>
                  <c:pt idx="0">
                    <c:v>Central</c:v>
                  </c:pt>
                  <c:pt idx="8">
                    <c:v>Southeast</c:v>
                  </c:pt>
                </c:lvl>
              </c:multiLvlStrCache>
            </c:multiLvlStrRef>
          </c:cat>
          <c:val>
            <c:numRef>
              <c:f>'3_4_YoY Chart Growth Chart'!$E$28:$E$44</c:f>
              <c:numCache>
                <c:formatCode>\$#0.0,,"M";\(\$#0.0,,"M"\);"-"</c:formatCode>
                <c:ptCount val="14"/>
                <c:pt idx="0">
                  <c:v>7592575.8353639999</c:v>
                </c:pt>
                <c:pt idx="1">
                  <c:v>18922461.716222994</c:v>
                </c:pt>
                <c:pt idx="2">
                  <c:v>7803931.1714400006</c:v>
                </c:pt>
                <c:pt idx="3">
                  <c:v>5143490.2164099989</c:v>
                </c:pt>
                <c:pt idx="4">
                  <c:v>1929543.1397250001</c:v>
                </c:pt>
                <c:pt idx="5">
                  <c:v>4394553.2900629994</c:v>
                </c:pt>
                <c:pt idx="6">
                  <c:v>1433849.6099100001</c:v>
                </c:pt>
                <c:pt idx="7">
                  <c:v>2157786.9645290002</c:v>
                </c:pt>
                <c:pt idx="8">
                  <c:v>230286.62098400004</c:v>
                </c:pt>
                <c:pt idx="9">
                  <c:v>2619637.1011320003</c:v>
                </c:pt>
                <c:pt idx="10">
                  <c:v>1081965.0442319999</c:v>
                </c:pt>
                <c:pt idx="11">
                  <c:v>501268.53786799998</c:v>
                </c:pt>
                <c:pt idx="12">
                  <c:v>163069.51591199992</c:v>
                </c:pt>
                <c:pt idx="13">
                  <c:v>602627.53160799993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EE-1E47-BACF-C34BEF8B6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877790607"/>
        <c:axId val="877780319"/>
      </c:barChart>
      <c:catAx>
        <c:axId val="87779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877780319"/>
        <c:crosses val="autoZero"/>
        <c:auto val="1"/>
        <c:lblAlgn val="ctr"/>
        <c:lblOffset val="100"/>
        <c:noMultiLvlLbl val="0"/>
      </c:catAx>
      <c:valAx>
        <c:axId val="87778031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0.0,,&quot;M&quot;;\(\$#0.0,,&quot;M&quot;\);&quot;-&quot;" sourceLinked="1"/>
        <c:majorTickMark val="none"/>
        <c:minorTickMark val="none"/>
        <c:tickLblPos val="nextTo"/>
        <c:crossAx val="87779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[MedTron_vSFdataset.xlsx]2_Type!PivotTable3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'2_Type'!$B$3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4A-7047-BE05-AF1BC0564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4A-7047-BE05-AF1BC0564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4A-7047-BE05-AF1BC0564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4A-7047-BE05-AF1BC0564E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4A-7047-BE05-AF1BC0564E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4A-7047-BE05-AF1BC0564E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4A-7047-BE05-AF1BC0564E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4A-7047-BE05-AF1BC0564E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F4A-7047-BE05-AF1BC0564E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F4A-7047-BE05-AF1BC0564E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'2_Type'!$A$4:$A$14</c:f>
              <c:strCache>
                <c:ptCount val="10"/>
                <c:pt idx="0">
                  <c:v>CHILDREN</c:v>
                </c:pt>
                <c:pt idx="1">
                  <c:v>CHRONIC DISEASE</c:v>
                </c:pt>
                <c:pt idx="2">
                  <c:v>CRITICAL ACCESS</c:v>
                </c:pt>
                <c:pt idx="3">
                  <c:v>GENERAL ACUTE CARE</c:v>
                </c:pt>
                <c:pt idx="4">
                  <c:v>LONG TERM CARE</c:v>
                </c:pt>
                <c:pt idx="5">
                  <c:v>MILITARY</c:v>
                </c:pt>
                <c:pt idx="6">
                  <c:v>NEAR TERM CARE</c:v>
                </c:pt>
                <c:pt idx="7">
                  <c:v>REHABILITATION</c:v>
                </c:pt>
                <c:pt idx="8">
                  <c:v>SPECIAL</c:v>
                </c:pt>
                <c:pt idx="9">
                  <c:v>WOMEN</c:v>
                </c:pt>
              </c:strCache>
            </c:strRef>
          </c:cat>
          <c:val>
            <c:numRef>
              <c:f>'2_Type'!$B$4:$B$14</c:f>
              <c:numCache>
                <c:formatCode>_([$$-409]* #,##0_);_([$$-409]* \(#,##0\);_([$$-409]* "-"??_);_(@_)</c:formatCode>
                <c:ptCount val="10"/>
                <c:pt idx="0">
                  <c:v>10800717.525960498</c:v>
                </c:pt>
                <c:pt idx="1">
                  <c:v>678378.11907000002</c:v>
                </c:pt>
                <c:pt idx="2">
                  <c:v>77333223.583241016</c:v>
                </c:pt>
                <c:pt idx="3">
                  <c:v>342458382.02964187</c:v>
                </c:pt>
                <c:pt idx="4">
                  <c:v>30903070.982509505</c:v>
                </c:pt>
                <c:pt idx="5">
                  <c:v>8759941.7160240002</c:v>
                </c:pt>
                <c:pt idx="6">
                  <c:v>47104962.595406994</c:v>
                </c:pt>
                <c:pt idx="7">
                  <c:v>27763448.450487003</c:v>
                </c:pt>
                <c:pt idx="8">
                  <c:v>5040851.7096095001</c:v>
                </c:pt>
                <c:pt idx="9">
                  <c:v>219729.73722750007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4A-7047-BE05-AF1BC0564E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300115239871052"/>
          <c:y val="7.7966315045546949E-2"/>
          <c:w val="0.67699884760128948"/>
          <c:h val="0.92203368495445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[MedTron_vSFdataset.xlsx]2_Owner!PivotTable1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'2_Owner'!$B$3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7D-4746-974D-3D2BD7888B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7D-4746-974D-3D2BD7888B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7D-4746-974D-3D2BD7888B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7D-4746-974D-3D2BD7888B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'2_Owner'!$A$4:$A$8</c:f>
              <c:strCache>
                <c:ptCount val="4"/>
                <c:pt idx="0">
                  <c:v>Private</c:v>
                </c:pt>
                <c:pt idx="1">
                  <c:v>Partnerships</c:v>
                </c:pt>
                <c:pt idx="2">
                  <c:v>Government</c:v>
                </c:pt>
                <c:pt idx="3">
                  <c:v>Academic</c:v>
                </c:pt>
              </c:strCache>
            </c:strRef>
          </c:cat>
          <c:val>
            <c:numRef>
              <c:f>'2_Owner'!$B$4:$B$8</c:f>
              <c:numCache>
                <c:formatCode>_([$$-409]* #,##0_);_([$$-409]* \(#,##0\);_([$$-409]* "-"_);_(@_)</c:formatCode>
                <c:ptCount val="4"/>
                <c:pt idx="0">
                  <c:v>311943526.22738755</c:v>
                </c:pt>
                <c:pt idx="1">
                  <c:v>146402955.30965352</c:v>
                </c:pt>
                <c:pt idx="2">
                  <c:v>85407696.471751019</c:v>
                </c:pt>
                <c:pt idx="3">
                  <c:v>7308528.4403855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7D-4746-974D-3D2BD7888B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3531FE7-7FF3-4C1D-88CA-25CF2880FF10}" type="datetimeFigureOut">
              <a:rPr lang="en-US" smtClean="0"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1D38F52-2BF4-4B59-B3A8-483E596EBD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46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E6B0C71-41A7-402F-8400-797505E879ED}" type="datetimeFigureOut">
              <a:rPr lang="en-US" smtClean="0"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033238C-3F96-4488-8D55-5B1BB236D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641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7A0AC-47C2-483F-B423-231B1C57254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33238C-3F96-4488-8D55-5B1BB236DF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9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7A0AC-47C2-483F-B423-231B1C57254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33238C-3F96-4488-8D55-5B1BB236DF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91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1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757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14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02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2337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2121459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88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901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74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08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300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349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74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32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02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149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6972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77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05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72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05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7"/>
          <p:cNvSpPr txBox="1">
            <a:spLocks/>
          </p:cNvSpPr>
          <p:nvPr userDrawn="1"/>
        </p:nvSpPr>
        <p:spPr>
          <a:xfrm>
            <a:off x="792437" y="1177773"/>
            <a:ext cx="4005072" cy="1024128"/>
          </a:xfrm>
          <a:prstGeom prst="rect">
            <a:avLst/>
          </a:prstGeom>
        </p:spPr>
        <p:txBody>
          <a:bodyPr/>
          <a:lstStyle/>
          <a:p>
            <a:pPr marL="169863" lvl="1" indent="-168275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06976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43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824077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849591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83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9664685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161717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155072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1142820" y="2618107"/>
            <a:ext cx="6207508" cy="1278000"/>
          </a:xfrm>
        </p:spPr>
        <p:txBody>
          <a:bodyPr/>
          <a:lstStyle>
            <a:lvl1pPr>
              <a:lnSpc>
                <a:spcPts val="4888"/>
              </a:lnSpc>
              <a:defRPr sz="5200" b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27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513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E77D9B4D-5D1D-4E5C-BE5D-8B791624F18A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793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9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E77D9B4D-5D1D-4E5C-BE5D-8B791624F18A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835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038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926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83FAC68-30D2-4B9D-A62C-1075DBE38A7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7067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983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358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427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4681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6570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9725" y="2640013"/>
            <a:ext cx="8629650" cy="52387"/>
          </a:xfrm>
          <a:prstGeom prst="rect">
            <a:avLst/>
          </a:prstGeom>
          <a:solidFill>
            <a:srgbClr val="A9B0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34" tIns="50917" rIns="101834" bIns="50917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63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71901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91" y="697473"/>
            <a:ext cx="8255000" cy="5086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A5D2F-D05B-4ECF-8982-756CAE63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7453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F2C7B-4BDE-4F71-8121-94741814E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7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6F92-3E90-4834-9CA7-EA232476C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16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8001-D271-4967-A178-5CC0CAE77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101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1F863-732D-4199-BFBC-9B0F7FC54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79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77BD4-AB71-4375-B896-CD40A7961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092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58309-F292-4736-BC72-E0A76C072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358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D933A-034E-4351-B23F-F2C253654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048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074E-0D6D-4E0D-939D-192FF424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819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33338"/>
            <a:ext cx="2151062" cy="614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8" y="33338"/>
            <a:ext cx="6305551" cy="6140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D78C6-70A3-4119-829F-1BE23F84D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06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38" y="33338"/>
            <a:ext cx="8609013" cy="354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538" y="1087438"/>
            <a:ext cx="4051300" cy="5086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40238" y="1087438"/>
            <a:ext cx="4051300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40238" y="3706813"/>
            <a:ext cx="4051300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538E-A923-4B50-816E-6B46ADC2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7711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>
          <a:xfrm>
            <a:off x="4648200" y="1273192"/>
            <a:ext cx="4261104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922673"/>
            <a:ext cx="4264152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73192"/>
            <a:ext cx="4264152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922673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4029456"/>
            <a:ext cx="4261104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28600" y="3678937"/>
            <a:ext cx="4264152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228600" y="4029456"/>
            <a:ext cx="4264152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5024" y="3678937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7DB56-8B84-4DD3-ADA6-CDCC019742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8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1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83FAC68-30D2-4B9D-A62C-1075DBE38A7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8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43486" y="6382726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+mj-lt"/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  <a:cs typeface="Calibri" panose="020F0502020204030204" pitchFamily="34" charset="0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9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1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8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75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E77D9B4D-5D1D-4E5C-BE5D-8B791624F18A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35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32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1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72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83FAC68-30D2-4B9D-A62C-1075DBE38A7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89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62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62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12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1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Unlocking Business Value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Company Name</a:t>
            </a:r>
            <a:br>
              <a:rPr lang="de-DE" dirty="0"/>
            </a:br>
            <a:r>
              <a:rPr lang="de-DE" dirty="0"/>
              <a:t>Your Name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Your Adress and Contact Information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www.domain.com</a:t>
            </a:r>
          </a:p>
        </p:txBody>
      </p:sp>
    </p:spTree>
    <p:extLst>
      <p:ext uri="{BB962C8B-B14F-4D97-AF65-F5344CB8AC3E}">
        <p14:creationId xmlns:p14="http://schemas.microsoft.com/office/powerpoint/2010/main" val="180014271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0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E77D9B4D-5D1D-4E5C-BE5D-8B791624F18A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59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0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55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40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83FAC68-30D2-4B9D-A62C-1075DBE38A7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40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49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92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2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74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3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384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139E8DC-5FBE-403C-ADA7-20EEF157471D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041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E77D9B4D-5D1D-4E5C-BE5D-8B791624F18A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78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B841098-6B20-4FDF-979D-A5C535E9BAF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258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E6FD65-70D1-4E92-B01F-8E1A01E3F82B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64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71D5AFB8-ED19-4D20-B0FB-727D4A5140DC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53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283FAC68-30D2-4B9D-A62C-1075DBE38A72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524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5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283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513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460DD93E-BAA8-4907-A577-04F01671D8B5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9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043F17D5-8756-4F4A-A185-3574C6D4A626}" type="datetime1">
              <a:rPr lang="en-US" smtClean="0">
                <a:solidFill>
                  <a:prstClr val="black"/>
                </a:solidFill>
              </a:rPr>
              <a:pPr/>
              <a:t>11/9/20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75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000000"/>
                </a:solidFill>
                <a:cs typeface="Arial" charset="0"/>
              </a:rPr>
              <a:t>Deloitte Consulting LLP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96112" y="2578608"/>
            <a:ext cx="6583680" cy="438912"/>
          </a:xfrm>
        </p:spPr>
        <p:txBody>
          <a:bodyPr anchor="b"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57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2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791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8416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5016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3479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8" descr="dhsSeal"/>
          <p:cNvPicPr>
            <a:picLocks noChangeAspect="1" noChangeArrowheads="1"/>
          </p:cNvPicPr>
          <p:nvPr userDrawn="1"/>
        </p:nvPicPr>
        <p:blipFill>
          <a:blip r:embed="rId2" cstate="print"/>
          <a:srcRect t="30652" r="20091"/>
          <a:stretch>
            <a:fillRect/>
          </a:stretch>
        </p:blipFill>
        <p:spPr bwMode="auto">
          <a:xfrm>
            <a:off x="130175" y="6026150"/>
            <a:ext cx="7191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322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BST_Approach and Functions (5 3 10 v4</a:t>
            </a:r>
            <a:r>
              <a:rPr lang="en-US" sz="400" dirty="0">
                <a:solidFill>
                  <a:srgbClr val="AFAFAF"/>
                </a:solidFill>
                <a:cs typeface="Arial" charset="0"/>
              </a:rPr>
              <a:t>).ppt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8" descr="dhsSeal"/>
          <p:cNvPicPr>
            <a:picLocks noChangeAspect="1" noChangeArrowheads="1"/>
          </p:cNvPicPr>
          <p:nvPr userDrawn="1"/>
        </p:nvPicPr>
        <p:blipFill>
          <a:blip r:embed="rId2" cstate="print"/>
          <a:srcRect t="30652" r="20091"/>
          <a:stretch>
            <a:fillRect/>
          </a:stretch>
        </p:blipFill>
        <p:spPr bwMode="auto">
          <a:xfrm>
            <a:off x="130175" y="6026150"/>
            <a:ext cx="7191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1098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BST_Approach and Functions (5 3 10 v4</a:t>
            </a:r>
            <a:r>
              <a:rPr lang="en-US" sz="400" dirty="0">
                <a:solidFill>
                  <a:srgbClr val="AFAFAF"/>
                </a:solidFill>
                <a:cs typeface="Arial" charset="0"/>
              </a:rPr>
              <a:t>).ppt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8" descr="dhsSeal"/>
          <p:cNvPicPr>
            <a:picLocks noChangeAspect="1" noChangeArrowheads="1"/>
          </p:cNvPicPr>
          <p:nvPr userDrawn="1"/>
        </p:nvPicPr>
        <p:blipFill>
          <a:blip r:embed="rId2" cstate="print"/>
          <a:srcRect t="30652" r="20091"/>
          <a:stretch>
            <a:fillRect/>
          </a:stretch>
        </p:blipFill>
        <p:spPr bwMode="auto">
          <a:xfrm>
            <a:off x="130175" y="6026150"/>
            <a:ext cx="7191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370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BST_Approach and Functions (5 3 10 v4</a:t>
            </a:r>
            <a:r>
              <a:rPr lang="en-US" sz="400" dirty="0">
                <a:solidFill>
                  <a:srgbClr val="AFAFAF"/>
                </a:solidFill>
                <a:cs typeface="Arial" charset="0"/>
              </a:rPr>
              <a:t>).ppt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8" descr="dhsSeal"/>
          <p:cNvPicPr>
            <a:picLocks noChangeAspect="1" noChangeArrowheads="1"/>
          </p:cNvPicPr>
          <p:nvPr userDrawn="1"/>
        </p:nvPicPr>
        <p:blipFill>
          <a:blip r:embed="rId2" cstate="print"/>
          <a:srcRect t="30652" r="20091"/>
          <a:stretch>
            <a:fillRect/>
          </a:stretch>
        </p:blipFill>
        <p:spPr bwMode="auto">
          <a:xfrm>
            <a:off x="130175" y="6026150"/>
            <a:ext cx="7191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7888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84360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2307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0662" y="1399032"/>
            <a:ext cx="4014216" cy="2057400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94062" y="1399032"/>
            <a:ext cx="4014216" cy="2057400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057400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694062" y="4041648"/>
            <a:ext cx="4014216" cy="2057400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89291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10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5B5E13D4-7D2B-4BDA-BF2C-DC73CAF25C11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014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0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2423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4263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47288"/>
            <a:ext cx="3611880" cy="749808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01282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49972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 lIns="73152" rIns="73152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1998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19768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42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345204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90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93041887-92BE-4623-8A52-5E93181FB8E6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069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05072" cy="3392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05072" cy="3392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239569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07579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48999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6431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097280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097280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2414016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2414016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444752" y="3739896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444752" y="50566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788152" y="5056632"/>
            <a:ext cx="2944368" cy="768096"/>
          </a:xfrm>
        </p:spPr>
        <p:txBody>
          <a:bodyPr lIns="54864" tIns="54864" rIns="54864" bIns="54864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1034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10276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5395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5800" y="6457950"/>
            <a:ext cx="838200" cy="4000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6494D6-1ECB-462E-8B7F-4E2E361922A8}" type="slidenum">
              <a:rPr lang="en-US" sz="1100">
                <a:solidFill>
                  <a:srgbClr val="000000"/>
                </a:solidFill>
                <a:cs typeface="Arial" charset="0"/>
              </a:rPr>
              <a:pPr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404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" y="2803525"/>
            <a:ext cx="8586788" cy="391517"/>
          </a:xfrm>
          <a:ln algn="ctr"/>
        </p:spPr>
        <p:txBody>
          <a:bodyPr lIns="45720" rIns="45720">
            <a:spAutoFit/>
          </a:bodyPr>
          <a:lstStyle>
            <a:lvl1pPr marL="0" indent="0">
              <a:buFontTx/>
              <a:buNone/>
              <a:defRPr sz="2400" i="1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 bwMode="gray">
          <a:xfrm>
            <a:off x="268288" y="762000"/>
            <a:ext cx="8605837" cy="587212"/>
          </a:xfrm>
          <a:ln algn="ctr"/>
        </p:spPr>
        <p:txBody>
          <a:bodyPr lIns="45720" rIns="45720" anchor="t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412F0-E68E-4224-8B59-818DC358BB1F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263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55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2726"/>
            <a:ext cx="2133600" cy="365125"/>
          </a:xfrm>
          <a:prstGeom prst="rect">
            <a:avLst/>
          </a:prstGeom>
        </p:spPr>
        <p:txBody>
          <a:bodyPr/>
          <a:lstStyle/>
          <a:p>
            <a:fld id="{C9F1A07C-E86C-4590-986E-A003E1274E10}" type="datetime1">
              <a:rPr lang="en-US" smtClean="0"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89546"/>
            <a:ext cx="2133600" cy="365125"/>
          </a:xfrm>
          <a:prstGeom prst="rect">
            <a:avLst/>
          </a:prstGeom>
        </p:spPr>
        <p:txBody>
          <a:bodyPr/>
          <a:lstStyle/>
          <a:p>
            <a:fld id="{D2FA8442-D2B0-4ECB-9745-B5F941758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438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8887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428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0503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7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9941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218727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391431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29407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29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5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22.xml"/><Relationship Id="rId38" Type="http://schemas.openxmlformats.org/officeDocument/2006/relationships/theme" Target="../theme/theme7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20" Type="http://schemas.openxmlformats.org/officeDocument/2006/relationships/slideLayout" Target="../slideLayouts/slideLayout109.xml"/><Relationship Id="rId29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21.xml"/><Relationship Id="rId37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23" Type="http://schemas.openxmlformats.org/officeDocument/2006/relationships/slideLayout" Target="../slideLayouts/slideLayout112.xml"/><Relationship Id="rId28" Type="http://schemas.openxmlformats.org/officeDocument/2006/relationships/slideLayout" Target="../slideLayouts/slideLayout117.xml"/><Relationship Id="rId36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8.xml"/><Relationship Id="rId31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11.xml"/><Relationship Id="rId27" Type="http://schemas.openxmlformats.org/officeDocument/2006/relationships/slideLayout" Target="../slideLayouts/slideLayout116.xml"/><Relationship Id="rId30" Type="http://schemas.openxmlformats.org/officeDocument/2006/relationships/slideLayout" Target="../slideLayouts/slideLayout119.xml"/><Relationship Id="rId35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43486" y="6382726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+mj-lt"/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  <a:cs typeface="Calibri" panose="020F0502020204030204" pitchFamily="34" charset="0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E429B-E753-450B-B47A-F84E232946A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358342"/>
            <a:ext cx="565174" cy="3895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15BE1-FAA3-469A-9C6A-15453D520B95}"/>
              </a:ext>
            </a:extLst>
          </p:cNvPr>
          <p:cNvCxnSpPr/>
          <p:nvPr userDrawn="1"/>
        </p:nvCxnSpPr>
        <p:spPr>
          <a:xfrm>
            <a:off x="152400" y="689957"/>
            <a:ext cx="8692342" cy="0"/>
          </a:xfrm>
          <a:prstGeom prst="line">
            <a:avLst/>
          </a:prstGeom>
          <a:ln w="12700">
            <a:solidFill>
              <a:srgbClr val="00A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1428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27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69086"/>
            <a:ext cx="997194" cy="39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06701"/>
            <a:ext cx="8229600" cy="0"/>
          </a:xfrm>
          <a:prstGeom prst="line">
            <a:avLst/>
          </a:prstGeom>
          <a:ln w="19050" cap="flat" cmpd="sng">
            <a:solidFill>
              <a:srgbClr val="00245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27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6449857"/>
            <a:ext cx="791936" cy="31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27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69086"/>
            <a:ext cx="997194" cy="39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06701"/>
            <a:ext cx="8229600" cy="0"/>
          </a:xfrm>
          <a:prstGeom prst="line">
            <a:avLst/>
          </a:prstGeom>
          <a:ln w="19050" cap="flat" cmpd="sng">
            <a:solidFill>
              <a:srgbClr val="00245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27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6449857"/>
            <a:ext cx="791936" cy="31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60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rgbClr val="0024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2476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548282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</p:sldLayoutIdLst>
  <p:hf sldNum="0" hd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>
                <a:solidFill>
                  <a:srgbClr val="000000"/>
                </a:solidFill>
                <a:cs typeface="Arial" charset="0"/>
              </a:rPr>
              <a:t>- </a:t>
            </a:r>
            <a:fld id="{2BE85F05-2F07-493B-8049-2BAFDAA99351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sp>
        <p:nvSpPr>
          <p:cNvPr id="369973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Stratbridge Deck.pptx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8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8" r:id="rId31"/>
    <p:sldLayoutId id="2147483839" r:id="rId32"/>
    <p:sldLayoutId id="2147483840" r:id="rId33"/>
    <p:sldLayoutId id="2147483841" r:id="rId34"/>
    <p:sldLayoutId id="2147483842" r:id="rId35"/>
    <p:sldLayoutId id="2147483843" r:id="rId36"/>
    <p:sldLayoutId id="2147483844" r:id="rId3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27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442-D2B0-4ECB-9745-B5F941758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6449857"/>
            <a:ext cx="791936" cy="31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1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750888"/>
            <a:ext cx="84232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0CCC9A-D75F-4DFE-9D85-EADC016173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algn="ctr">
            <a:solidFill>
              <a:srgbClr val="A9B0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0" name="Picture 17" descr="WFS_foot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6497638"/>
            <a:ext cx="20447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algn="ctr">
            <a:solidFill>
              <a:srgbClr val="A9B0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7" b="21202"/>
          <a:stretch/>
        </p:blipFill>
        <p:spPr bwMode="auto">
          <a:xfrm>
            <a:off x="76200" y="6497639"/>
            <a:ext cx="1000125" cy="2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8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rgbClr val="5A5D62"/>
        </a:buClr>
        <a:buSzPct val="115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rgbClr val="AFAFAF"/>
        </a:buClr>
        <a:buSzPct val="11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5A5D62"/>
        </a:buClr>
        <a:buSzPct val="11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rgbClr val="AFAFAF"/>
        </a:buClr>
        <a:buSzPct val="11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rgbClr val="5A5D62"/>
        </a:buClr>
        <a:buSzPct val="11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8528"/>
            <a:ext cx="8229600" cy="323239"/>
          </a:xfrm>
        </p:spPr>
        <p:txBody>
          <a:bodyPr/>
          <a:lstStyle/>
          <a:p>
            <a:r>
              <a:rPr lang="en-US" sz="2400" dirty="0">
                <a:solidFill>
                  <a:srgbClr val="302C58"/>
                </a:solidFill>
              </a:rPr>
              <a:t>MedTron Performance Update: </a:t>
            </a:r>
            <a:r>
              <a:rPr lang="en-US" sz="2400" b="0" dirty="0">
                <a:solidFill>
                  <a:srgbClr val="302C58"/>
                </a:solidFill>
              </a:rPr>
              <a:t>2020 YTD US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2065-9CE1-46FB-BDD8-0B7ACCCD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MedTron Robotics | 2020 Shareholder Meeting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30563-7EA0-4337-A717-6CD7C8736735}"/>
              </a:ext>
            </a:extLst>
          </p:cNvPr>
          <p:cNvSpPr/>
          <p:nvPr/>
        </p:nvSpPr>
        <p:spPr>
          <a:xfrm>
            <a:off x="152400" y="1290317"/>
            <a:ext cx="6057900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Performance Summary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788B5A1-93FA-4C84-B268-0D75C01BA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4313"/>
              </p:ext>
            </p:extLst>
          </p:nvPr>
        </p:nvGraphicFramePr>
        <p:xfrm>
          <a:off x="152400" y="1563288"/>
          <a:ext cx="6057901" cy="1193070"/>
        </p:xfrm>
        <a:graphic>
          <a:graphicData uri="http://schemas.openxmlformats.org/drawingml/2006/table">
            <a:tbl>
              <a:tblPr/>
              <a:tblGrid>
                <a:gridCol w="970211">
                  <a:extLst>
                    <a:ext uri="{9D8B030D-6E8A-4147-A177-3AD203B41FA5}">
                      <a16:colId xmlns:a16="http://schemas.microsoft.com/office/drawing/2014/main" val="1047614847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1585868060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2578854916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735986650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2060974538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3850936688"/>
                    </a:ext>
                  </a:extLst>
                </a:gridCol>
              </a:tblGrid>
              <a:tr h="1988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Customers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 Sales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 Sales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Growth $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Growth %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9326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Northeast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$96,121,456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$148,289,965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($52,168,510)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452155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r>
                        <a:rPr lang="en-P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46,295,248</a:t>
                      </a:r>
                      <a:r>
                        <a:rPr lang="en-P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$57,869,060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($11,573,812)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1714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Southeast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$118,297,206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$53,312,130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$64,985,076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35280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$290,348,797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$26,987,332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$263,361,464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37070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551,062,706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286,458,487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264,604,219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68836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AE72BB9-95FE-437B-ABD2-D48F9608C1A0}"/>
              </a:ext>
            </a:extLst>
          </p:cNvPr>
          <p:cNvSpPr/>
          <p:nvPr/>
        </p:nvSpPr>
        <p:spPr>
          <a:xfrm>
            <a:off x="6400799" y="1290317"/>
            <a:ext cx="2514601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8E880-2158-4960-B397-FA98F4B0D72C}"/>
              </a:ext>
            </a:extLst>
          </p:cNvPr>
          <p:cNvSpPr/>
          <p:nvPr/>
        </p:nvSpPr>
        <p:spPr>
          <a:xfrm>
            <a:off x="6400799" y="4422023"/>
            <a:ext cx="2514600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Top 5 Key Growth Accounts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3C6E2D2-F35C-43C8-BCC8-E93CCA6E504B}"/>
              </a:ext>
            </a:extLst>
          </p:cNvPr>
          <p:cNvGraphicFramePr>
            <a:graphicFrameLocks noGrp="1"/>
          </p:cNvGraphicFramePr>
          <p:nvPr/>
        </p:nvGraphicFramePr>
        <p:xfrm>
          <a:off x="6400801" y="4893471"/>
          <a:ext cx="2514600" cy="1379896"/>
        </p:xfrm>
        <a:graphic>
          <a:graphicData uri="http://schemas.openxmlformats.org/drawingml/2006/table">
            <a:tbl>
              <a:tblPr/>
              <a:tblGrid>
                <a:gridCol w="1895474">
                  <a:extLst>
                    <a:ext uri="{9D8B030D-6E8A-4147-A177-3AD203B41FA5}">
                      <a16:colId xmlns:a16="http://schemas.microsoft.com/office/drawing/2014/main" val="3218403640"/>
                    </a:ext>
                  </a:extLst>
                </a:gridCol>
                <a:gridCol w="619126">
                  <a:extLst>
                    <a:ext uri="{9D8B030D-6E8A-4147-A177-3AD203B41FA5}">
                      <a16:colId xmlns:a16="http://schemas.microsoft.com/office/drawing/2014/main" val="3798269903"/>
                    </a:ext>
                  </a:extLst>
                </a:gridCol>
              </a:tblGrid>
              <a:tr h="19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Growth $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0083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05712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02691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0258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47344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2613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809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5849E11-A623-49B9-B02C-0567C59F8D64}"/>
              </a:ext>
            </a:extLst>
          </p:cNvPr>
          <p:cNvSpPr txBox="1"/>
          <p:nvPr/>
        </p:nvSpPr>
        <p:spPr>
          <a:xfrm>
            <a:off x="200026" y="695325"/>
            <a:ext cx="865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302C58"/>
                </a:solidFill>
                <a:latin typeface="+mj-lt"/>
                <a:ea typeface="+mj-ea"/>
                <a:cs typeface="+mj-cs"/>
              </a:rPr>
              <a:t>92% (+265M) growth since 2019 driven by private and partnership sales in unrestricted COVID regions, Central and Southeast; key accounts in FL(Cosmetics) and LA</a:t>
            </a:r>
            <a:r>
              <a:rPr lang="en-US" sz="1600" i="1">
                <a:solidFill>
                  <a:srgbClr val="302C58"/>
                </a:solidFill>
                <a:latin typeface="+mj-lt"/>
                <a:ea typeface="+mj-ea"/>
                <a:cs typeface="+mj-cs"/>
              </a:rPr>
              <a:t>(Elder Care)</a:t>
            </a:r>
            <a:endParaRPr lang="en-US" sz="1600" i="1" dirty="0">
              <a:solidFill>
                <a:srgbClr val="302C5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CF34A3-9DC6-4314-96E8-2E7051BF351E}"/>
              </a:ext>
            </a:extLst>
          </p:cNvPr>
          <p:cNvSpPr txBox="1"/>
          <p:nvPr/>
        </p:nvSpPr>
        <p:spPr>
          <a:xfrm>
            <a:off x="6415392" y="4653246"/>
            <a:ext cx="2307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02C58"/>
                </a:solidFill>
                <a:latin typeface="+mj-lt"/>
                <a:ea typeface="+mj-ea"/>
                <a:cs typeface="+mj-cs"/>
              </a:rPr>
              <a:t>Key Accounts: Over $1M in YoY Sales Growth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E10D30-49D2-474C-83BB-B55BC1DBABEE}"/>
              </a:ext>
            </a:extLst>
          </p:cNvPr>
          <p:cNvSpPr/>
          <p:nvPr/>
        </p:nvSpPr>
        <p:spPr>
          <a:xfrm>
            <a:off x="151870" y="2918544"/>
            <a:ext cx="6053444" cy="17667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A6395-6CE2-4966-8A13-495964B744A1}"/>
              </a:ext>
            </a:extLst>
          </p:cNvPr>
          <p:cNvSpPr/>
          <p:nvPr/>
        </p:nvSpPr>
        <p:spPr>
          <a:xfrm>
            <a:off x="152400" y="4640297"/>
            <a:ext cx="6057901" cy="163307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273803-E51A-45FD-B8BA-BD6D96E9C998}"/>
              </a:ext>
            </a:extLst>
          </p:cNvPr>
          <p:cNvCxnSpPr>
            <a:cxnSpLocks/>
          </p:cNvCxnSpPr>
          <p:nvPr/>
        </p:nvCxnSpPr>
        <p:spPr>
          <a:xfrm>
            <a:off x="6296026" y="1290317"/>
            <a:ext cx="0" cy="4983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A17F95F-BA77-4124-A9B0-56D58834FBD8}"/>
              </a:ext>
            </a:extLst>
          </p:cNvPr>
          <p:cNvSpPr/>
          <p:nvPr/>
        </p:nvSpPr>
        <p:spPr>
          <a:xfrm>
            <a:off x="6415392" y="1648997"/>
            <a:ext cx="2514600" cy="12583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EC725-1DB6-4E53-9B40-1462D7E610BF}"/>
              </a:ext>
            </a:extLst>
          </p:cNvPr>
          <p:cNvSpPr/>
          <p:nvPr/>
        </p:nvSpPr>
        <p:spPr>
          <a:xfrm>
            <a:off x="6415392" y="3049946"/>
            <a:ext cx="2514600" cy="12583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D2BC6-18B2-451E-81BF-6D4D7F588AAB}"/>
              </a:ext>
            </a:extLst>
          </p:cNvPr>
          <p:cNvSpPr/>
          <p:nvPr/>
        </p:nvSpPr>
        <p:spPr>
          <a:xfrm>
            <a:off x="162457" y="2965307"/>
            <a:ext cx="6057902" cy="223682"/>
          </a:xfrm>
          <a:prstGeom prst="rect">
            <a:avLst/>
          </a:prstGeom>
          <a:solidFill>
            <a:srgbClr val="00A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YoY Regional Sales Compare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72E26-FFB4-4668-A8B5-6EFD250121D9}"/>
              </a:ext>
            </a:extLst>
          </p:cNvPr>
          <p:cNvSpPr/>
          <p:nvPr/>
        </p:nvSpPr>
        <p:spPr>
          <a:xfrm>
            <a:off x="162457" y="4715026"/>
            <a:ext cx="6068489" cy="223682"/>
          </a:xfrm>
          <a:prstGeom prst="rect">
            <a:avLst/>
          </a:prstGeom>
          <a:solidFill>
            <a:srgbClr val="00A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Increasing Regions – State Growth by Customer Types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6A4590-8A81-F844-A61F-00C6157B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45927"/>
              </p:ext>
            </p:extLst>
          </p:nvPr>
        </p:nvGraphicFramePr>
        <p:xfrm>
          <a:off x="6415392" y="5075736"/>
          <a:ext cx="2434994" cy="1015365"/>
        </p:xfrm>
        <a:graphic>
          <a:graphicData uri="http://schemas.openxmlformats.org/drawingml/2006/table">
            <a:tbl>
              <a:tblPr/>
              <a:tblGrid>
                <a:gridCol w="1830604">
                  <a:extLst>
                    <a:ext uri="{9D8B030D-6E8A-4147-A177-3AD203B41FA5}">
                      <a16:colId xmlns:a16="http://schemas.microsoft.com/office/drawing/2014/main" val="3751887812"/>
                    </a:ext>
                  </a:extLst>
                </a:gridCol>
                <a:gridCol w="604390">
                  <a:extLst>
                    <a:ext uri="{9D8B030D-6E8A-4147-A177-3AD203B41FA5}">
                      <a16:colId xmlns:a16="http://schemas.microsoft.com/office/drawing/2014/main" val="846272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 PLASTIC / COSMETIC CLINIC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15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FLORIDA PLASTICS &amp; COSMETIC SURGERY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740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COSMETIC SURGERY MEDICAL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53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ENCOMPASS GERIATRIC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01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 ELDER CARE MEDICAL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845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D2CCDE6-B1BE-F94E-B1A0-E5D90E31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9021"/>
              </p:ext>
            </p:extLst>
          </p:nvPr>
        </p:nvGraphicFramePr>
        <p:xfrm>
          <a:off x="8024886" y="6094134"/>
          <a:ext cx="825500" cy="1905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670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1513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B1C4CB8-8CAF-164F-A930-A30D367F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60141"/>
              </p:ext>
            </p:extLst>
          </p:nvPr>
        </p:nvGraphicFramePr>
        <p:xfrm>
          <a:off x="6430736" y="6093943"/>
          <a:ext cx="825500" cy="1905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694308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9907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CC1BFBE-2B81-BC44-86C5-8D0A082AA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425692"/>
              </p:ext>
            </p:extLst>
          </p:nvPr>
        </p:nvGraphicFramePr>
        <p:xfrm>
          <a:off x="-248771" y="3198784"/>
          <a:ext cx="6947280" cy="1561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57EF10D-2E11-DE4D-A199-19FDA6C2B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840284"/>
              </p:ext>
            </p:extLst>
          </p:nvPr>
        </p:nvGraphicFramePr>
        <p:xfrm>
          <a:off x="162457" y="4908863"/>
          <a:ext cx="6042858" cy="1364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60BF0AD-89F6-034E-ABAD-670EF135F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81209"/>
              </p:ext>
            </p:extLst>
          </p:nvPr>
        </p:nvGraphicFramePr>
        <p:xfrm>
          <a:off x="6361107" y="3004991"/>
          <a:ext cx="2782891" cy="131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33D10C8-3678-434C-B991-E8534436D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808"/>
              </p:ext>
            </p:extLst>
          </p:nvPr>
        </p:nvGraphicFramePr>
        <p:xfrm>
          <a:off x="6415390" y="1645964"/>
          <a:ext cx="2514601" cy="1177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F82203-3D2C-C14B-9289-46274FB38B15}"/>
              </a:ext>
            </a:extLst>
          </p:cNvPr>
          <p:cNvSpPr txBox="1"/>
          <p:nvPr/>
        </p:nvSpPr>
        <p:spPr>
          <a:xfrm>
            <a:off x="1826613" y="6573659"/>
            <a:ext cx="5397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NOTE – MOCK DATA AND CLIENT SCENARIO FOR TRAINING PURPOSES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327528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8528"/>
            <a:ext cx="8229600" cy="323239"/>
          </a:xfrm>
        </p:spPr>
        <p:txBody>
          <a:bodyPr/>
          <a:lstStyle/>
          <a:p>
            <a:r>
              <a:rPr lang="en-US" sz="2400" dirty="0">
                <a:solidFill>
                  <a:srgbClr val="302C58"/>
                </a:solidFill>
              </a:rPr>
              <a:t>MedTron Performance Update: </a:t>
            </a:r>
            <a:r>
              <a:rPr lang="en-US" sz="2400" b="0" dirty="0">
                <a:solidFill>
                  <a:srgbClr val="302C58"/>
                </a:solidFill>
              </a:rPr>
              <a:t>2020 YTD US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2065-9CE1-46FB-BDD8-0B7ACCCD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MedTron Robotics | 2020 Shareholder Meeting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30563-7EA0-4337-A717-6CD7C8736735}"/>
              </a:ext>
            </a:extLst>
          </p:cNvPr>
          <p:cNvSpPr/>
          <p:nvPr/>
        </p:nvSpPr>
        <p:spPr>
          <a:xfrm>
            <a:off x="152400" y="1290317"/>
            <a:ext cx="6057900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(1) Performance Summary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788B5A1-93FA-4C84-B268-0D75C01BA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06131"/>
              </p:ext>
            </p:extLst>
          </p:nvPr>
        </p:nvGraphicFramePr>
        <p:xfrm>
          <a:off x="152400" y="1563288"/>
          <a:ext cx="6057901" cy="1193070"/>
        </p:xfrm>
        <a:graphic>
          <a:graphicData uri="http://schemas.openxmlformats.org/drawingml/2006/table">
            <a:tbl>
              <a:tblPr/>
              <a:tblGrid>
                <a:gridCol w="970211">
                  <a:extLst>
                    <a:ext uri="{9D8B030D-6E8A-4147-A177-3AD203B41FA5}">
                      <a16:colId xmlns:a16="http://schemas.microsoft.com/office/drawing/2014/main" val="1047614847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1585868060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2578854916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735986650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2060974538"/>
                    </a:ext>
                  </a:extLst>
                </a:gridCol>
                <a:gridCol w="1017538">
                  <a:extLst>
                    <a:ext uri="{9D8B030D-6E8A-4147-A177-3AD203B41FA5}">
                      <a16:colId xmlns:a16="http://schemas.microsoft.com/office/drawing/2014/main" val="3850936688"/>
                    </a:ext>
                  </a:extLst>
                </a:gridCol>
              </a:tblGrid>
              <a:tr h="1988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Customers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 Sales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 Sales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Growth $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Growth %</a:t>
                      </a:r>
                    </a:p>
                  </a:txBody>
                  <a:tcPr marL="6857" marR="6857" marT="6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9326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Northeast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452155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1714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Southeast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352807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37070"/>
                  </a:ext>
                </a:extLst>
              </a:tr>
              <a:tr h="198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68836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AE72BB9-95FE-437B-ABD2-D48F9608C1A0}"/>
              </a:ext>
            </a:extLst>
          </p:cNvPr>
          <p:cNvSpPr/>
          <p:nvPr/>
        </p:nvSpPr>
        <p:spPr>
          <a:xfrm>
            <a:off x="6400799" y="1290317"/>
            <a:ext cx="2514601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(2) Demographics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8E880-2158-4960-B397-FA98F4B0D72C}"/>
              </a:ext>
            </a:extLst>
          </p:cNvPr>
          <p:cNvSpPr/>
          <p:nvPr/>
        </p:nvSpPr>
        <p:spPr>
          <a:xfrm>
            <a:off x="6400799" y="4422023"/>
            <a:ext cx="2514600" cy="223682"/>
          </a:xfrm>
          <a:prstGeom prst="rect">
            <a:avLst/>
          </a:prstGeom>
          <a:solidFill>
            <a:srgbClr val="0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(5) Top 5 Key Growth Accounts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3C6E2D2-F35C-43C8-BCC8-E93CCA6E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24204"/>
              </p:ext>
            </p:extLst>
          </p:nvPr>
        </p:nvGraphicFramePr>
        <p:xfrm>
          <a:off x="6400801" y="4893471"/>
          <a:ext cx="2514600" cy="1379896"/>
        </p:xfrm>
        <a:graphic>
          <a:graphicData uri="http://schemas.openxmlformats.org/drawingml/2006/table">
            <a:tbl>
              <a:tblPr/>
              <a:tblGrid>
                <a:gridCol w="1895474">
                  <a:extLst>
                    <a:ext uri="{9D8B030D-6E8A-4147-A177-3AD203B41FA5}">
                      <a16:colId xmlns:a16="http://schemas.microsoft.com/office/drawing/2014/main" val="3218403640"/>
                    </a:ext>
                  </a:extLst>
                </a:gridCol>
                <a:gridCol w="619126">
                  <a:extLst>
                    <a:ext uri="{9D8B030D-6E8A-4147-A177-3AD203B41FA5}">
                      <a16:colId xmlns:a16="http://schemas.microsoft.com/office/drawing/2014/main" val="3798269903"/>
                    </a:ext>
                  </a:extLst>
                </a:gridCol>
              </a:tblGrid>
              <a:tr h="19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Growth $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0083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05712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02691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0258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47344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26138"/>
                  </a:ext>
                </a:extLst>
              </a:tr>
              <a:tr h="197128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809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5849E11-A623-49B9-B02C-0567C59F8D64}"/>
              </a:ext>
            </a:extLst>
          </p:cNvPr>
          <p:cNvSpPr txBox="1"/>
          <p:nvPr/>
        </p:nvSpPr>
        <p:spPr>
          <a:xfrm>
            <a:off x="200026" y="695325"/>
            <a:ext cx="865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302C58"/>
                </a:solidFill>
                <a:latin typeface="+mj-lt"/>
                <a:ea typeface="+mj-ea"/>
                <a:cs typeface="+mj-cs"/>
              </a:rPr>
              <a:t>2-line concise Executive Summary statement here…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CF34A3-9DC6-4314-96E8-2E7051BF351E}"/>
              </a:ext>
            </a:extLst>
          </p:cNvPr>
          <p:cNvSpPr txBox="1"/>
          <p:nvPr/>
        </p:nvSpPr>
        <p:spPr>
          <a:xfrm>
            <a:off x="6415392" y="4653246"/>
            <a:ext cx="2307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02C58"/>
                </a:solidFill>
                <a:latin typeface="+mj-lt"/>
                <a:ea typeface="+mj-ea"/>
                <a:cs typeface="+mj-cs"/>
              </a:rPr>
              <a:t>Key Accounts: Over $1M in YoY Sales Growth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E10D30-49D2-474C-83BB-B55BC1DBABEE}"/>
              </a:ext>
            </a:extLst>
          </p:cNvPr>
          <p:cNvSpPr/>
          <p:nvPr/>
        </p:nvSpPr>
        <p:spPr>
          <a:xfrm>
            <a:off x="152401" y="2804677"/>
            <a:ext cx="6053444" cy="17667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Regional YoY Net Sales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‘Clustered Column’, with data 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A6395-6CE2-4966-8A13-495964B744A1}"/>
              </a:ext>
            </a:extLst>
          </p:cNvPr>
          <p:cNvSpPr/>
          <p:nvPr/>
        </p:nvSpPr>
        <p:spPr>
          <a:xfrm>
            <a:off x="152400" y="4640297"/>
            <a:ext cx="6057901" cy="163307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Filter for Growing Regions Only -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‘Stacked Columns’ broken out by Region to State, stack splits by Ownership, Growth $ as values, without data labels, sorted largest to smallest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273803-E51A-45FD-B8BA-BD6D96E9C998}"/>
              </a:ext>
            </a:extLst>
          </p:cNvPr>
          <p:cNvCxnSpPr>
            <a:cxnSpLocks/>
          </p:cNvCxnSpPr>
          <p:nvPr/>
        </p:nvCxnSpPr>
        <p:spPr>
          <a:xfrm>
            <a:off x="6296026" y="1290317"/>
            <a:ext cx="0" cy="4983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A17F95F-BA77-4124-A9B0-56D58834FBD8}"/>
              </a:ext>
            </a:extLst>
          </p:cNvPr>
          <p:cNvSpPr/>
          <p:nvPr/>
        </p:nvSpPr>
        <p:spPr>
          <a:xfrm>
            <a:off x="6415392" y="1627686"/>
            <a:ext cx="2514600" cy="12583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Pie Chart: Ownership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% 2020 Sales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EC725-1DB6-4E53-9B40-1462D7E610BF}"/>
              </a:ext>
            </a:extLst>
          </p:cNvPr>
          <p:cNvSpPr/>
          <p:nvPr/>
        </p:nvSpPr>
        <p:spPr>
          <a:xfrm>
            <a:off x="6415392" y="3049946"/>
            <a:ext cx="2514600" cy="12583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Pie Chart: Type by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 2020 Sales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D2BC6-18B2-451E-81BF-6D4D7F588AAB}"/>
              </a:ext>
            </a:extLst>
          </p:cNvPr>
          <p:cNvSpPr/>
          <p:nvPr/>
        </p:nvSpPr>
        <p:spPr>
          <a:xfrm>
            <a:off x="162004" y="2802740"/>
            <a:ext cx="6057902" cy="223682"/>
          </a:xfrm>
          <a:prstGeom prst="rect">
            <a:avLst/>
          </a:prstGeom>
          <a:solidFill>
            <a:srgbClr val="00A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(3) YoY Regional Sales Compare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72E26-FFB4-4668-A8B5-6EFD250121D9}"/>
              </a:ext>
            </a:extLst>
          </p:cNvPr>
          <p:cNvSpPr/>
          <p:nvPr/>
        </p:nvSpPr>
        <p:spPr>
          <a:xfrm>
            <a:off x="151870" y="4640297"/>
            <a:ext cx="6068489" cy="223682"/>
          </a:xfrm>
          <a:prstGeom prst="rect">
            <a:avLst/>
          </a:prstGeom>
          <a:solidFill>
            <a:srgbClr val="00A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(4) Increasing Regions – State Growth by Customer Types</a:t>
            </a:r>
          </a:p>
        </p:txBody>
      </p:sp>
    </p:spTree>
    <p:extLst>
      <p:ext uri="{BB962C8B-B14F-4D97-AF65-F5344CB8AC3E}">
        <p14:creationId xmlns:p14="http://schemas.microsoft.com/office/powerpoint/2010/main" val="289120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sop Core Slide_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op Cor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US Consulting Report Template_R1.5V_0430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solidFill>
            <a:schemeClr val="accent1"/>
          </a:solidFill>
          <a:round/>
          <a:headEnd/>
          <a:tailEnd/>
        </a:ln>
      </a:spPr>
      <a:bodyPr lIns="0" tIns="0" rIns="0" bIns="0"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</a:spPr>
      <a:bodyPr wrap="none" lIns="0" tIns="0" rIns="0" bIns="0">
        <a:spAutoFit/>
      </a:bodyPr>
      <a:lstStyle>
        <a:defPPr algn="r" eaLnBrk="0" hangingPunct="0">
          <a:lnSpc>
            <a:spcPct val="106000"/>
          </a:lnSpc>
          <a:defRPr sz="900" b="1" dirty="0">
            <a:solidFill>
              <a:srgbClr val="969696"/>
            </a:solidFill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Standard Slides">
  <a:themeElements>
    <a:clrScheme name="Wells_Fargo_colors">
      <a:dk1>
        <a:sysClr val="windowText" lastClr="000000"/>
      </a:dk1>
      <a:lt1>
        <a:sysClr val="window" lastClr="FFFFFF"/>
      </a:lt1>
      <a:dk2>
        <a:srgbClr val="BB0826"/>
      </a:dk2>
      <a:lt2>
        <a:srgbClr val="FCC60A"/>
      </a:lt2>
      <a:accent1>
        <a:srgbClr val="8AA3B3"/>
      </a:accent1>
      <a:accent2>
        <a:srgbClr val="5E5145"/>
      </a:accent2>
      <a:accent3>
        <a:srgbClr val="A9B089"/>
      </a:accent3>
      <a:accent4>
        <a:srgbClr val="C4A560"/>
      </a:accent4>
      <a:accent5>
        <a:srgbClr val="848C49"/>
      </a:accent5>
      <a:accent6>
        <a:srgbClr val="DADBBF"/>
      </a:accent6>
      <a:hlink>
        <a:srgbClr val="44464A"/>
      </a:hlink>
      <a:folHlink>
        <a:srgbClr val="D7D3C7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loitte">
    <a:dk1>
      <a:srgbClr val="000000"/>
    </a:dk1>
    <a:lt1>
      <a:srgbClr val="FFFFFF"/>
    </a:lt1>
    <a:dk2>
      <a:srgbClr val="002776"/>
    </a:dk2>
    <a:lt2>
      <a:srgbClr val="FFFFFF"/>
    </a:lt2>
    <a:accent1>
      <a:srgbClr val="002776"/>
    </a:accent1>
    <a:accent2>
      <a:srgbClr val="92D400"/>
    </a:accent2>
    <a:accent3>
      <a:srgbClr val="00A1DE"/>
    </a:accent3>
    <a:accent4>
      <a:srgbClr val="3C8A2E"/>
    </a:accent4>
    <a:accent5>
      <a:srgbClr val="72C7E7"/>
    </a:accent5>
    <a:accent6>
      <a:srgbClr val="C9DD03"/>
    </a:accent6>
    <a:hlink>
      <a:srgbClr val="00A1DE"/>
    </a:hlink>
    <a:folHlink>
      <a:srgbClr val="72C7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17554</TotalTime>
  <Words>351</Words>
  <Application>Microsoft Macintosh PowerPoint</Application>
  <PresentationFormat>On-screen Show (4:3)</PresentationFormat>
  <Paragraphs>96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Georgia</vt:lpstr>
      <vt:lpstr>Helvetica</vt:lpstr>
      <vt:lpstr>Times New Roman</vt:lpstr>
      <vt:lpstr>Verdana</vt:lpstr>
      <vt:lpstr>Wingdings</vt:lpstr>
      <vt:lpstr>Wingdings 2</vt:lpstr>
      <vt:lpstr>Aesop Core Slide_Main</vt:lpstr>
      <vt:lpstr>3_Custom Design</vt:lpstr>
      <vt:lpstr>1_Custom Design</vt:lpstr>
      <vt:lpstr>2_Custom Design</vt:lpstr>
      <vt:lpstr>Aesop Core Slide</vt:lpstr>
      <vt:lpstr>2_US Consulting Report Template_R1.5V_043008</vt:lpstr>
      <vt:lpstr>US Consulting Report Template_R1.5V_1208</vt:lpstr>
      <vt:lpstr>Custom Design</vt:lpstr>
      <vt:lpstr>1_Standard Slides</vt:lpstr>
      <vt:lpstr>think-cell Slide</vt:lpstr>
      <vt:lpstr>MedTron Performance Update: 2020 YTD US Results</vt:lpstr>
      <vt:lpstr>MedTron Performance Update: 2020 YTD US Results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ppanidis</dc:creator>
  <cp:lastModifiedBy>Foqia Shahid</cp:lastModifiedBy>
  <cp:revision>2383</cp:revision>
  <cp:lastPrinted>2015-01-18T18:56:37Z</cp:lastPrinted>
  <dcterms:created xsi:type="dcterms:W3CDTF">2014-08-21T18:07:48Z</dcterms:created>
  <dcterms:modified xsi:type="dcterms:W3CDTF">2020-11-09T05:45:31Z</dcterms:modified>
</cp:coreProperties>
</file>