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C796-9B4B-45F1-AA81-ABAC5E4AD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B733A-C188-4D72-9B1E-2404379AD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F2D2-2705-4DB6-9B92-5786CBB9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839C-D797-44FA-9F16-D429BA08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B79F-5FBD-4C65-A1D6-A3D72B4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4F55-BF4A-40C9-882E-9F9CD14E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B7054-C200-4A08-B43B-91BD30B54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C353-4E5D-4696-9911-12CD6793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1036-5357-4F3E-B724-D36014DE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824-1FB7-4E2D-AB81-2AF6129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EFF5A-A622-4D55-89BB-1C719B315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96BDD-83A7-4E33-9501-8C1DCAE7F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B5CE-4157-4873-A192-A5CA2B6F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21ED-EAA6-42D0-82A4-B8EC8A20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C1B07-A548-4431-94CA-5B711FF3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CA7C-3FEA-4B0A-9BFD-411593E0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843E-CB61-412C-945C-0D87F555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76DB-3B7E-42B5-A84B-8F1BEFA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6159-8543-495B-90B9-B49F7F61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DF17-CA37-485F-8FFC-5F9BEE16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4168-3B5F-4E6E-BCE4-31BDC01B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367BA-24B8-46AD-8F79-49B6D9E1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F574-280F-4719-9AD9-BCE5B69E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7FAE-7734-47EC-BB98-2CB35461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911AA-7816-464F-9CB5-CFBF49AE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FE7C-5243-4D7A-84BB-913A1A3F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96D7-B0EC-4BEB-A261-BB3A40D7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CDDB-07FC-4C3C-AC18-FA68898DD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7255-0CA7-4606-BDC6-A6E0A65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E638E-687B-447E-9C1D-9BE3158F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3BD29-C68B-468F-9E01-95E99D15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0D3E-C617-4084-A965-BC0CCFE0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E0343-0A80-4732-ADCF-C9124904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7B95-43A7-4CCD-A8BA-D6D4FAC1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73A90-01DA-446A-A154-22E86D67E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7A5D0-79AD-4FD2-80ED-35BFF1FB2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C7072-026F-46E2-9E51-35E673C9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7C30-D57E-4E20-A7BB-8FA61F0B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3247E-C67B-4D39-A592-ACB88F8A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47B8-DC50-4AE5-9BF6-A8E460A7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536C2-A85E-46EC-AE18-D9EE5E1D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F0B2B-1D94-41B6-B1E2-EF559D14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8108-2F6F-49DD-A70B-B06B72D4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E8BA2-2A5A-4DA6-8B21-648C82DB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6B4A4-5667-48AC-9D20-092F294E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2F20-8DA0-4E7A-B9F3-1DE921D9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CA25-440C-49DD-9F18-9CC2DCB5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E797-6BDC-4645-B647-F5E9B0A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A34AC-99E0-4AC0-8459-60A40C56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F1C7E-04DA-4998-922C-79395CDC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DD0E-760B-49ED-B84E-4F3B438C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AB7B-2014-481A-AEC3-45B4E490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4255-5C83-4030-8436-E25222F9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94779-0065-4602-B22A-63636CD5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8E46-E3C9-4567-A0A3-2A72A774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D6532-8292-40AA-A26A-D5741B33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2B0F8-0025-47DE-9AD9-B44F53D2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5FB43-5BD7-42EA-897A-F83A3F10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2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E02B6-031D-4303-A730-238D49DF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00994-6B5C-4B62-913D-7C9FF0C5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49B4-DCC6-47D3-ACA1-21E6F2B21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23DD-E452-42D3-B7A0-EC8F75D5FDB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1BF7-0954-4098-ACC6-0B7C9102E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4D01-8C7C-4F7B-825B-2D6F0CA89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485C-0414-45DC-9841-99C4036C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g.finance.yahoo.com/quote/%5EIXIC/history?p=%5EIXI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g.finance.yahoo.com/quote/GOOGL/history?p=GOOG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B32-EDB8-4EFD-8706-9B46527C8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to collect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A7F4-5942-492A-9F3E-3FF10F67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 3. 2019</a:t>
            </a:r>
          </a:p>
          <a:p>
            <a:r>
              <a:rPr lang="en-US" dirty="0"/>
              <a:t>HJ Liu</a:t>
            </a:r>
          </a:p>
        </p:txBody>
      </p:sp>
    </p:spTree>
    <p:extLst>
      <p:ext uri="{BB962C8B-B14F-4D97-AF65-F5344CB8AC3E}">
        <p14:creationId xmlns:p14="http://schemas.microsoft.com/office/powerpoint/2010/main" val="195229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1697-EBCE-4E25-9F75-767FDC4A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collect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692-6BF8-4A57-9188-07A6976D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Market Indexes daily data (S&amp;P 500, Nasdaq, Dow Jones, NYSE composite).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 stock: Price and trading volume (including average price of 50 days, 150 days and 200 days)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9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7A08-E60B-4494-9CC8-E7CAA62D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Market index- US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3177-0DE3-4DA5-A385-89C226F0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S&amp;P 500: 500 companies, modern presentation of the Dow</a:t>
            </a:r>
          </a:p>
          <a:p>
            <a:r>
              <a:rPr lang="en-US" dirty="0"/>
              <a:t>Nasdaq composite: younger, fast growing companies, weighted toward technology sector. </a:t>
            </a:r>
          </a:p>
          <a:p>
            <a:r>
              <a:rPr lang="en-US" dirty="0"/>
              <a:t>Dow Jones Industrial average: 30 widely traded big-cap stocks. It is dominated by large, established, old-line companies that grow more slowly than today’s more entrepreneurial ones. </a:t>
            </a:r>
          </a:p>
          <a:p>
            <a:r>
              <a:rPr lang="en-US" dirty="0"/>
              <a:t>NYSE composite: a market-value-weighted index of all stocks listed on the New York Stock Exchange. </a:t>
            </a:r>
          </a:p>
        </p:txBody>
      </p:sp>
    </p:spTree>
    <p:extLst>
      <p:ext uri="{BB962C8B-B14F-4D97-AF65-F5344CB8AC3E}">
        <p14:creationId xmlns:p14="http://schemas.microsoft.com/office/powerpoint/2010/main" val="385447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7A08-E60B-4494-9CC8-E7CAA62D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Market index- US market </a:t>
            </a:r>
            <a:br>
              <a:rPr lang="en-US" dirty="0"/>
            </a:br>
            <a:r>
              <a:rPr lang="en-US" dirty="0"/>
              <a:t>e.g. Nasdaq composite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842FC0-B221-4174-B384-4BAF1D86A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09165"/>
              </p:ext>
            </p:extLst>
          </p:nvPr>
        </p:nvGraphicFramePr>
        <p:xfrm>
          <a:off x="6510719" y="1487638"/>
          <a:ext cx="5113110" cy="4351334"/>
        </p:xfrm>
        <a:graphic>
          <a:graphicData uri="http://schemas.openxmlformats.org/drawingml/2006/table">
            <a:tbl>
              <a:tblPr/>
              <a:tblGrid>
                <a:gridCol w="667553">
                  <a:extLst>
                    <a:ext uri="{9D8B030D-6E8A-4147-A177-3AD203B41FA5}">
                      <a16:colId xmlns:a16="http://schemas.microsoft.com/office/drawing/2014/main" val="2214418140"/>
                    </a:ext>
                  </a:extLst>
                </a:gridCol>
                <a:gridCol w="750997">
                  <a:extLst>
                    <a:ext uri="{9D8B030D-6E8A-4147-A177-3AD203B41FA5}">
                      <a16:colId xmlns:a16="http://schemas.microsoft.com/office/drawing/2014/main" val="1760820480"/>
                    </a:ext>
                  </a:extLst>
                </a:gridCol>
                <a:gridCol w="750997">
                  <a:extLst>
                    <a:ext uri="{9D8B030D-6E8A-4147-A177-3AD203B41FA5}">
                      <a16:colId xmlns:a16="http://schemas.microsoft.com/office/drawing/2014/main" val="2063083289"/>
                    </a:ext>
                  </a:extLst>
                </a:gridCol>
                <a:gridCol w="750997">
                  <a:extLst>
                    <a:ext uri="{9D8B030D-6E8A-4147-A177-3AD203B41FA5}">
                      <a16:colId xmlns:a16="http://schemas.microsoft.com/office/drawing/2014/main" val="3015632124"/>
                    </a:ext>
                  </a:extLst>
                </a:gridCol>
                <a:gridCol w="750997">
                  <a:extLst>
                    <a:ext uri="{9D8B030D-6E8A-4147-A177-3AD203B41FA5}">
                      <a16:colId xmlns:a16="http://schemas.microsoft.com/office/drawing/2014/main" val="590759268"/>
                    </a:ext>
                  </a:extLst>
                </a:gridCol>
                <a:gridCol w="750997">
                  <a:extLst>
                    <a:ext uri="{9D8B030D-6E8A-4147-A177-3AD203B41FA5}">
                      <a16:colId xmlns:a16="http://schemas.microsoft.com/office/drawing/2014/main" val="3747573028"/>
                    </a:ext>
                  </a:extLst>
                </a:gridCol>
                <a:gridCol w="690572">
                  <a:extLst>
                    <a:ext uri="{9D8B030D-6E8A-4147-A177-3AD203B41FA5}">
                      <a16:colId xmlns:a16="http://schemas.microsoft.com/office/drawing/2014/main" val="3113626178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 Close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6756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11/5/2018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7344.080078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7349.22998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7255.879883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7328.850098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7328.850098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2166470000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29321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11/6/2018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7326.069824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7400.640137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7320.890137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7375.959961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7375.959961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2285680000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1183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11/7/2018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7446.089844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7572.930176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7435.870117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7570.75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7570.75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2677530000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58030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11/8/2018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7544.169922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7566.930176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7499.709961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7530.879883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7530.879883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2462430000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14061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11/9/2018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7468.509766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7474.339844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7349.47998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7406.899902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7406.899902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2418490000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37922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11/12/2018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7364.049805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7371.089844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7193.77002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2289070000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33612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11/13/2018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7230.689941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7319.120117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7182.859863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2343940000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002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11/14/2018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7265.390137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7285.569824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7101.169922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7136.390137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7136.390137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2540220000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479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7112.830078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7274.259766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7072.359863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7259.029785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7259.029785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2508720000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419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11/16/2018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7193.600098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7274.859863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7171.700195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7247.870117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7247.870117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2438260000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49347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11/19/2018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7217.240234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7224.120117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7011.399902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7028.47998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7028.47998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2354020000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7652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11/20/2018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6867.430176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6994.75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6830.759766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6908.819824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6908.819824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2664950000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3755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11/21/2018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6985.509766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7029.930176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6951.620117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6972.25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6972.25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1858050000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5791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11/23/2018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6919.52002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6987.890137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6919.160156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6938.97998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6938.97998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958950000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23661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11/26/2018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7026.5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7083.930176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7003.120117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7081.850098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7081.850098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2011180000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895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11/27/2018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7041.22998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7105.140137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7014.359863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7082.700195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7082.700195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2067360000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2891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11/28/2018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7135.080078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7292.709961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7090.97998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7291.589844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7291.589844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2390260000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84448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11/29/2018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7267.370117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7319.959961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7217.689941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7273.080078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7273.080078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1983460000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6625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11/30/2018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7279.299805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7332.790039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7255.680176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7330.540039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7330.540039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2542820000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544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7486.129883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7486.509766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7392.220215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7441.509766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7441.509766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2621020000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86280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12/4/2018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7407.950195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7421.109863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7150.109863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7158.430176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7158.430176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2635810000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24426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12/6/2018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7017.049805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7189.52002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6984.339844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7188.259766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7188.259766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2833870000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2479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12/7/2018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7163.490234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7205.370117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6945.27002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6969.25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6969.25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2475160000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266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12/10/2018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6959.629883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7047.620117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6878.990234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7020.52002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7020.52002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2367560000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4292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12/11/2018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7121.660156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7129.830078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6983.009766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7031.830078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7031.830078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2246060000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075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91FC969-BC3C-4BEF-B71B-5389E09CD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700" r="5340" b="20549"/>
          <a:stretch/>
        </p:blipFill>
        <p:spPr>
          <a:xfrm>
            <a:off x="183471" y="1806097"/>
            <a:ext cx="6172723" cy="2828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87C8DD-4302-451F-9ACA-3BC8DDED245F}"/>
              </a:ext>
            </a:extLst>
          </p:cNvPr>
          <p:cNvSpPr/>
          <p:nvPr/>
        </p:nvSpPr>
        <p:spPr>
          <a:xfrm>
            <a:off x="115300" y="4882717"/>
            <a:ext cx="6309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https://sg.finance.yahoo.com/quote/%5EIXIC/history?p=%5EIXIC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84B31-826F-45AB-A1BA-C451C9DAAF05}"/>
              </a:ext>
            </a:extLst>
          </p:cNvPr>
          <p:cNvSpPr txBox="1"/>
          <p:nvPr/>
        </p:nvSpPr>
        <p:spPr>
          <a:xfrm>
            <a:off x="8646851" y="81823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DE41293-705A-44FE-A01A-43830E6634B8}"/>
              </a:ext>
            </a:extLst>
          </p:cNvPr>
          <p:cNvSpPr/>
          <p:nvPr/>
        </p:nvSpPr>
        <p:spPr>
          <a:xfrm rot="16200000">
            <a:off x="8782486" y="-363137"/>
            <a:ext cx="302269" cy="3403663"/>
          </a:xfrm>
          <a:prstGeom prst="rightBrace">
            <a:avLst>
              <a:gd name="adj1" fmla="val 8333"/>
              <a:gd name="adj2" fmla="val 49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6DD5-F08D-4409-AC0B-0471B8E8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Price of stock (including average price of 50 days, 150 days and 200 days) e.g. Google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54626D-D08C-43B4-AE68-BF2C48B0C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49646"/>
              </p:ext>
            </p:extLst>
          </p:nvPr>
        </p:nvGraphicFramePr>
        <p:xfrm>
          <a:off x="982890" y="2150561"/>
          <a:ext cx="5113110" cy="4351334"/>
        </p:xfrm>
        <a:graphic>
          <a:graphicData uri="http://schemas.openxmlformats.org/drawingml/2006/table">
            <a:tbl>
              <a:tblPr/>
              <a:tblGrid>
                <a:gridCol w="667553">
                  <a:extLst>
                    <a:ext uri="{9D8B030D-6E8A-4147-A177-3AD203B41FA5}">
                      <a16:colId xmlns:a16="http://schemas.microsoft.com/office/drawing/2014/main" val="759468561"/>
                    </a:ext>
                  </a:extLst>
                </a:gridCol>
                <a:gridCol w="750997">
                  <a:extLst>
                    <a:ext uri="{9D8B030D-6E8A-4147-A177-3AD203B41FA5}">
                      <a16:colId xmlns:a16="http://schemas.microsoft.com/office/drawing/2014/main" val="3354283322"/>
                    </a:ext>
                  </a:extLst>
                </a:gridCol>
                <a:gridCol w="750997">
                  <a:extLst>
                    <a:ext uri="{9D8B030D-6E8A-4147-A177-3AD203B41FA5}">
                      <a16:colId xmlns:a16="http://schemas.microsoft.com/office/drawing/2014/main" val="1557668847"/>
                    </a:ext>
                  </a:extLst>
                </a:gridCol>
                <a:gridCol w="750997">
                  <a:extLst>
                    <a:ext uri="{9D8B030D-6E8A-4147-A177-3AD203B41FA5}">
                      <a16:colId xmlns:a16="http://schemas.microsoft.com/office/drawing/2014/main" val="2013463740"/>
                    </a:ext>
                  </a:extLst>
                </a:gridCol>
                <a:gridCol w="750997">
                  <a:extLst>
                    <a:ext uri="{9D8B030D-6E8A-4147-A177-3AD203B41FA5}">
                      <a16:colId xmlns:a16="http://schemas.microsoft.com/office/drawing/2014/main" val="3576905348"/>
                    </a:ext>
                  </a:extLst>
                </a:gridCol>
                <a:gridCol w="750997">
                  <a:extLst>
                    <a:ext uri="{9D8B030D-6E8A-4147-A177-3AD203B41FA5}">
                      <a16:colId xmlns:a16="http://schemas.microsoft.com/office/drawing/2014/main" val="93404537"/>
                    </a:ext>
                  </a:extLst>
                </a:gridCol>
                <a:gridCol w="690572">
                  <a:extLst>
                    <a:ext uri="{9D8B030D-6E8A-4147-A177-3AD203B41FA5}">
                      <a16:colId xmlns:a16="http://schemas.microsoft.com/office/drawing/2014/main" val="3694312587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 Close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9649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11/5/2018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7344.080078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7349.22998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7255.879883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7328.850098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7328.850098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2166470000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2463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11/6/2018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7326.069824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7400.640137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7320.890137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7375.959961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7375.959961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2285680000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4469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11/7/2018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7446.089844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7572.930176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7435.870117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7570.75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7570.75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2677530000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7699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11/8/2018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7544.169922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7566.930176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7499.709961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7530.879883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7530.879883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2462430000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293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11/9/2018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7468.509766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7474.339844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7349.47998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7406.899902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7406.899902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2418490000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22009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11/12/2018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7364.049805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7371.089844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7193.77002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2289070000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6867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11/13/2018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7230.689941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7319.120117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7182.859863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2343940000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667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11/14/2018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7265.390137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7285.569824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7101.169922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7136.390137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7136.390137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2540220000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612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7112.830078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7274.259766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7072.359863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7259.029785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7259.029785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2508720000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6065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11/16/2018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7193.600098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7274.859863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7171.700195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7247.870117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7247.870117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2438260000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7340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11/19/2018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7217.240234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7224.120117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7011.399902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7028.47998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7028.47998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2354020000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6026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11/20/2018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6867.430176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6994.75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6830.759766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6908.819824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6908.819824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2664950000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3294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11/21/2018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6985.509766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7029.930176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6951.620117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6972.25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6972.25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1858050000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853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11/23/2018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6919.52002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6987.890137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6919.160156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6938.97998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6938.97998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958950000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721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11/26/2018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7026.5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7083.930176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7003.120117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7081.850098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7081.850098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2011180000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7927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11/27/2018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7041.22998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7105.140137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7014.359863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7082.700195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7082.700195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2067360000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6286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11/28/2018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7135.080078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7292.709961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7090.97998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7291.589844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7291.589844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2390260000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43015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11/29/2018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7267.370117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7319.959961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7217.689941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7273.080078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7273.080078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1983460000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7773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11/30/2018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7279.299805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7332.790039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7255.680176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7330.540039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7330.540039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2542820000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8362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7486.129883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7486.509766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7392.220215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7441.509766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7441.509766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2621020000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25946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12/4/2018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7407.950195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7421.109863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7150.109863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7158.430176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7158.430176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2635810000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413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12/6/2018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7017.049805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7189.52002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6984.339844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7188.259766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7188.259766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2833870000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5041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12/7/2018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7163.490234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7205.370117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6945.27002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6969.25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6969.25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2475160000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98937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12/10/2018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6959.629883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7047.620117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6878.990234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7020.52002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7020.52002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2367560000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49660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12/11/2018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7121.660156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7129.830078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6983.009766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7031.830078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7031.830078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2246060000</a:t>
                      </a:r>
                    </a:p>
                  </a:txBody>
                  <a:tcPr marL="8657" marR="8657" marT="8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8894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284697-8EEC-44EC-8320-18269BDD3577}"/>
              </a:ext>
            </a:extLst>
          </p:cNvPr>
          <p:cNvSpPr/>
          <p:nvPr/>
        </p:nvSpPr>
        <p:spPr>
          <a:xfrm>
            <a:off x="6163304" y="3130003"/>
            <a:ext cx="613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https://sg.finance.yahoo.com/quote/GOOGL/history?p=GOOGL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B8FBE-AD25-4523-85C3-290559F58266}"/>
              </a:ext>
            </a:extLst>
          </p:cNvPr>
          <p:cNvSpPr txBox="1"/>
          <p:nvPr/>
        </p:nvSpPr>
        <p:spPr>
          <a:xfrm>
            <a:off x="3160664" y="149700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CDEB887-8C74-4D52-BD1C-8F7172134908}"/>
              </a:ext>
            </a:extLst>
          </p:cNvPr>
          <p:cNvSpPr/>
          <p:nvPr/>
        </p:nvSpPr>
        <p:spPr>
          <a:xfrm rot="16200000">
            <a:off x="3296299" y="315635"/>
            <a:ext cx="302269" cy="3403663"/>
          </a:xfrm>
          <a:prstGeom prst="rightBrace">
            <a:avLst>
              <a:gd name="adj1" fmla="val 8333"/>
              <a:gd name="adj2" fmla="val 497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59B533-A49E-4862-9A92-17B4EED83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958" b="8641"/>
          <a:stretch/>
        </p:blipFill>
        <p:spPr>
          <a:xfrm>
            <a:off x="130629" y="399241"/>
            <a:ext cx="11930742" cy="5664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C65C1-D92D-4904-87CD-65C6BEC8FD51}"/>
              </a:ext>
            </a:extLst>
          </p:cNvPr>
          <p:cNvSpPr txBox="1"/>
          <p:nvPr/>
        </p:nvSpPr>
        <p:spPr>
          <a:xfrm>
            <a:off x="7838983" y="4341180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FB0F4-8044-42EA-92DC-9AC442757456}"/>
              </a:ext>
            </a:extLst>
          </p:cNvPr>
          <p:cNvSpPr txBox="1"/>
          <p:nvPr/>
        </p:nvSpPr>
        <p:spPr>
          <a:xfrm>
            <a:off x="7440316" y="3425468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day average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516E9-89F5-42EB-BF3B-8D53C868F501}"/>
              </a:ext>
            </a:extLst>
          </p:cNvPr>
          <p:cNvSpPr txBox="1"/>
          <p:nvPr/>
        </p:nvSpPr>
        <p:spPr>
          <a:xfrm>
            <a:off x="4628536" y="2311774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 day average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8A58B8-9959-4FA0-B94A-27672B409CA0}"/>
              </a:ext>
            </a:extLst>
          </p:cNvPr>
          <p:cNvCxnSpPr/>
          <p:nvPr/>
        </p:nvCxnSpPr>
        <p:spPr>
          <a:xfrm flipV="1">
            <a:off x="8540318" y="2991775"/>
            <a:ext cx="177554" cy="43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C3D854-CEED-434D-A223-25F9F4D34A28}"/>
              </a:ext>
            </a:extLst>
          </p:cNvPr>
          <p:cNvCxnSpPr/>
          <p:nvPr/>
        </p:nvCxnSpPr>
        <p:spPr>
          <a:xfrm>
            <a:off x="6214369" y="2583402"/>
            <a:ext cx="292963" cy="40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FDDBA9-536C-45D3-9E05-36F90C2DAF6A}"/>
              </a:ext>
            </a:extLst>
          </p:cNvPr>
          <p:cNvSpPr txBox="1"/>
          <p:nvPr/>
        </p:nvSpPr>
        <p:spPr>
          <a:xfrm>
            <a:off x="7838176" y="1638838"/>
            <a:ext cx="16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day average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9B6F58-91FB-44A8-A203-491EEC1D8113}"/>
              </a:ext>
            </a:extLst>
          </p:cNvPr>
          <p:cNvCxnSpPr>
            <a:cxnSpLocks/>
          </p:cNvCxnSpPr>
          <p:nvPr/>
        </p:nvCxnSpPr>
        <p:spPr>
          <a:xfrm>
            <a:off x="8540318" y="2008171"/>
            <a:ext cx="260723" cy="6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8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582</Words>
  <Application>Microsoft Office PowerPoint</Application>
  <PresentationFormat>Widescreen</PresentationFormat>
  <Paragraphs>385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to collect for analysis</vt:lpstr>
      <vt:lpstr>Data to collect for analysis</vt:lpstr>
      <vt:lpstr>1. Market index- US market</vt:lpstr>
      <vt:lpstr>1. Market index- US market  e.g. Nasdaq composite</vt:lpstr>
      <vt:lpstr>2. Price of stock (including average price of 50 days, 150 days and 200 days) e.g. 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Huajun Liu</dc:creator>
  <cp:lastModifiedBy>Huajun Liu</cp:lastModifiedBy>
  <cp:revision>5</cp:revision>
  <dcterms:created xsi:type="dcterms:W3CDTF">2019-11-03T12:56:49Z</dcterms:created>
  <dcterms:modified xsi:type="dcterms:W3CDTF">2019-11-03T14:41:39Z</dcterms:modified>
</cp:coreProperties>
</file>