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7" r:id="rId3"/>
    <p:sldId id="258" r:id="rId4"/>
    <p:sldId id="282" r:id="rId5"/>
    <p:sldId id="259" r:id="rId6"/>
    <p:sldId id="263" r:id="rId7"/>
    <p:sldId id="272" r:id="rId8"/>
    <p:sldId id="293" r:id="rId9"/>
    <p:sldId id="285" r:id="rId10"/>
    <p:sldId id="271" r:id="rId11"/>
    <p:sldId id="287" r:id="rId12"/>
    <p:sldId id="288" r:id="rId13"/>
    <p:sldId id="290" r:id="rId14"/>
    <p:sldId id="289" r:id="rId15"/>
    <p:sldId id="279" r:id="rId16"/>
    <p:sldId id="295" r:id="rId17"/>
    <p:sldId id="284" r:id="rId18"/>
    <p:sldId id="291" r:id="rId19"/>
    <p:sldId id="292" r:id="rId20"/>
    <p:sldId id="29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3723" autoAdjust="0"/>
  </p:normalViewPr>
  <p:slideViewPr>
    <p:cSldViewPr snapToGrid="0">
      <p:cViewPr varScale="1">
        <p:scale>
          <a:sx n="66" d="100"/>
          <a:sy n="66" d="100"/>
        </p:scale>
        <p:origin x="8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33B8E-1D55-4FB3-8B62-C79183157CD4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2B7B3-B253-42A0-9140-FB13F8A9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7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这是在</a:t>
            </a:r>
            <a:r>
              <a:rPr lang="en-US" altLang="zh-CN" dirty="0" err="1"/>
              <a:t>redis</a:t>
            </a:r>
            <a:r>
              <a:rPr lang="zh-CN" altLang="en-US" dirty="0"/>
              <a:t>中存储的数据，可以看到告警数据是按照</a:t>
            </a:r>
            <a:r>
              <a:rPr lang="en-US" altLang="zh-CN" dirty="0"/>
              <a:t>p0</a:t>
            </a:r>
            <a:r>
              <a:rPr lang="zh-CN" altLang="en-US" dirty="0"/>
              <a:t>到</a:t>
            </a:r>
            <a:r>
              <a:rPr lang="en-US" altLang="zh-CN" dirty="0"/>
              <a:t>p6</a:t>
            </a:r>
            <a:r>
              <a:rPr lang="zh-CN" altLang="en-US" dirty="0"/>
              <a:t>的优先级进行存储的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7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Alarm</a:t>
            </a:r>
            <a:r>
              <a:rPr lang="zh-CN" altLang="en-US" dirty="0"/>
              <a:t>模块的解读</a:t>
            </a:r>
            <a:endParaRPr lang="en-US" altLang="zh-CN" dirty="0"/>
          </a:p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模块将报警分为高优先级和低优先级队列，在配置文件中设置优先级，根据优先级读取报警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popEvent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按照优先级取出数据。如果是高优先级的话，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就直接生成报警邮件、短信。低优先级进行报警合并。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还会提供未恢复的报警列表，显示在前端界面中，作为报警处理的确认</a:t>
            </a:r>
          </a:p>
          <a:p>
            <a:pPr marL="0" marR="0" lvl="0" indent="0" algn="l" defTabSz="685681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4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这是我们对</a:t>
            </a:r>
            <a:r>
              <a:rPr lang="en-US" altLang="zh-CN" dirty="0" err="1"/>
              <a:t>openflacon</a:t>
            </a:r>
            <a:r>
              <a:rPr lang="zh-CN" altLang="en-US" dirty="0"/>
              <a:t>告警的测试。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未处理的报警中，同一个报警，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中仅保存最新一次的报警数据，没有重复数据。如果超过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次则不会继续获取该报警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43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</a:t>
            </a:r>
            <a:r>
              <a:rPr lang="en-US" altLang="zh-CN" dirty="0"/>
              <a:t>part4 </a:t>
            </a:r>
            <a:r>
              <a:rPr lang="zh-CN" altLang="en-US" dirty="0"/>
              <a:t>功能实现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由于没有经验，在默认端口部署数据库，设置了简单的密码，又由于我们需要远程连接数据库查看数据变化，我们开放了所有</a:t>
            </a:r>
            <a:r>
              <a:rPr lang="en-US" altLang="zh-CN" dirty="0" err="1"/>
              <a:t>ip</a:t>
            </a:r>
            <a:r>
              <a:rPr lang="zh-CN" altLang="en-US" dirty="0"/>
              <a:t>都可以访问，造成了这次的事件。重新安装的数据我们改换了端口，并设置了较为复杂的密码。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04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关于中间件的设计也经过了我们激烈的讨论。最终我们想到，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Judge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alarm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是通过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r>
              <a:rPr lang="zh-CN" altLang="en-US" sz="1200" kern="0" noProof="0" dirty="0">
                <a:solidFill>
                  <a:schemeClr val="bg1"/>
                </a:solidFill>
              </a:rPr>
              <a:t>配置的一个消息队列通信的，可以修改消息队列，所以我们可以把我们的算法逻辑加在 </a:t>
            </a:r>
            <a:r>
              <a:rPr lang="en-US" altLang="zh-CN" sz="1200" kern="0" noProof="0" dirty="0">
                <a:solidFill>
                  <a:schemeClr val="bg1"/>
                </a:solidFill>
              </a:rPr>
              <a:t>judge </a:t>
            </a:r>
            <a:r>
              <a:rPr lang="zh-CN" altLang="en-US" sz="1200" kern="0" noProof="0" dirty="0">
                <a:solidFill>
                  <a:schemeClr val="bg1"/>
                </a:solidFill>
              </a:rPr>
              <a:t>和 </a:t>
            </a:r>
            <a:r>
              <a:rPr lang="en-US" altLang="zh-CN" sz="1200" kern="0" noProof="0" dirty="0">
                <a:solidFill>
                  <a:schemeClr val="bg1"/>
                </a:solidFill>
              </a:rPr>
              <a:t>alarm </a:t>
            </a:r>
            <a:r>
              <a:rPr lang="zh-CN" altLang="en-US" sz="1200" kern="0" noProof="0" dirty="0">
                <a:solidFill>
                  <a:schemeClr val="bg1"/>
                </a:solidFill>
              </a:rPr>
              <a:t>的中间层</a:t>
            </a:r>
            <a:r>
              <a:rPr lang="zh-CN" altLang="en-US" sz="1200" kern="0" dirty="0">
                <a:solidFill>
                  <a:schemeClr val="bg1"/>
                </a:solidFill>
              </a:rPr>
              <a:t>来处理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r>
              <a:rPr lang="zh-CN" altLang="en-US" dirty="0"/>
              <a:t>我们在</a:t>
            </a:r>
            <a:r>
              <a:rPr lang="en-US" altLang="zh-CN" dirty="0" err="1"/>
              <a:t>redis</a:t>
            </a:r>
            <a:r>
              <a:rPr lang="zh-CN" altLang="en-US" dirty="0"/>
              <a:t>数据库中的消息队列获取得到的报错，进行聚类之后，再返回</a:t>
            </a:r>
            <a:r>
              <a:rPr lang="en-US" altLang="zh-CN" dirty="0" err="1"/>
              <a:t>redis</a:t>
            </a:r>
            <a:r>
              <a:rPr lang="zh-CN" altLang="en-US" dirty="0"/>
              <a:t>数据库之中。这样就完成了告警的聚类。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75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报错获取方面，因为受到了设备与资源的限制，我们在有限的几台设备上面尽可能真实并且完善的模拟在各种报错。在查阅了各方面的资料后，我们决定使用阿里巴巴的混沌工程工具</a:t>
            </a:r>
            <a:r>
              <a:rPr lang="en-US" altLang="zh-CN" dirty="0"/>
              <a:t>——</a:t>
            </a:r>
            <a:r>
              <a:rPr lang="en-US" altLang="zh-CN" dirty="0" err="1"/>
              <a:t>chaosblade</a:t>
            </a:r>
            <a:r>
              <a:rPr lang="zh-CN" altLang="en-US" dirty="0"/>
              <a:t>来进行故障场景的模拟与实现。</a:t>
            </a:r>
          </a:p>
          <a:p>
            <a:r>
              <a:rPr lang="zh-CN" altLang="en-US" dirty="0"/>
              <a:t>我们利用</a:t>
            </a:r>
            <a:r>
              <a:rPr lang="en-US" altLang="zh-CN" dirty="0" err="1"/>
              <a:t>chaosblade</a:t>
            </a:r>
            <a:r>
              <a:rPr lang="zh-CN" altLang="en-US" dirty="0"/>
              <a:t>模拟了</a:t>
            </a:r>
            <a:r>
              <a:rPr lang="en-US" altLang="zh-CN" dirty="0" err="1"/>
              <a:t>cpu</a:t>
            </a:r>
            <a:r>
              <a:rPr lang="zh-CN" altLang="en-US" dirty="0"/>
              <a:t>、磁盘、</a:t>
            </a:r>
            <a:r>
              <a:rPr lang="en-US" altLang="zh-CN" dirty="0" err="1"/>
              <a:t>io</a:t>
            </a:r>
            <a:r>
              <a:rPr lang="zh-CN" altLang="en-US" dirty="0"/>
              <a:t>、网络端口等等的报错，获得了在</a:t>
            </a:r>
            <a:r>
              <a:rPr lang="en-US" altLang="zh-CN" dirty="0" err="1"/>
              <a:t>openfalcon</a:t>
            </a:r>
            <a:r>
              <a:rPr lang="zh-CN" altLang="en-US" dirty="0"/>
              <a:t>上监控的大量数据，并对这些数进行我们的聚类操作。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84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聚类问题上，最主要的是聚类类别的确定与分析，以及对原始报警进行一些清洗与处理。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注意到，在我们模拟的告警数据中，相似告警数据的重复出现比较明显，因此我们决定将聚类的重点放在合并相似的告警数据，以便于用户进行更好的分析这方面。由于设备资源与自身水平的限制，我们的告警数据熟练与种类还不是很大，并且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openfalcon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监控的数据的监控项本身就包含了一定的种类，所以我们主要是根据告警本身的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、告警模板的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、监视的对象、监视对象的左值右值、告警时间来进行聚类。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2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2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对根因分析的定义与方法做了调查。所谓的根因分析，通过一系列流程找到问题的根本原因，定位问题所在的一种算法通过根因分析，将相同根因的报警合并。根因分析的目标就是减少报警，快速定位错误。根因分析，在实际生产环境中是十分重要，随着系统规模的不断扩大，当出现故障时，错误告警的量级就有可能急剧增加。极端情况下甚至出现“疯狂报错”的现象，这时候错误告警的内容会存在相互掩埋、相互影响的问题，给运维人员造成了很大的困难。大家一定对这样的场景很有印象，在一个大型系统的大屏幕中，突然出现了一个红色</a:t>
            </a:r>
            <a:r>
              <a:rPr lang="en-US" altLang="zh-CN" dirty="0"/>
              <a:t>warning</a:t>
            </a:r>
            <a:r>
              <a:rPr lang="zh-CN" altLang="en-US" dirty="0"/>
              <a:t>，然后</a:t>
            </a:r>
            <a:r>
              <a:rPr lang="en-US" altLang="zh-CN" dirty="0"/>
              <a:t>warning</a:t>
            </a:r>
            <a:r>
              <a:rPr lang="zh-CN" altLang="en-US" dirty="0"/>
              <a:t>就铺天盖地的出现，这些</a:t>
            </a:r>
            <a:r>
              <a:rPr lang="en-US" altLang="zh-CN" dirty="0"/>
              <a:t>warning</a:t>
            </a:r>
            <a:r>
              <a:rPr lang="zh-CN" altLang="en-US" dirty="0"/>
              <a:t>很可能是不同的报错。这时候，你要是运维人员，一定头都大了。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前期调研的另一个方向是关于聚类算法的</a:t>
            </a:r>
            <a:endParaRPr lang="en-US" altLang="zh-CN" dirty="0"/>
          </a:p>
          <a:p>
            <a:r>
              <a:rPr lang="zh-CN" altLang="en-US" dirty="0"/>
              <a:t>我们团队的成员对不同的聚类算法进行了理解讨论与分析，以便于之后更好的进行聚类算法的选择</a:t>
            </a:r>
            <a:endParaRPr lang="en-US" altLang="zh-CN" dirty="0"/>
          </a:p>
          <a:p>
            <a:r>
              <a:rPr lang="zh-CN" altLang="en-US" dirty="0"/>
              <a:t>各种聚类算法适用的场景与其性能天差地别，上面列出了比较常见的三种聚类算法，大家可以看一下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3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接下来是第二个部分，环境的准备。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6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网易的企业导师让我们了解了开源的许多不同的监控系统，最终我们选择了小米的</a:t>
            </a:r>
            <a:r>
              <a:rPr lang="en-US" altLang="zh-CN" dirty="0"/>
              <a:t>OPENFALCON</a:t>
            </a:r>
            <a:r>
              <a:rPr lang="zh-CN" altLang="en-US" dirty="0"/>
              <a:t>。它的基本配置即可实现运营级别的监控，还可以可以二次开发，通过端口进行日志上报，对服务器、操作系统、中间件、应用进行全面的监控及报警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老实讲，对于我们学生使用新的系统，它的部署一定是最强大的拦路虎之一。上图是部署的基本流程，大家可以看一下。</a:t>
            </a:r>
            <a:r>
              <a:rPr lang="en-US" altLang="zh-CN" dirty="0" err="1"/>
              <a:t>Openfalcon</a:t>
            </a:r>
            <a:r>
              <a:rPr lang="zh-CN" altLang="en-US" dirty="0"/>
              <a:t>能在网上找到的资料并不多，官方文档也不详细，我们在部署</a:t>
            </a:r>
            <a:r>
              <a:rPr lang="en-US" altLang="zh-CN" dirty="0" err="1"/>
              <a:t>openfalcon</a:t>
            </a:r>
            <a:r>
              <a:rPr lang="zh-CN" altLang="en-US" dirty="0"/>
              <a:t>的时候真的踩了很多很多的坑，花费了大量时间。它是一个前后端分离的系统，数据库采用的是</a:t>
            </a:r>
            <a:r>
              <a:rPr lang="en-US" altLang="zh-CN" dirty="0" err="1"/>
              <a:t>redis</a:t>
            </a:r>
            <a:r>
              <a:rPr lang="zh-CN" altLang="en-US" dirty="0"/>
              <a:t>与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redis</a:t>
            </a:r>
            <a:r>
              <a:rPr lang="zh-CN" altLang="en-US" dirty="0"/>
              <a:t>是连接</a:t>
            </a:r>
            <a:r>
              <a:rPr lang="en-US" altLang="zh-CN" dirty="0"/>
              <a:t>judge</a:t>
            </a:r>
            <a:r>
              <a:rPr lang="zh-CN" altLang="en-US" dirty="0"/>
              <a:t>与</a:t>
            </a:r>
            <a:r>
              <a:rPr lang="en-US" altLang="zh-CN" dirty="0"/>
              <a:t>alarm</a:t>
            </a:r>
            <a:r>
              <a:rPr lang="zh-CN" altLang="en-US" dirty="0"/>
              <a:t>模块的，而</a:t>
            </a:r>
            <a:r>
              <a:rPr lang="en-US" altLang="zh-CN" dirty="0" err="1"/>
              <a:t>mysql</a:t>
            </a:r>
            <a:r>
              <a:rPr lang="zh-CN" altLang="en-US" dirty="0"/>
              <a:t>则存储最终的告警信息。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4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接着是</a:t>
            </a:r>
            <a:r>
              <a:rPr lang="en-US" altLang="zh-CN" dirty="0"/>
              <a:t>part3</a:t>
            </a:r>
            <a:r>
              <a:rPr lang="zh-CN" altLang="en-US" dirty="0"/>
              <a:t>，对原码的解读。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8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</a:t>
            </a:r>
            <a:r>
              <a:rPr lang="en-US" altLang="zh-CN" dirty="0"/>
              <a:t>judge</a:t>
            </a:r>
            <a:r>
              <a:rPr lang="zh-CN" altLang="en-US" dirty="0"/>
              <a:t>模块的解读。一个报警数据对应相应的报警策略，</a:t>
            </a:r>
            <a:r>
              <a:rPr lang="en-US" altLang="zh-CN" dirty="0"/>
              <a:t>HBS</a:t>
            </a:r>
            <a:r>
              <a:rPr lang="zh-CN" altLang="en-US" dirty="0"/>
              <a:t>获取报警策略列表，而</a:t>
            </a:r>
            <a:r>
              <a:rPr lang="en-US" altLang="zh-CN" dirty="0"/>
              <a:t>TRANFER</a:t>
            </a:r>
            <a:r>
              <a:rPr lang="zh-CN" altLang="en-US" dirty="0"/>
              <a:t>则获取数据，然后通过上图所示的几个函数判断数据是属于什么策略，以及数据有无超过策略设定的阈值，来判断是否产生告警，当告警达到策略设定的次数之后，就写入</a:t>
            </a:r>
            <a:r>
              <a:rPr lang="en-US" altLang="zh-CN" dirty="0" err="1"/>
              <a:t>redis</a:t>
            </a:r>
            <a:r>
              <a:rPr lang="zh-CN" altLang="en-US" dirty="0"/>
              <a:t>，产生正式的告警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B7B3-B253-42A0-9140-FB13F8A997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3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09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5995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64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45696" y="5629906"/>
            <a:ext cx="766243" cy="921433"/>
            <a:chOff x="10683240" y="5391149"/>
            <a:chExt cx="1053465" cy="1266826"/>
          </a:xfrm>
        </p:grpSpPr>
        <p:sp>
          <p:nvSpPr>
            <p:cNvPr id="4" name="Hexagon 3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5" name="Hexagon 4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10872764" y="5991543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68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21877"/>
            <a:ext cx="6096000" cy="369675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81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9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910074"/>
            <a:ext cx="4355432" cy="257586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7836568" y="1910074"/>
            <a:ext cx="4355432" cy="257586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14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7144229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6406700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880040" y="1902906"/>
            <a:ext cx="6292396" cy="395496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13" name="Hexagon 12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3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2104373"/>
            <a:ext cx="3036093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3036094" y="2104373"/>
            <a:ext cx="3064669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6100763" y="2104373"/>
            <a:ext cx="3064670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9165433" y="2104373"/>
            <a:ext cx="3026568" cy="29185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0" y="1854200"/>
            <a:ext cx="3036094" cy="250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031330" y="1854200"/>
            <a:ext cx="3069432" cy="250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095999" y="1854200"/>
            <a:ext cx="3064670" cy="250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160667" y="1854200"/>
            <a:ext cx="3036097" cy="2501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6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445032" y="972648"/>
            <a:ext cx="1886693" cy="2123728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432828" y="2897684"/>
            <a:ext cx="1286208" cy="1447801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73055" y="2619637"/>
            <a:ext cx="2420067" cy="2724113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10702" y="3981693"/>
            <a:ext cx="1773501" cy="1996315"/>
          </a:xfrm>
          <a:custGeom>
            <a:avLst/>
            <a:gdLst>
              <a:gd name="connsiteX0" fmla="*/ 0 w 4355432"/>
              <a:gd name="connsiteY0" fmla="*/ 0 h 2575862"/>
              <a:gd name="connsiteX1" fmla="*/ 4355432 w 4355432"/>
              <a:gd name="connsiteY1" fmla="*/ 0 h 2575862"/>
              <a:gd name="connsiteX2" fmla="*/ 4355432 w 4355432"/>
              <a:gd name="connsiteY2" fmla="*/ 2575862 h 2575862"/>
              <a:gd name="connsiteX3" fmla="*/ 0 w 4355432"/>
              <a:gd name="connsiteY3" fmla="*/ 2575862 h 2575862"/>
              <a:gd name="connsiteX4" fmla="*/ 0 w 4355432"/>
              <a:gd name="connsiteY4" fmla="*/ 0 h 2575862"/>
              <a:gd name="connsiteX0" fmla="*/ 0 w 4355432"/>
              <a:gd name="connsiteY0" fmla="*/ 0 h 2575862"/>
              <a:gd name="connsiteX1" fmla="*/ 2093494 w 4355432"/>
              <a:gd name="connsiteY1" fmla="*/ 2947 h 2575862"/>
              <a:gd name="connsiteX2" fmla="*/ 4355432 w 4355432"/>
              <a:gd name="connsiteY2" fmla="*/ 0 h 2575862"/>
              <a:gd name="connsiteX3" fmla="*/ 4355432 w 4355432"/>
              <a:gd name="connsiteY3" fmla="*/ 2575862 h 2575862"/>
              <a:gd name="connsiteX4" fmla="*/ 0 w 4355432"/>
              <a:gd name="connsiteY4" fmla="*/ 2575862 h 2575862"/>
              <a:gd name="connsiteX5" fmla="*/ 0 w 4355432"/>
              <a:gd name="connsiteY5" fmla="*/ 0 h 2575862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0 w 4355432"/>
              <a:gd name="connsiteY4" fmla="*/ 3205991 h 3205991"/>
              <a:gd name="connsiteX5" fmla="*/ 0 w 4355432"/>
              <a:gd name="connsiteY5" fmla="*/ 630129 h 3205991"/>
              <a:gd name="connsiteX0" fmla="*/ 0 w 4355432"/>
              <a:gd name="connsiteY0" fmla="*/ 630129 h 3205991"/>
              <a:gd name="connsiteX1" fmla="*/ 2047453 w 4355432"/>
              <a:gd name="connsiteY1" fmla="*/ 0 h 3205991"/>
              <a:gd name="connsiteX2" fmla="*/ 4355432 w 4355432"/>
              <a:gd name="connsiteY2" fmla="*/ 630129 h 3205991"/>
              <a:gd name="connsiteX3" fmla="*/ 4355432 w 4355432"/>
              <a:gd name="connsiteY3" fmla="*/ 3205991 h 3205991"/>
              <a:gd name="connsiteX4" fmla="*/ 2136020 w 4355432"/>
              <a:gd name="connsiteY4" fmla="*/ 3205549 h 3205991"/>
              <a:gd name="connsiteX5" fmla="*/ 0 w 4355432"/>
              <a:gd name="connsiteY5" fmla="*/ 3205991 h 3205991"/>
              <a:gd name="connsiteX6" fmla="*/ 0 w 4355432"/>
              <a:gd name="connsiteY6" fmla="*/ 630129 h 3205991"/>
              <a:gd name="connsiteX0" fmla="*/ 0 w 4355432"/>
              <a:gd name="connsiteY0" fmla="*/ 630129 h 3752967"/>
              <a:gd name="connsiteX1" fmla="*/ 2047453 w 4355432"/>
              <a:gd name="connsiteY1" fmla="*/ 0 h 3752967"/>
              <a:gd name="connsiteX2" fmla="*/ 4355432 w 4355432"/>
              <a:gd name="connsiteY2" fmla="*/ 630129 h 3752967"/>
              <a:gd name="connsiteX3" fmla="*/ 4355432 w 4355432"/>
              <a:gd name="connsiteY3" fmla="*/ 3205991 h 3752967"/>
              <a:gd name="connsiteX4" fmla="*/ 2140815 w 4355432"/>
              <a:gd name="connsiteY4" fmla="*/ 3752967 h 3752967"/>
              <a:gd name="connsiteX5" fmla="*/ 0 w 4355432"/>
              <a:gd name="connsiteY5" fmla="*/ 3205991 h 3752967"/>
              <a:gd name="connsiteX6" fmla="*/ 0 w 4355432"/>
              <a:gd name="connsiteY6" fmla="*/ 630129 h 3752967"/>
              <a:gd name="connsiteX0" fmla="*/ 0 w 4355432"/>
              <a:gd name="connsiteY0" fmla="*/ 630129 h 3863585"/>
              <a:gd name="connsiteX1" fmla="*/ 2047453 w 4355432"/>
              <a:gd name="connsiteY1" fmla="*/ 0 h 3863585"/>
              <a:gd name="connsiteX2" fmla="*/ 4355432 w 4355432"/>
              <a:gd name="connsiteY2" fmla="*/ 630129 h 3863585"/>
              <a:gd name="connsiteX3" fmla="*/ 4355432 w 4355432"/>
              <a:gd name="connsiteY3" fmla="*/ 3205991 h 3863585"/>
              <a:gd name="connsiteX4" fmla="*/ 2183979 w 4355432"/>
              <a:gd name="connsiteY4" fmla="*/ 3863585 h 3863585"/>
              <a:gd name="connsiteX5" fmla="*/ 0 w 4355432"/>
              <a:gd name="connsiteY5" fmla="*/ 3205991 h 3863585"/>
              <a:gd name="connsiteX6" fmla="*/ 0 w 4355432"/>
              <a:gd name="connsiteY6" fmla="*/ 630129 h 3863585"/>
              <a:gd name="connsiteX0" fmla="*/ 0 w 4355432"/>
              <a:gd name="connsiteY0" fmla="*/ 938772 h 4172228"/>
              <a:gd name="connsiteX1" fmla="*/ 2128077 w 4355432"/>
              <a:gd name="connsiteY1" fmla="*/ 0 h 4172228"/>
              <a:gd name="connsiteX2" fmla="*/ 4355432 w 4355432"/>
              <a:gd name="connsiteY2" fmla="*/ 938772 h 4172228"/>
              <a:gd name="connsiteX3" fmla="*/ 4355432 w 4355432"/>
              <a:gd name="connsiteY3" fmla="*/ 3514634 h 4172228"/>
              <a:gd name="connsiteX4" fmla="*/ 2183979 w 4355432"/>
              <a:gd name="connsiteY4" fmla="*/ 4172228 h 4172228"/>
              <a:gd name="connsiteX5" fmla="*/ 0 w 4355432"/>
              <a:gd name="connsiteY5" fmla="*/ 3514634 h 4172228"/>
              <a:gd name="connsiteX6" fmla="*/ 0 w 4355432"/>
              <a:gd name="connsiteY6" fmla="*/ 938772 h 4172228"/>
              <a:gd name="connsiteX0" fmla="*/ 0 w 4355432"/>
              <a:gd name="connsiteY0" fmla="*/ 938772 h 4456664"/>
              <a:gd name="connsiteX1" fmla="*/ 2128077 w 4355432"/>
              <a:gd name="connsiteY1" fmla="*/ 0 h 4456664"/>
              <a:gd name="connsiteX2" fmla="*/ 4355432 w 4355432"/>
              <a:gd name="connsiteY2" fmla="*/ 938772 h 4456664"/>
              <a:gd name="connsiteX3" fmla="*/ 4355432 w 4355432"/>
              <a:gd name="connsiteY3" fmla="*/ 3514634 h 4456664"/>
              <a:gd name="connsiteX4" fmla="*/ 2242616 w 4355432"/>
              <a:gd name="connsiteY4" fmla="*/ 4456664 h 4456664"/>
              <a:gd name="connsiteX5" fmla="*/ 0 w 4355432"/>
              <a:gd name="connsiteY5" fmla="*/ 3514634 h 4456664"/>
              <a:gd name="connsiteX6" fmla="*/ 0 w 4355432"/>
              <a:gd name="connsiteY6" fmla="*/ 938772 h 4456664"/>
              <a:gd name="connsiteX0" fmla="*/ 0 w 4355432"/>
              <a:gd name="connsiteY0" fmla="*/ 938772 h 4517182"/>
              <a:gd name="connsiteX1" fmla="*/ 2128077 w 4355432"/>
              <a:gd name="connsiteY1" fmla="*/ 0 h 4517182"/>
              <a:gd name="connsiteX2" fmla="*/ 4355432 w 4355432"/>
              <a:gd name="connsiteY2" fmla="*/ 938772 h 4517182"/>
              <a:gd name="connsiteX3" fmla="*/ 4355432 w 4355432"/>
              <a:gd name="connsiteY3" fmla="*/ 3514634 h 4517182"/>
              <a:gd name="connsiteX4" fmla="*/ 2161992 w 4355432"/>
              <a:gd name="connsiteY4" fmla="*/ 4517182 h 4517182"/>
              <a:gd name="connsiteX5" fmla="*/ 0 w 4355432"/>
              <a:gd name="connsiteY5" fmla="*/ 3514634 h 4517182"/>
              <a:gd name="connsiteX6" fmla="*/ 0 w 4355432"/>
              <a:gd name="connsiteY6" fmla="*/ 938772 h 451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32" h="4517182">
                <a:moveTo>
                  <a:pt x="0" y="938772"/>
                </a:moveTo>
                <a:lnTo>
                  <a:pt x="2128077" y="0"/>
                </a:lnTo>
                <a:lnTo>
                  <a:pt x="4355432" y="938772"/>
                </a:lnTo>
                <a:lnTo>
                  <a:pt x="4355432" y="3514634"/>
                </a:lnTo>
                <a:lnTo>
                  <a:pt x="2161992" y="4517182"/>
                </a:lnTo>
                <a:lnTo>
                  <a:pt x="0" y="3514634"/>
                </a:lnTo>
                <a:lnTo>
                  <a:pt x="0" y="938772"/>
                </a:lnTo>
                <a:close/>
              </a:path>
            </a:pathLst>
          </a:cu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2796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12192000" cy="6858000"/>
            <a:chOff x="4144963" y="2209800"/>
            <a:chExt cx="3902076" cy="2438401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144963" y="2209800"/>
              <a:ext cx="3902075" cy="2438400"/>
            </a:xfrm>
            <a:prstGeom prst="rect">
              <a:avLst/>
            </a:prstGeom>
            <a:solidFill>
              <a:srgbClr val="112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643438" y="2209800"/>
              <a:ext cx="817563" cy="90488"/>
            </a:xfrm>
            <a:custGeom>
              <a:avLst/>
              <a:gdLst>
                <a:gd name="T0" fmla="*/ 3606 w 3606"/>
                <a:gd name="T1" fmla="*/ 0 h 401"/>
                <a:gd name="T2" fmla="*/ 1705 w 3606"/>
                <a:gd name="T3" fmla="*/ 401 h 401"/>
                <a:gd name="T4" fmla="*/ 0 w 3606"/>
                <a:gd name="T5" fmla="*/ 0 h 401"/>
                <a:gd name="T6" fmla="*/ 3606 w 3606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6" h="401">
                  <a:moveTo>
                    <a:pt x="3606" y="0"/>
                  </a:moveTo>
                  <a:lnTo>
                    <a:pt x="1705" y="401"/>
                  </a:lnTo>
                  <a:lnTo>
                    <a:pt x="0" y="0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9EB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4168776" y="2209800"/>
              <a:ext cx="860425" cy="330200"/>
            </a:xfrm>
            <a:custGeom>
              <a:avLst/>
              <a:gdLst>
                <a:gd name="T0" fmla="*/ 0 w 3798"/>
                <a:gd name="T1" fmla="*/ 0 h 1455"/>
                <a:gd name="T2" fmla="*/ 1152 w 3798"/>
                <a:gd name="T3" fmla="*/ 1455 h 1455"/>
                <a:gd name="T4" fmla="*/ 3798 w 3798"/>
                <a:gd name="T5" fmla="*/ 401 h 1455"/>
                <a:gd name="T6" fmla="*/ 2093 w 3798"/>
                <a:gd name="T7" fmla="*/ 0 h 1455"/>
                <a:gd name="T8" fmla="*/ 0 w 3798"/>
                <a:gd name="T9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8" h="1455">
                  <a:moveTo>
                    <a:pt x="0" y="0"/>
                  </a:moveTo>
                  <a:lnTo>
                    <a:pt x="1152" y="1455"/>
                  </a:lnTo>
                  <a:lnTo>
                    <a:pt x="3798" y="401"/>
                  </a:lnTo>
                  <a:lnTo>
                    <a:pt x="20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178301" y="2222500"/>
              <a:ext cx="850900" cy="188913"/>
            </a:xfrm>
            <a:custGeom>
              <a:avLst/>
              <a:gdLst>
                <a:gd name="T0" fmla="*/ 3756 w 3756"/>
                <a:gd name="T1" fmla="*/ 348 h 835"/>
                <a:gd name="T2" fmla="*/ 0 w 3756"/>
                <a:gd name="T3" fmla="*/ 0 h 835"/>
                <a:gd name="T4" fmla="*/ 2534 w 3756"/>
                <a:gd name="T5" fmla="*/ 835 h 835"/>
                <a:gd name="T6" fmla="*/ 3756 w 3756"/>
                <a:gd name="T7" fmla="*/ 348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56" h="835">
                  <a:moveTo>
                    <a:pt x="3756" y="348"/>
                  </a:moveTo>
                  <a:lnTo>
                    <a:pt x="0" y="0"/>
                  </a:lnTo>
                  <a:lnTo>
                    <a:pt x="2534" y="835"/>
                  </a:lnTo>
                  <a:lnTo>
                    <a:pt x="3756" y="348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44963" y="2209800"/>
              <a:ext cx="284163" cy="1014413"/>
            </a:xfrm>
            <a:custGeom>
              <a:avLst/>
              <a:gdLst>
                <a:gd name="T0" fmla="*/ 1254 w 1254"/>
                <a:gd name="T1" fmla="*/ 1455 h 4472"/>
                <a:gd name="T2" fmla="*/ 0 w 1254"/>
                <a:gd name="T3" fmla="*/ 4472 h 4472"/>
                <a:gd name="T4" fmla="*/ 0 w 1254"/>
                <a:gd name="T5" fmla="*/ 0 h 4472"/>
                <a:gd name="T6" fmla="*/ 102 w 1254"/>
                <a:gd name="T7" fmla="*/ 0 h 4472"/>
                <a:gd name="T8" fmla="*/ 1254 w 1254"/>
                <a:gd name="T9" fmla="*/ 1455 h 4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4472">
                  <a:moveTo>
                    <a:pt x="1254" y="1455"/>
                  </a:moveTo>
                  <a:lnTo>
                    <a:pt x="0" y="4472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254" y="1455"/>
                  </a:lnTo>
                  <a:close/>
                </a:path>
              </a:pathLst>
            </a:custGeom>
            <a:solidFill>
              <a:srgbClr val="2D68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144963" y="2222500"/>
              <a:ext cx="284163" cy="1001713"/>
            </a:xfrm>
            <a:custGeom>
              <a:avLst/>
              <a:gdLst>
                <a:gd name="T0" fmla="*/ 1254 w 1254"/>
                <a:gd name="T1" fmla="*/ 1402 h 4419"/>
                <a:gd name="T2" fmla="*/ 0 w 1254"/>
                <a:gd name="T3" fmla="*/ 4419 h 4419"/>
                <a:gd name="T4" fmla="*/ 0 w 1254"/>
                <a:gd name="T5" fmla="*/ 1478 h 4419"/>
                <a:gd name="T6" fmla="*/ 144 w 1254"/>
                <a:gd name="T7" fmla="*/ 0 h 4419"/>
                <a:gd name="T8" fmla="*/ 1254 w 1254"/>
                <a:gd name="T9" fmla="*/ 1402 h 4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4419">
                  <a:moveTo>
                    <a:pt x="1254" y="1402"/>
                  </a:moveTo>
                  <a:lnTo>
                    <a:pt x="0" y="4419"/>
                  </a:lnTo>
                  <a:lnTo>
                    <a:pt x="0" y="1478"/>
                  </a:lnTo>
                  <a:lnTo>
                    <a:pt x="144" y="0"/>
                  </a:lnTo>
                  <a:lnTo>
                    <a:pt x="1254" y="1402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144963" y="2540000"/>
              <a:ext cx="511175" cy="850900"/>
            </a:xfrm>
            <a:custGeom>
              <a:avLst/>
              <a:gdLst>
                <a:gd name="T0" fmla="*/ 0 w 2254"/>
                <a:gd name="T1" fmla="*/ 3755 h 3755"/>
                <a:gd name="T2" fmla="*/ 2254 w 2254"/>
                <a:gd name="T3" fmla="*/ 2764 h 3755"/>
                <a:gd name="T4" fmla="*/ 1254 w 2254"/>
                <a:gd name="T5" fmla="*/ 0 h 3755"/>
                <a:gd name="T6" fmla="*/ 0 w 2254"/>
                <a:gd name="T7" fmla="*/ 3017 h 3755"/>
                <a:gd name="T8" fmla="*/ 0 w 2254"/>
                <a:gd name="T9" fmla="*/ 3755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4" h="3755">
                  <a:moveTo>
                    <a:pt x="0" y="3755"/>
                  </a:moveTo>
                  <a:lnTo>
                    <a:pt x="2254" y="2764"/>
                  </a:lnTo>
                  <a:lnTo>
                    <a:pt x="1254" y="0"/>
                  </a:lnTo>
                  <a:lnTo>
                    <a:pt x="0" y="3017"/>
                  </a:lnTo>
                  <a:lnTo>
                    <a:pt x="0" y="3755"/>
                  </a:lnTo>
                  <a:close/>
                </a:path>
              </a:pathLst>
            </a:custGeom>
            <a:solidFill>
              <a:srgbClr val="275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429126" y="2540000"/>
              <a:ext cx="698500" cy="627063"/>
            </a:xfrm>
            <a:custGeom>
              <a:avLst/>
              <a:gdLst>
                <a:gd name="T0" fmla="*/ 1000 w 3077"/>
                <a:gd name="T1" fmla="*/ 2764 h 2764"/>
                <a:gd name="T2" fmla="*/ 3077 w 3077"/>
                <a:gd name="T3" fmla="*/ 2538 h 2764"/>
                <a:gd name="T4" fmla="*/ 0 w 3077"/>
                <a:gd name="T5" fmla="*/ 0 h 2764"/>
                <a:gd name="T6" fmla="*/ 1000 w 3077"/>
                <a:gd name="T7" fmla="*/ 2764 h 2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77" h="2764">
                  <a:moveTo>
                    <a:pt x="1000" y="2764"/>
                  </a:moveTo>
                  <a:lnTo>
                    <a:pt x="3077" y="2538"/>
                  </a:lnTo>
                  <a:lnTo>
                    <a:pt x="0" y="0"/>
                  </a:lnTo>
                  <a:lnTo>
                    <a:pt x="1000" y="2764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656138" y="2874963"/>
              <a:ext cx="471488" cy="292100"/>
            </a:xfrm>
            <a:custGeom>
              <a:avLst/>
              <a:gdLst>
                <a:gd name="T0" fmla="*/ 793 w 2077"/>
                <a:gd name="T1" fmla="*/ 0 h 1286"/>
                <a:gd name="T2" fmla="*/ 0 w 2077"/>
                <a:gd name="T3" fmla="*/ 1286 h 1286"/>
                <a:gd name="T4" fmla="*/ 2077 w 2077"/>
                <a:gd name="T5" fmla="*/ 1060 h 1286"/>
                <a:gd name="T6" fmla="*/ 793 w 2077"/>
                <a:gd name="T7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7" h="1286">
                  <a:moveTo>
                    <a:pt x="793" y="0"/>
                  </a:moveTo>
                  <a:lnTo>
                    <a:pt x="0" y="1286"/>
                  </a:lnTo>
                  <a:lnTo>
                    <a:pt x="2077" y="1060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752976" y="2411413"/>
              <a:ext cx="457200" cy="463550"/>
            </a:xfrm>
            <a:custGeom>
              <a:avLst/>
              <a:gdLst>
                <a:gd name="T0" fmla="*/ 0 w 2018"/>
                <a:gd name="T1" fmla="*/ 0 h 2045"/>
                <a:gd name="T2" fmla="*/ 369 w 2018"/>
                <a:gd name="T3" fmla="*/ 2045 h 2045"/>
                <a:gd name="T4" fmla="*/ 2018 w 2018"/>
                <a:gd name="T5" fmla="*/ 1438 h 2045"/>
                <a:gd name="T6" fmla="*/ 0 w 2018"/>
                <a:gd name="T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2045">
                  <a:moveTo>
                    <a:pt x="0" y="0"/>
                  </a:moveTo>
                  <a:lnTo>
                    <a:pt x="369" y="2045"/>
                  </a:lnTo>
                  <a:lnTo>
                    <a:pt x="2018" y="1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835526" y="2736850"/>
              <a:ext cx="374650" cy="377825"/>
            </a:xfrm>
            <a:custGeom>
              <a:avLst/>
              <a:gdLst>
                <a:gd name="T0" fmla="*/ 1284 w 1649"/>
                <a:gd name="T1" fmla="*/ 1667 h 1667"/>
                <a:gd name="T2" fmla="*/ 1649 w 1649"/>
                <a:gd name="T3" fmla="*/ 0 h 1667"/>
                <a:gd name="T4" fmla="*/ 0 w 1649"/>
                <a:gd name="T5" fmla="*/ 607 h 1667"/>
                <a:gd name="T6" fmla="*/ 1284 w 1649"/>
                <a:gd name="T7" fmla="*/ 1667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9" h="1667">
                  <a:moveTo>
                    <a:pt x="1284" y="1667"/>
                  </a:moveTo>
                  <a:lnTo>
                    <a:pt x="1649" y="0"/>
                  </a:lnTo>
                  <a:lnTo>
                    <a:pt x="0" y="607"/>
                  </a:lnTo>
                  <a:lnTo>
                    <a:pt x="1284" y="1667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029201" y="2300288"/>
              <a:ext cx="517525" cy="436563"/>
            </a:xfrm>
            <a:custGeom>
              <a:avLst/>
              <a:gdLst>
                <a:gd name="T0" fmla="*/ 796 w 2280"/>
                <a:gd name="T1" fmla="*/ 1925 h 1925"/>
                <a:gd name="T2" fmla="*/ 2280 w 2280"/>
                <a:gd name="T3" fmla="*/ 1484 h 1925"/>
                <a:gd name="T4" fmla="*/ 0 w 2280"/>
                <a:gd name="T5" fmla="*/ 0 h 1925"/>
                <a:gd name="T6" fmla="*/ 796 w 2280"/>
                <a:gd name="T7" fmla="*/ 1925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0" h="1925">
                  <a:moveTo>
                    <a:pt x="796" y="1925"/>
                  </a:moveTo>
                  <a:lnTo>
                    <a:pt x="2280" y="1484"/>
                  </a:lnTo>
                  <a:lnTo>
                    <a:pt x="0" y="0"/>
                  </a:lnTo>
                  <a:lnTo>
                    <a:pt x="796" y="1925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210176" y="2636838"/>
              <a:ext cx="414338" cy="558800"/>
            </a:xfrm>
            <a:custGeom>
              <a:avLst/>
              <a:gdLst>
                <a:gd name="T0" fmla="*/ 0 w 1829"/>
                <a:gd name="T1" fmla="*/ 441 h 2463"/>
                <a:gd name="T2" fmla="*/ 1829 w 1829"/>
                <a:gd name="T3" fmla="*/ 2463 h 2463"/>
                <a:gd name="T4" fmla="*/ 1484 w 1829"/>
                <a:gd name="T5" fmla="*/ 0 h 2463"/>
                <a:gd name="T6" fmla="*/ 0 w 1829"/>
                <a:gd name="T7" fmla="*/ 441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9" h="2463">
                  <a:moveTo>
                    <a:pt x="0" y="441"/>
                  </a:moveTo>
                  <a:lnTo>
                    <a:pt x="1829" y="2463"/>
                  </a:lnTo>
                  <a:lnTo>
                    <a:pt x="1484" y="0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357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127626" y="2736850"/>
              <a:ext cx="496888" cy="458788"/>
            </a:xfrm>
            <a:custGeom>
              <a:avLst/>
              <a:gdLst>
                <a:gd name="T0" fmla="*/ 0 w 2194"/>
                <a:gd name="T1" fmla="*/ 1667 h 2022"/>
                <a:gd name="T2" fmla="*/ 2194 w 2194"/>
                <a:gd name="T3" fmla="*/ 2022 h 2022"/>
                <a:gd name="T4" fmla="*/ 365 w 2194"/>
                <a:gd name="T5" fmla="*/ 0 h 2022"/>
                <a:gd name="T6" fmla="*/ 0 w 2194"/>
                <a:gd name="T7" fmla="*/ 1667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2022">
                  <a:moveTo>
                    <a:pt x="0" y="1667"/>
                  </a:moveTo>
                  <a:lnTo>
                    <a:pt x="2194" y="2022"/>
                  </a:lnTo>
                  <a:lnTo>
                    <a:pt x="365" y="0"/>
                  </a:lnTo>
                  <a:lnTo>
                    <a:pt x="0" y="1667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5546726" y="2636838"/>
              <a:ext cx="268288" cy="558800"/>
            </a:xfrm>
            <a:custGeom>
              <a:avLst/>
              <a:gdLst>
                <a:gd name="T0" fmla="*/ 0 w 1184"/>
                <a:gd name="T1" fmla="*/ 0 h 2463"/>
                <a:gd name="T2" fmla="*/ 1184 w 1184"/>
                <a:gd name="T3" fmla="*/ 677 h 2463"/>
                <a:gd name="T4" fmla="*/ 345 w 1184"/>
                <a:gd name="T5" fmla="*/ 2463 h 2463"/>
                <a:gd name="T6" fmla="*/ 0 w 1184"/>
                <a:gd name="T7" fmla="*/ 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4" h="2463">
                  <a:moveTo>
                    <a:pt x="0" y="0"/>
                  </a:moveTo>
                  <a:lnTo>
                    <a:pt x="1184" y="677"/>
                  </a:lnTo>
                  <a:lnTo>
                    <a:pt x="345" y="2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624513" y="2790825"/>
              <a:ext cx="450850" cy="519113"/>
            </a:xfrm>
            <a:custGeom>
              <a:avLst/>
              <a:gdLst>
                <a:gd name="T0" fmla="*/ 839 w 1990"/>
                <a:gd name="T1" fmla="*/ 0 h 2291"/>
                <a:gd name="T2" fmla="*/ 1990 w 1990"/>
                <a:gd name="T3" fmla="*/ 2291 h 2291"/>
                <a:gd name="T4" fmla="*/ 0 w 1990"/>
                <a:gd name="T5" fmla="*/ 1786 h 2291"/>
                <a:gd name="T6" fmla="*/ 839 w 1990"/>
                <a:gd name="T7" fmla="*/ 0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0" h="2291">
                  <a:moveTo>
                    <a:pt x="839" y="0"/>
                  </a:moveTo>
                  <a:lnTo>
                    <a:pt x="1990" y="2291"/>
                  </a:lnTo>
                  <a:lnTo>
                    <a:pt x="0" y="178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5546726" y="2209800"/>
              <a:ext cx="669925" cy="798513"/>
            </a:xfrm>
            <a:custGeom>
              <a:avLst/>
              <a:gdLst>
                <a:gd name="T0" fmla="*/ 0 w 2953"/>
                <a:gd name="T1" fmla="*/ 1885 h 3520"/>
                <a:gd name="T2" fmla="*/ 1835 w 2953"/>
                <a:gd name="T3" fmla="*/ 0 h 3520"/>
                <a:gd name="T4" fmla="*/ 2500 w 2953"/>
                <a:gd name="T5" fmla="*/ 0 h 3520"/>
                <a:gd name="T6" fmla="*/ 2953 w 2953"/>
                <a:gd name="T7" fmla="*/ 3520 h 3520"/>
                <a:gd name="T8" fmla="*/ 1184 w 2953"/>
                <a:gd name="T9" fmla="*/ 2562 h 3520"/>
                <a:gd name="T10" fmla="*/ 0 w 2953"/>
                <a:gd name="T11" fmla="*/ 1885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3" h="3520">
                  <a:moveTo>
                    <a:pt x="0" y="1885"/>
                  </a:moveTo>
                  <a:lnTo>
                    <a:pt x="1835" y="0"/>
                  </a:lnTo>
                  <a:lnTo>
                    <a:pt x="2500" y="0"/>
                  </a:lnTo>
                  <a:lnTo>
                    <a:pt x="2953" y="3520"/>
                  </a:lnTo>
                  <a:lnTo>
                    <a:pt x="1184" y="2562"/>
                  </a:lnTo>
                  <a:lnTo>
                    <a:pt x="0" y="1885"/>
                  </a:lnTo>
                  <a:close/>
                </a:path>
              </a:pathLst>
            </a:custGeom>
            <a:solidFill>
              <a:srgbClr val="51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815013" y="2540000"/>
              <a:ext cx="401638" cy="468313"/>
            </a:xfrm>
            <a:custGeom>
              <a:avLst/>
              <a:gdLst>
                <a:gd name="T0" fmla="*/ 1505 w 1769"/>
                <a:gd name="T1" fmla="*/ 0 h 2062"/>
                <a:gd name="T2" fmla="*/ 0 w 1769"/>
                <a:gd name="T3" fmla="*/ 1104 h 2062"/>
                <a:gd name="T4" fmla="*/ 1769 w 1769"/>
                <a:gd name="T5" fmla="*/ 2062 h 2062"/>
                <a:gd name="T6" fmla="*/ 1505 w 1769"/>
                <a:gd name="T7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9" h="2062">
                  <a:moveTo>
                    <a:pt x="1505" y="0"/>
                  </a:moveTo>
                  <a:lnTo>
                    <a:pt x="0" y="1104"/>
                  </a:lnTo>
                  <a:lnTo>
                    <a:pt x="1769" y="2062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6BA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788026" y="2209800"/>
              <a:ext cx="368300" cy="330200"/>
            </a:xfrm>
            <a:custGeom>
              <a:avLst/>
              <a:gdLst>
                <a:gd name="T0" fmla="*/ 1625 w 1625"/>
                <a:gd name="T1" fmla="*/ 1458 h 1458"/>
                <a:gd name="T2" fmla="*/ 0 w 1625"/>
                <a:gd name="T3" fmla="*/ 792 h 1458"/>
                <a:gd name="T4" fmla="*/ 771 w 1625"/>
                <a:gd name="T5" fmla="*/ 0 h 1458"/>
                <a:gd name="T6" fmla="*/ 1436 w 1625"/>
                <a:gd name="T7" fmla="*/ 0 h 1458"/>
                <a:gd name="T8" fmla="*/ 1625 w 1625"/>
                <a:gd name="T9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1458">
                  <a:moveTo>
                    <a:pt x="1625" y="1458"/>
                  </a:moveTo>
                  <a:lnTo>
                    <a:pt x="0" y="792"/>
                  </a:lnTo>
                  <a:lnTo>
                    <a:pt x="771" y="0"/>
                  </a:lnTo>
                  <a:lnTo>
                    <a:pt x="1436" y="0"/>
                  </a:lnTo>
                  <a:lnTo>
                    <a:pt x="1625" y="1458"/>
                  </a:lnTo>
                  <a:close/>
                </a:path>
              </a:pathLst>
            </a:custGeom>
            <a:solidFill>
              <a:srgbClr val="7DA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6156326" y="2540000"/>
              <a:ext cx="255588" cy="468313"/>
            </a:xfrm>
            <a:custGeom>
              <a:avLst/>
              <a:gdLst>
                <a:gd name="T0" fmla="*/ 0 w 1126"/>
                <a:gd name="T1" fmla="*/ 0 h 2062"/>
                <a:gd name="T2" fmla="*/ 1126 w 1126"/>
                <a:gd name="T3" fmla="*/ 543 h 2062"/>
                <a:gd name="T4" fmla="*/ 264 w 1126"/>
                <a:gd name="T5" fmla="*/ 2062 h 2062"/>
                <a:gd name="T6" fmla="*/ 0 w 1126"/>
                <a:gd name="T7" fmla="*/ 0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6" h="2062">
                  <a:moveTo>
                    <a:pt x="0" y="0"/>
                  </a:moveTo>
                  <a:lnTo>
                    <a:pt x="1126" y="543"/>
                  </a:lnTo>
                  <a:lnTo>
                    <a:pt x="264" y="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8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5815013" y="2790825"/>
              <a:ext cx="401638" cy="519113"/>
            </a:xfrm>
            <a:custGeom>
              <a:avLst/>
              <a:gdLst>
                <a:gd name="T0" fmla="*/ 1151 w 1769"/>
                <a:gd name="T1" fmla="*/ 2291 h 2291"/>
                <a:gd name="T2" fmla="*/ 1769 w 1769"/>
                <a:gd name="T3" fmla="*/ 958 h 2291"/>
                <a:gd name="T4" fmla="*/ 0 w 1769"/>
                <a:gd name="T5" fmla="*/ 0 h 2291"/>
                <a:gd name="T6" fmla="*/ 1151 w 1769"/>
                <a:gd name="T7" fmla="*/ 2291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9" h="2291">
                  <a:moveTo>
                    <a:pt x="1151" y="2291"/>
                  </a:moveTo>
                  <a:lnTo>
                    <a:pt x="1769" y="958"/>
                  </a:lnTo>
                  <a:lnTo>
                    <a:pt x="0" y="0"/>
                  </a:lnTo>
                  <a:lnTo>
                    <a:pt x="1151" y="2291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411913" y="2432050"/>
              <a:ext cx="301625" cy="395288"/>
            </a:xfrm>
            <a:custGeom>
              <a:avLst/>
              <a:gdLst>
                <a:gd name="T0" fmla="*/ 0 w 1333"/>
                <a:gd name="T1" fmla="*/ 1023 h 1743"/>
                <a:gd name="T2" fmla="*/ 1193 w 1333"/>
                <a:gd name="T3" fmla="*/ 0 h 1743"/>
                <a:gd name="T4" fmla="*/ 1333 w 1333"/>
                <a:gd name="T5" fmla="*/ 1743 h 1743"/>
                <a:gd name="T6" fmla="*/ 0 w 1333"/>
                <a:gd name="T7" fmla="*/ 1023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3" h="1743">
                  <a:moveTo>
                    <a:pt x="0" y="1023"/>
                  </a:moveTo>
                  <a:lnTo>
                    <a:pt x="1193" y="0"/>
                  </a:lnTo>
                  <a:lnTo>
                    <a:pt x="1333" y="1743"/>
                  </a:lnTo>
                  <a:lnTo>
                    <a:pt x="0" y="1023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6411913" y="2663825"/>
              <a:ext cx="301625" cy="531813"/>
            </a:xfrm>
            <a:custGeom>
              <a:avLst/>
              <a:gdLst>
                <a:gd name="T0" fmla="*/ 1333 w 1333"/>
                <a:gd name="T1" fmla="*/ 720 h 2344"/>
                <a:gd name="T2" fmla="*/ 580 w 1333"/>
                <a:gd name="T3" fmla="*/ 2344 h 2344"/>
                <a:gd name="T4" fmla="*/ 0 w 1333"/>
                <a:gd name="T5" fmla="*/ 0 h 2344"/>
                <a:gd name="T6" fmla="*/ 1333 w 1333"/>
                <a:gd name="T7" fmla="*/ 72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3" h="2344">
                  <a:moveTo>
                    <a:pt x="1333" y="720"/>
                  </a:moveTo>
                  <a:lnTo>
                    <a:pt x="580" y="2344"/>
                  </a:lnTo>
                  <a:lnTo>
                    <a:pt x="0" y="0"/>
                  </a:lnTo>
                  <a:lnTo>
                    <a:pt x="1333" y="720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216651" y="2663825"/>
              <a:ext cx="327025" cy="531813"/>
            </a:xfrm>
            <a:custGeom>
              <a:avLst/>
              <a:gdLst>
                <a:gd name="T0" fmla="*/ 1442 w 1442"/>
                <a:gd name="T1" fmla="*/ 2344 h 2344"/>
                <a:gd name="T2" fmla="*/ 0 w 1442"/>
                <a:gd name="T3" fmla="*/ 1519 h 2344"/>
                <a:gd name="T4" fmla="*/ 862 w 1442"/>
                <a:gd name="T5" fmla="*/ 0 h 2344"/>
                <a:gd name="T6" fmla="*/ 1442 w 1442"/>
                <a:gd name="T7" fmla="*/ 2344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2" h="2344">
                  <a:moveTo>
                    <a:pt x="1442" y="2344"/>
                  </a:moveTo>
                  <a:lnTo>
                    <a:pt x="0" y="1519"/>
                  </a:lnTo>
                  <a:lnTo>
                    <a:pt x="862" y="0"/>
                  </a:lnTo>
                  <a:lnTo>
                    <a:pt x="1442" y="2344"/>
                  </a:lnTo>
                  <a:close/>
                </a:path>
              </a:pathLst>
            </a:custGeom>
            <a:solidFill>
              <a:srgbClr val="255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6075363" y="3008313"/>
              <a:ext cx="468313" cy="301625"/>
            </a:xfrm>
            <a:custGeom>
              <a:avLst/>
              <a:gdLst>
                <a:gd name="T0" fmla="*/ 2060 w 2060"/>
                <a:gd name="T1" fmla="*/ 825 h 1333"/>
                <a:gd name="T2" fmla="*/ 0 w 2060"/>
                <a:gd name="T3" fmla="*/ 1333 h 1333"/>
                <a:gd name="T4" fmla="*/ 618 w 2060"/>
                <a:gd name="T5" fmla="*/ 0 h 1333"/>
                <a:gd name="T6" fmla="*/ 2060 w 2060"/>
                <a:gd name="T7" fmla="*/ 825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0" h="1333">
                  <a:moveTo>
                    <a:pt x="2060" y="825"/>
                  </a:moveTo>
                  <a:lnTo>
                    <a:pt x="0" y="1333"/>
                  </a:lnTo>
                  <a:lnTo>
                    <a:pt x="618" y="0"/>
                  </a:lnTo>
                  <a:lnTo>
                    <a:pt x="2060" y="825"/>
                  </a:lnTo>
                  <a:close/>
                </a:path>
              </a:pathLst>
            </a:custGeom>
            <a:solidFill>
              <a:srgbClr val="367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6075363" y="3195638"/>
              <a:ext cx="468313" cy="419100"/>
            </a:xfrm>
            <a:custGeom>
              <a:avLst/>
              <a:gdLst>
                <a:gd name="T0" fmla="*/ 0 w 2060"/>
                <a:gd name="T1" fmla="*/ 508 h 1850"/>
                <a:gd name="T2" fmla="*/ 1189 w 2060"/>
                <a:gd name="T3" fmla="*/ 1850 h 1850"/>
                <a:gd name="T4" fmla="*/ 2060 w 2060"/>
                <a:gd name="T5" fmla="*/ 0 h 1850"/>
                <a:gd name="T6" fmla="*/ 0 w 2060"/>
                <a:gd name="T7" fmla="*/ 508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0" h="1850">
                  <a:moveTo>
                    <a:pt x="0" y="508"/>
                  </a:moveTo>
                  <a:lnTo>
                    <a:pt x="1189" y="1850"/>
                  </a:lnTo>
                  <a:lnTo>
                    <a:pt x="2060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926138" y="3309938"/>
              <a:ext cx="419100" cy="304800"/>
            </a:xfrm>
            <a:custGeom>
              <a:avLst/>
              <a:gdLst>
                <a:gd name="T0" fmla="*/ 1851 w 1851"/>
                <a:gd name="T1" fmla="*/ 1342 h 1342"/>
                <a:gd name="T2" fmla="*/ 0 w 1851"/>
                <a:gd name="T3" fmla="*/ 1342 h 1342"/>
                <a:gd name="T4" fmla="*/ 662 w 1851"/>
                <a:gd name="T5" fmla="*/ 0 h 1342"/>
                <a:gd name="T6" fmla="*/ 1851 w 1851"/>
                <a:gd name="T7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1" h="1342">
                  <a:moveTo>
                    <a:pt x="1851" y="1342"/>
                  </a:moveTo>
                  <a:lnTo>
                    <a:pt x="0" y="1342"/>
                  </a:lnTo>
                  <a:lnTo>
                    <a:pt x="662" y="0"/>
                  </a:lnTo>
                  <a:lnTo>
                    <a:pt x="1851" y="1342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659438" y="3309938"/>
              <a:ext cx="415925" cy="304800"/>
            </a:xfrm>
            <a:custGeom>
              <a:avLst/>
              <a:gdLst>
                <a:gd name="T0" fmla="*/ 1172 w 1834"/>
                <a:gd name="T1" fmla="*/ 1342 h 1342"/>
                <a:gd name="T2" fmla="*/ 0 w 1834"/>
                <a:gd name="T3" fmla="*/ 1041 h 1342"/>
                <a:gd name="T4" fmla="*/ 1834 w 1834"/>
                <a:gd name="T5" fmla="*/ 0 h 1342"/>
                <a:gd name="T6" fmla="*/ 1172 w 1834"/>
                <a:gd name="T7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4" h="1342">
                  <a:moveTo>
                    <a:pt x="1172" y="1342"/>
                  </a:moveTo>
                  <a:lnTo>
                    <a:pt x="0" y="1041"/>
                  </a:lnTo>
                  <a:lnTo>
                    <a:pt x="1834" y="0"/>
                  </a:lnTo>
                  <a:lnTo>
                    <a:pt x="1172" y="1342"/>
                  </a:lnTo>
                  <a:close/>
                </a:path>
              </a:pathLst>
            </a:custGeom>
            <a:solidFill>
              <a:srgbClr val="1D5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332413" y="3195638"/>
              <a:ext cx="327025" cy="379413"/>
            </a:xfrm>
            <a:custGeom>
              <a:avLst/>
              <a:gdLst>
                <a:gd name="T0" fmla="*/ 1442 w 1442"/>
                <a:gd name="T1" fmla="*/ 1546 h 1675"/>
                <a:gd name="T2" fmla="*/ 0 w 1442"/>
                <a:gd name="T3" fmla="*/ 1675 h 1675"/>
                <a:gd name="T4" fmla="*/ 1286 w 1442"/>
                <a:gd name="T5" fmla="*/ 0 h 1675"/>
                <a:gd name="T6" fmla="*/ 1442 w 1442"/>
                <a:gd name="T7" fmla="*/ 1546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2" h="1675">
                  <a:moveTo>
                    <a:pt x="1442" y="1546"/>
                  </a:moveTo>
                  <a:lnTo>
                    <a:pt x="0" y="1675"/>
                  </a:lnTo>
                  <a:lnTo>
                    <a:pt x="1286" y="0"/>
                  </a:lnTo>
                  <a:lnTo>
                    <a:pt x="1442" y="1546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5624513" y="3195638"/>
              <a:ext cx="450850" cy="350838"/>
            </a:xfrm>
            <a:custGeom>
              <a:avLst/>
              <a:gdLst>
                <a:gd name="T0" fmla="*/ 0 w 1990"/>
                <a:gd name="T1" fmla="*/ 0 h 1546"/>
                <a:gd name="T2" fmla="*/ 1990 w 1990"/>
                <a:gd name="T3" fmla="*/ 505 h 1546"/>
                <a:gd name="T4" fmla="*/ 156 w 1990"/>
                <a:gd name="T5" fmla="*/ 1546 h 1546"/>
                <a:gd name="T6" fmla="*/ 0 w 1990"/>
                <a:gd name="T7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0" h="1546">
                  <a:moveTo>
                    <a:pt x="0" y="0"/>
                  </a:moveTo>
                  <a:lnTo>
                    <a:pt x="1990" y="505"/>
                  </a:lnTo>
                  <a:lnTo>
                    <a:pt x="156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6345238" y="3195638"/>
              <a:ext cx="314325" cy="419100"/>
            </a:xfrm>
            <a:custGeom>
              <a:avLst/>
              <a:gdLst>
                <a:gd name="T0" fmla="*/ 0 w 1387"/>
                <a:gd name="T1" fmla="*/ 1850 h 1850"/>
                <a:gd name="T2" fmla="*/ 1387 w 1387"/>
                <a:gd name="T3" fmla="*/ 1678 h 1850"/>
                <a:gd name="T4" fmla="*/ 871 w 1387"/>
                <a:gd name="T5" fmla="*/ 0 h 1850"/>
                <a:gd name="T6" fmla="*/ 0 w 1387"/>
                <a:gd name="T7" fmla="*/ 185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7" h="1850">
                  <a:moveTo>
                    <a:pt x="0" y="1850"/>
                  </a:moveTo>
                  <a:lnTo>
                    <a:pt x="1387" y="1678"/>
                  </a:lnTo>
                  <a:lnTo>
                    <a:pt x="871" y="0"/>
                  </a:lnTo>
                  <a:lnTo>
                    <a:pt x="0" y="1850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6543676" y="3195638"/>
              <a:ext cx="449263" cy="379413"/>
            </a:xfrm>
            <a:custGeom>
              <a:avLst/>
              <a:gdLst>
                <a:gd name="T0" fmla="*/ 516 w 1980"/>
                <a:gd name="T1" fmla="*/ 1678 h 1678"/>
                <a:gd name="T2" fmla="*/ 1980 w 1980"/>
                <a:gd name="T3" fmla="*/ 936 h 1678"/>
                <a:gd name="T4" fmla="*/ 0 w 1980"/>
                <a:gd name="T5" fmla="*/ 0 h 1678"/>
                <a:gd name="T6" fmla="*/ 516 w 1980"/>
                <a:gd name="T7" fmla="*/ 1678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0" h="1678">
                  <a:moveTo>
                    <a:pt x="516" y="1678"/>
                  </a:moveTo>
                  <a:lnTo>
                    <a:pt x="1980" y="936"/>
                  </a:lnTo>
                  <a:lnTo>
                    <a:pt x="0" y="0"/>
                  </a:lnTo>
                  <a:lnTo>
                    <a:pt x="516" y="1678"/>
                  </a:lnTo>
                  <a:close/>
                </a:path>
              </a:pathLst>
            </a:custGeom>
            <a:solidFill>
              <a:srgbClr val="1D5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6543676" y="2986088"/>
              <a:ext cx="449263" cy="420688"/>
            </a:xfrm>
            <a:custGeom>
              <a:avLst/>
              <a:gdLst>
                <a:gd name="T0" fmla="*/ 1980 w 1980"/>
                <a:gd name="T1" fmla="*/ 1861 h 1861"/>
                <a:gd name="T2" fmla="*/ 1797 w 1980"/>
                <a:gd name="T3" fmla="*/ 0 h 1861"/>
                <a:gd name="T4" fmla="*/ 0 w 1980"/>
                <a:gd name="T5" fmla="*/ 925 h 1861"/>
                <a:gd name="T6" fmla="*/ 1980 w 1980"/>
                <a:gd name="T7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0" h="1861">
                  <a:moveTo>
                    <a:pt x="1980" y="1861"/>
                  </a:moveTo>
                  <a:lnTo>
                    <a:pt x="1797" y="0"/>
                  </a:lnTo>
                  <a:lnTo>
                    <a:pt x="0" y="925"/>
                  </a:lnTo>
                  <a:lnTo>
                    <a:pt x="1980" y="1861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6543676" y="2827338"/>
              <a:ext cx="406400" cy="368300"/>
            </a:xfrm>
            <a:custGeom>
              <a:avLst/>
              <a:gdLst>
                <a:gd name="T0" fmla="*/ 1797 w 1797"/>
                <a:gd name="T1" fmla="*/ 699 h 1624"/>
                <a:gd name="T2" fmla="*/ 753 w 1797"/>
                <a:gd name="T3" fmla="*/ 0 h 1624"/>
                <a:gd name="T4" fmla="*/ 0 w 1797"/>
                <a:gd name="T5" fmla="*/ 1624 h 1624"/>
                <a:gd name="T6" fmla="*/ 1797 w 1797"/>
                <a:gd name="T7" fmla="*/ 699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7" h="1624">
                  <a:moveTo>
                    <a:pt x="1797" y="699"/>
                  </a:moveTo>
                  <a:lnTo>
                    <a:pt x="753" y="0"/>
                  </a:lnTo>
                  <a:lnTo>
                    <a:pt x="0" y="1624"/>
                  </a:lnTo>
                  <a:lnTo>
                    <a:pt x="1797" y="699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6713538" y="2617788"/>
              <a:ext cx="258763" cy="368300"/>
            </a:xfrm>
            <a:custGeom>
              <a:avLst/>
              <a:gdLst>
                <a:gd name="T0" fmla="*/ 1044 w 1141"/>
                <a:gd name="T1" fmla="*/ 1623 h 1623"/>
                <a:gd name="T2" fmla="*/ 1141 w 1141"/>
                <a:gd name="T3" fmla="*/ 0 h 1623"/>
                <a:gd name="T4" fmla="*/ 0 w 1141"/>
                <a:gd name="T5" fmla="*/ 924 h 1623"/>
                <a:gd name="T6" fmla="*/ 1044 w 1141"/>
                <a:gd name="T7" fmla="*/ 1623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1" h="1623">
                  <a:moveTo>
                    <a:pt x="1044" y="1623"/>
                  </a:moveTo>
                  <a:lnTo>
                    <a:pt x="1141" y="0"/>
                  </a:lnTo>
                  <a:lnTo>
                    <a:pt x="0" y="924"/>
                  </a:lnTo>
                  <a:lnTo>
                    <a:pt x="1044" y="1623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6681788" y="2432050"/>
              <a:ext cx="290513" cy="395288"/>
            </a:xfrm>
            <a:custGeom>
              <a:avLst/>
              <a:gdLst>
                <a:gd name="T0" fmla="*/ 1281 w 1281"/>
                <a:gd name="T1" fmla="*/ 819 h 1743"/>
                <a:gd name="T2" fmla="*/ 0 w 1281"/>
                <a:gd name="T3" fmla="*/ 0 h 1743"/>
                <a:gd name="T4" fmla="*/ 140 w 1281"/>
                <a:gd name="T5" fmla="*/ 1743 h 1743"/>
                <a:gd name="T6" fmla="*/ 1281 w 1281"/>
                <a:gd name="T7" fmla="*/ 819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1743">
                  <a:moveTo>
                    <a:pt x="1281" y="819"/>
                  </a:moveTo>
                  <a:lnTo>
                    <a:pt x="0" y="0"/>
                  </a:lnTo>
                  <a:lnTo>
                    <a:pt x="140" y="1743"/>
                  </a:lnTo>
                  <a:lnTo>
                    <a:pt x="1281" y="819"/>
                  </a:lnTo>
                  <a:close/>
                </a:path>
              </a:pathLst>
            </a:custGeom>
            <a:solidFill>
              <a:srgbClr val="8BB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6681788" y="2387600"/>
              <a:ext cx="758825" cy="230188"/>
            </a:xfrm>
            <a:custGeom>
              <a:avLst/>
              <a:gdLst>
                <a:gd name="T0" fmla="*/ 0 w 3346"/>
                <a:gd name="T1" fmla="*/ 193 h 1012"/>
                <a:gd name="T2" fmla="*/ 3346 w 3346"/>
                <a:gd name="T3" fmla="*/ 0 h 1012"/>
                <a:gd name="T4" fmla="*/ 1281 w 3346"/>
                <a:gd name="T5" fmla="*/ 1012 h 1012"/>
                <a:gd name="T6" fmla="*/ 0 w 3346"/>
                <a:gd name="T7" fmla="*/ 193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6" h="1012">
                  <a:moveTo>
                    <a:pt x="0" y="193"/>
                  </a:moveTo>
                  <a:lnTo>
                    <a:pt x="3346" y="0"/>
                  </a:lnTo>
                  <a:lnTo>
                    <a:pt x="1281" y="1012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609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6972301" y="2387600"/>
              <a:ext cx="468313" cy="422275"/>
            </a:xfrm>
            <a:custGeom>
              <a:avLst/>
              <a:gdLst>
                <a:gd name="T0" fmla="*/ 0 w 2065"/>
                <a:gd name="T1" fmla="*/ 1012 h 1861"/>
                <a:gd name="T2" fmla="*/ 2065 w 2065"/>
                <a:gd name="T3" fmla="*/ 0 h 1861"/>
                <a:gd name="T4" fmla="*/ 1086 w 2065"/>
                <a:gd name="T5" fmla="*/ 1861 h 1861"/>
                <a:gd name="T6" fmla="*/ 0 w 2065"/>
                <a:gd name="T7" fmla="*/ 1012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5" h="1861">
                  <a:moveTo>
                    <a:pt x="0" y="1012"/>
                  </a:moveTo>
                  <a:lnTo>
                    <a:pt x="2065" y="0"/>
                  </a:lnTo>
                  <a:lnTo>
                    <a:pt x="1086" y="1861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>
              <a:off x="6950076" y="2617788"/>
              <a:ext cx="268288" cy="368300"/>
            </a:xfrm>
            <a:custGeom>
              <a:avLst/>
              <a:gdLst>
                <a:gd name="T0" fmla="*/ 1183 w 1183"/>
                <a:gd name="T1" fmla="*/ 849 h 1623"/>
                <a:gd name="T2" fmla="*/ 0 w 1183"/>
                <a:gd name="T3" fmla="*/ 1623 h 1623"/>
                <a:gd name="T4" fmla="*/ 97 w 1183"/>
                <a:gd name="T5" fmla="*/ 0 h 1623"/>
                <a:gd name="T6" fmla="*/ 1183 w 1183"/>
                <a:gd name="T7" fmla="*/ 849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623">
                  <a:moveTo>
                    <a:pt x="1183" y="849"/>
                  </a:moveTo>
                  <a:lnTo>
                    <a:pt x="0" y="1623"/>
                  </a:lnTo>
                  <a:lnTo>
                    <a:pt x="97" y="0"/>
                  </a:lnTo>
                  <a:lnTo>
                    <a:pt x="1183" y="849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6169026" y="2209800"/>
              <a:ext cx="512763" cy="454025"/>
            </a:xfrm>
            <a:custGeom>
              <a:avLst/>
              <a:gdLst>
                <a:gd name="T0" fmla="*/ 663 w 2262"/>
                <a:gd name="T1" fmla="*/ 0 h 2001"/>
                <a:gd name="T2" fmla="*/ 2262 w 2262"/>
                <a:gd name="T3" fmla="*/ 978 h 2001"/>
                <a:gd name="T4" fmla="*/ 1069 w 2262"/>
                <a:gd name="T5" fmla="*/ 2001 h 2001"/>
                <a:gd name="T6" fmla="*/ 0 w 2262"/>
                <a:gd name="T7" fmla="*/ 0 h 2001"/>
                <a:gd name="T8" fmla="*/ 663 w 2262"/>
                <a:gd name="T9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2" h="2001">
                  <a:moveTo>
                    <a:pt x="663" y="0"/>
                  </a:moveTo>
                  <a:lnTo>
                    <a:pt x="2262" y="978"/>
                  </a:lnTo>
                  <a:lnTo>
                    <a:pt x="1069" y="2001"/>
                  </a:lnTo>
                  <a:lnTo>
                    <a:pt x="0" y="0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8BB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>
              <a:off x="6113463" y="2209800"/>
              <a:ext cx="298450" cy="454025"/>
            </a:xfrm>
            <a:custGeom>
              <a:avLst/>
              <a:gdLst>
                <a:gd name="T0" fmla="*/ 0 w 1315"/>
                <a:gd name="T1" fmla="*/ 0 h 2001"/>
                <a:gd name="T2" fmla="*/ 189 w 1315"/>
                <a:gd name="T3" fmla="*/ 1458 h 2001"/>
                <a:gd name="T4" fmla="*/ 1315 w 1315"/>
                <a:gd name="T5" fmla="*/ 2001 h 2001"/>
                <a:gd name="T6" fmla="*/ 246 w 1315"/>
                <a:gd name="T7" fmla="*/ 0 h 2001"/>
                <a:gd name="T8" fmla="*/ 0 w 1315"/>
                <a:gd name="T9" fmla="*/ 0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2001">
                  <a:moveTo>
                    <a:pt x="0" y="0"/>
                  </a:moveTo>
                  <a:lnTo>
                    <a:pt x="189" y="1458"/>
                  </a:lnTo>
                  <a:lnTo>
                    <a:pt x="1315" y="2001"/>
                  </a:lnTo>
                  <a:lnTo>
                    <a:pt x="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6319838" y="2209800"/>
              <a:ext cx="1120775" cy="222250"/>
            </a:xfrm>
            <a:custGeom>
              <a:avLst/>
              <a:gdLst>
                <a:gd name="T0" fmla="*/ 4945 w 4945"/>
                <a:gd name="T1" fmla="*/ 785 h 978"/>
                <a:gd name="T2" fmla="*/ 1593 w 4945"/>
                <a:gd name="T3" fmla="*/ 0 h 978"/>
                <a:gd name="T4" fmla="*/ 0 w 4945"/>
                <a:gd name="T5" fmla="*/ 0 h 978"/>
                <a:gd name="T6" fmla="*/ 1599 w 4945"/>
                <a:gd name="T7" fmla="*/ 978 h 978"/>
                <a:gd name="T8" fmla="*/ 4945 w 4945"/>
                <a:gd name="T9" fmla="*/ 78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5" h="978">
                  <a:moveTo>
                    <a:pt x="4945" y="785"/>
                  </a:moveTo>
                  <a:lnTo>
                    <a:pt x="1593" y="0"/>
                  </a:lnTo>
                  <a:lnTo>
                    <a:pt x="0" y="0"/>
                  </a:lnTo>
                  <a:lnTo>
                    <a:pt x="1599" y="978"/>
                  </a:lnTo>
                  <a:lnTo>
                    <a:pt x="4945" y="785"/>
                  </a:lnTo>
                  <a:close/>
                </a:path>
              </a:pathLst>
            </a:custGeom>
            <a:solidFill>
              <a:srgbClr val="7DA6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6680201" y="2209800"/>
              <a:ext cx="1150938" cy="177800"/>
            </a:xfrm>
            <a:custGeom>
              <a:avLst/>
              <a:gdLst>
                <a:gd name="T0" fmla="*/ 3352 w 5074"/>
                <a:gd name="T1" fmla="*/ 785 h 785"/>
                <a:gd name="T2" fmla="*/ 5074 w 5074"/>
                <a:gd name="T3" fmla="*/ 0 h 785"/>
                <a:gd name="T4" fmla="*/ 0 w 5074"/>
                <a:gd name="T5" fmla="*/ 0 h 785"/>
                <a:gd name="T6" fmla="*/ 3352 w 5074"/>
                <a:gd name="T7" fmla="*/ 78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4" h="785">
                  <a:moveTo>
                    <a:pt x="3352" y="785"/>
                  </a:moveTo>
                  <a:lnTo>
                    <a:pt x="5074" y="0"/>
                  </a:lnTo>
                  <a:lnTo>
                    <a:pt x="0" y="0"/>
                  </a:lnTo>
                  <a:lnTo>
                    <a:pt x="3352" y="785"/>
                  </a:lnTo>
                  <a:close/>
                </a:path>
              </a:pathLst>
            </a:custGeom>
            <a:solidFill>
              <a:srgbClr val="709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>
              <a:off x="7440613" y="2209800"/>
              <a:ext cx="606425" cy="177800"/>
            </a:xfrm>
            <a:custGeom>
              <a:avLst/>
              <a:gdLst>
                <a:gd name="T0" fmla="*/ 2672 w 2672"/>
                <a:gd name="T1" fmla="*/ 135 h 785"/>
                <a:gd name="T2" fmla="*/ 2414 w 2672"/>
                <a:gd name="T3" fmla="*/ 642 h 785"/>
                <a:gd name="T4" fmla="*/ 0 w 2672"/>
                <a:gd name="T5" fmla="*/ 785 h 785"/>
                <a:gd name="T6" fmla="*/ 1722 w 2672"/>
                <a:gd name="T7" fmla="*/ 0 h 785"/>
                <a:gd name="T8" fmla="*/ 2672 w 2672"/>
                <a:gd name="T9" fmla="*/ 0 h 785"/>
                <a:gd name="T10" fmla="*/ 2672 w 2672"/>
                <a:gd name="T11" fmla="*/ 135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2" h="785">
                  <a:moveTo>
                    <a:pt x="2672" y="135"/>
                  </a:moveTo>
                  <a:lnTo>
                    <a:pt x="2414" y="642"/>
                  </a:lnTo>
                  <a:lnTo>
                    <a:pt x="0" y="785"/>
                  </a:lnTo>
                  <a:lnTo>
                    <a:pt x="1722" y="0"/>
                  </a:lnTo>
                  <a:lnTo>
                    <a:pt x="2672" y="0"/>
                  </a:lnTo>
                  <a:lnTo>
                    <a:pt x="2672" y="135"/>
                  </a:lnTo>
                  <a:close/>
                </a:path>
              </a:pathLst>
            </a:custGeom>
            <a:solidFill>
              <a:srgbClr val="5C8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7440613" y="2355850"/>
              <a:ext cx="547688" cy="228600"/>
            </a:xfrm>
            <a:custGeom>
              <a:avLst/>
              <a:gdLst>
                <a:gd name="T0" fmla="*/ 2414 w 2414"/>
                <a:gd name="T1" fmla="*/ 0 h 1012"/>
                <a:gd name="T2" fmla="*/ 1887 w 2414"/>
                <a:gd name="T3" fmla="*/ 1012 h 1012"/>
                <a:gd name="T4" fmla="*/ 0 w 2414"/>
                <a:gd name="T5" fmla="*/ 143 h 1012"/>
                <a:gd name="T6" fmla="*/ 2414 w 2414"/>
                <a:gd name="T7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4" h="1012">
                  <a:moveTo>
                    <a:pt x="2414" y="0"/>
                  </a:moveTo>
                  <a:lnTo>
                    <a:pt x="1887" y="1012"/>
                  </a:lnTo>
                  <a:lnTo>
                    <a:pt x="0" y="143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rgbClr val="6C9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7218363" y="2387600"/>
              <a:ext cx="452438" cy="422275"/>
            </a:xfrm>
            <a:custGeom>
              <a:avLst/>
              <a:gdLst>
                <a:gd name="T0" fmla="*/ 0 w 1992"/>
                <a:gd name="T1" fmla="*/ 1861 h 1861"/>
                <a:gd name="T2" fmla="*/ 1992 w 1992"/>
                <a:gd name="T3" fmla="*/ 465 h 1861"/>
                <a:gd name="T4" fmla="*/ 979 w 1992"/>
                <a:gd name="T5" fmla="*/ 0 h 1861"/>
                <a:gd name="T6" fmla="*/ 0 w 1992"/>
                <a:gd name="T7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2" h="1861">
                  <a:moveTo>
                    <a:pt x="0" y="1861"/>
                  </a:moveTo>
                  <a:lnTo>
                    <a:pt x="1992" y="465"/>
                  </a:lnTo>
                  <a:lnTo>
                    <a:pt x="979" y="0"/>
                  </a:lnTo>
                  <a:lnTo>
                    <a:pt x="0" y="1861"/>
                  </a:lnTo>
                  <a:close/>
                </a:path>
              </a:pathLst>
            </a:custGeom>
            <a:solidFill>
              <a:srgbClr val="4880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7218363" y="2493963"/>
              <a:ext cx="452438" cy="554038"/>
            </a:xfrm>
            <a:custGeom>
              <a:avLst/>
              <a:gdLst>
                <a:gd name="T0" fmla="*/ 0 w 1992"/>
                <a:gd name="T1" fmla="*/ 1396 h 2447"/>
                <a:gd name="T2" fmla="*/ 1403 w 1992"/>
                <a:gd name="T3" fmla="*/ 2447 h 2447"/>
                <a:gd name="T4" fmla="*/ 1992 w 1992"/>
                <a:gd name="T5" fmla="*/ 0 h 2447"/>
                <a:gd name="T6" fmla="*/ 0 w 1992"/>
                <a:gd name="T7" fmla="*/ 1396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2" h="2447">
                  <a:moveTo>
                    <a:pt x="0" y="1396"/>
                  </a:moveTo>
                  <a:lnTo>
                    <a:pt x="1403" y="2447"/>
                  </a:lnTo>
                  <a:lnTo>
                    <a:pt x="1992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rgbClr val="357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7537451" y="2493963"/>
              <a:ext cx="331788" cy="554038"/>
            </a:xfrm>
            <a:custGeom>
              <a:avLst/>
              <a:gdLst>
                <a:gd name="T0" fmla="*/ 0 w 1463"/>
                <a:gd name="T1" fmla="*/ 2447 h 2447"/>
                <a:gd name="T2" fmla="*/ 1463 w 1463"/>
                <a:gd name="T3" fmla="*/ 404 h 2447"/>
                <a:gd name="T4" fmla="*/ 589 w 1463"/>
                <a:gd name="T5" fmla="*/ 0 h 2447"/>
                <a:gd name="T6" fmla="*/ 0 w 1463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2447">
                  <a:moveTo>
                    <a:pt x="0" y="2447"/>
                  </a:moveTo>
                  <a:lnTo>
                    <a:pt x="1463" y="404"/>
                  </a:lnTo>
                  <a:lnTo>
                    <a:pt x="58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609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7180263" y="2809875"/>
              <a:ext cx="357188" cy="320675"/>
            </a:xfrm>
            <a:custGeom>
              <a:avLst/>
              <a:gdLst>
                <a:gd name="T0" fmla="*/ 1571 w 1571"/>
                <a:gd name="T1" fmla="*/ 1051 h 1416"/>
                <a:gd name="T2" fmla="*/ 0 w 1571"/>
                <a:gd name="T3" fmla="*/ 1416 h 1416"/>
                <a:gd name="T4" fmla="*/ 168 w 1571"/>
                <a:gd name="T5" fmla="*/ 0 h 1416"/>
                <a:gd name="T6" fmla="*/ 1571 w 1571"/>
                <a:gd name="T7" fmla="*/ 1051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416">
                  <a:moveTo>
                    <a:pt x="1571" y="1051"/>
                  </a:moveTo>
                  <a:lnTo>
                    <a:pt x="0" y="1416"/>
                  </a:lnTo>
                  <a:lnTo>
                    <a:pt x="168" y="0"/>
                  </a:lnTo>
                  <a:lnTo>
                    <a:pt x="1571" y="1051"/>
                  </a:lnTo>
                  <a:close/>
                </a:path>
              </a:pathLst>
            </a:custGeom>
            <a:solidFill>
              <a:srgbClr val="4B8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6950076" y="2809875"/>
              <a:ext cx="268288" cy="320675"/>
            </a:xfrm>
            <a:custGeom>
              <a:avLst/>
              <a:gdLst>
                <a:gd name="T0" fmla="*/ 1015 w 1183"/>
                <a:gd name="T1" fmla="*/ 1416 h 1416"/>
                <a:gd name="T2" fmla="*/ 0 w 1183"/>
                <a:gd name="T3" fmla="*/ 774 h 1416"/>
                <a:gd name="T4" fmla="*/ 1183 w 1183"/>
                <a:gd name="T5" fmla="*/ 0 h 1416"/>
                <a:gd name="T6" fmla="*/ 1015 w 1183"/>
                <a:gd name="T7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1416">
                  <a:moveTo>
                    <a:pt x="1015" y="1416"/>
                  </a:moveTo>
                  <a:lnTo>
                    <a:pt x="0" y="774"/>
                  </a:lnTo>
                  <a:lnTo>
                    <a:pt x="1183" y="0"/>
                  </a:lnTo>
                  <a:lnTo>
                    <a:pt x="1015" y="1416"/>
                  </a:lnTo>
                  <a:close/>
                </a:path>
              </a:pathLst>
            </a:custGeom>
            <a:solidFill>
              <a:srgbClr val="2C6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2" name="Freeform 56"/>
            <p:cNvSpPr>
              <a:spLocks/>
            </p:cNvSpPr>
            <p:nvPr/>
          </p:nvSpPr>
          <p:spPr bwMode="auto">
            <a:xfrm>
              <a:off x="6950076" y="2986088"/>
              <a:ext cx="230188" cy="420688"/>
            </a:xfrm>
            <a:custGeom>
              <a:avLst/>
              <a:gdLst>
                <a:gd name="T0" fmla="*/ 1015 w 1015"/>
                <a:gd name="T1" fmla="*/ 642 h 1861"/>
                <a:gd name="T2" fmla="*/ 183 w 1015"/>
                <a:gd name="T3" fmla="*/ 1861 h 1861"/>
                <a:gd name="T4" fmla="*/ 0 w 1015"/>
                <a:gd name="T5" fmla="*/ 0 h 1861"/>
                <a:gd name="T6" fmla="*/ 1015 w 1015"/>
                <a:gd name="T7" fmla="*/ 642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5" h="1861">
                  <a:moveTo>
                    <a:pt x="1015" y="642"/>
                  </a:moveTo>
                  <a:lnTo>
                    <a:pt x="183" y="1861"/>
                  </a:lnTo>
                  <a:lnTo>
                    <a:pt x="0" y="0"/>
                  </a:lnTo>
                  <a:lnTo>
                    <a:pt x="1015" y="642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6992938" y="3130550"/>
              <a:ext cx="309563" cy="276225"/>
            </a:xfrm>
            <a:custGeom>
              <a:avLst/>
              <a:gdLst>
                <a:gd name="T0" fmla="*/ 0 w 1370"/>
                <a:gd name="T1" fmla="*/ 1219 h 1219"/>
                <a:gd name="T2" fmla="*/ 1370 w 1370"/>
                <a:gd name="T3" fmla="*/ 1044 h 1219"/>
                <a:gd name="T4" fmla="*/ 832 w 1370"/>
                <a:gd name="T5" fmla="*/ 0 h 1219"/>
                <a:gd name="T6" fmla="*/ 0 w 1370"/>
                <a:gd name="T7" fmla="*/ 1219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1219">
                  <a:moveTo>
                    <a:pt x="0" y="1219"/>
                  </a:moveTo>
                  <a:lnTo>
                    <a:pt x="1370" y="1044"/>
                  </a:lnTo>
                  <a:lnTo>
                    <a:pt x="832" y="0"/>
                  </a:lnTo>
                  <a:lnTo>
                    <a:pt x="0" y="1219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7180263" y="3048000"/>
              <a:ext cx="357188" cy="319088"/>
            </a:xfrm>
            <a:custGeom>
              <a:avLst/>
              <a:gdLst>
                <a:gd name="T0" fmla="*/ 538 w 1571"/>
                <a:gd name="T1" fmla="*/ 1409 h 1409"/>
                <a:gd name="T2" fmla="*/ 1571 w 1571"/>
                <a:gd name="T3" fmla="*/ 0 h 1409"/>
                <a:gd name="T4" fmla="*/ 0 w 1571"/>
                <a:gd name="T5" fmla="*/ 365 h 1409"/>
                <a:gd name="T6" fmla="*/ 538 w 1571"/>
                <a:gd name="T7" fmla="*/ 1409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409">
                  <a:moveTo>
                    <a:pt x="538" y="1409"/>
                  </a:moveTo>
                  <a:lnTo>
                    <a:pt x="1571" y="0"/>
                  </a:lnTo>
                  <a:lnTo>
                    <a:pt x="0" y="365"/>
                  </a:lnTo>
                  <a:lnTo>
                    <a:pt x="538" y="1409"/>
                  </a:lnTo>
                  <a:close/>
                </a:path>
              </a:pathLst>
            </a:custGeom>
            <a:solidFill>
              <a:srgbClr val="1D5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7302501" y="3048000"/>
              <a:ext cx="557213" cy="319088"/>
            </a:xfrm>
            <a:custGeom>
              <a:avLst/>
              <a:gdLst>
                <a:gd name="T0" fmla="*/ 0 w 2458"/>
                <a:gd name="T1" fmla="*/ 1409 h 1409"/>
                <a:gd name="T2" fmla="*/ 2458 w 2458"/>
                <a:gd name="T3" fmla="*/ 854 h 1409"/>
                <a:gd name="T4" fmla="*/ 1033 w 2458"/>
                <a:gd name="T5" fmla="*/ 0 h 1409"/>
                <a:gd name="T6" fmla="*/ 0 w 2458"/>
                <a:gd name="T7" fmla="*/ 1409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1409">
                  <a:moveTo>
                    <a:pt x="0" y="1409"/>
                  </a:moveTo>
                  <a:lnTo>
                    <a:pt x="2458" y="854"/>
                  </a:lnTo>
                  <a:lnTo>
                    <a:pt x="1033" y="0"/>
                  </a:lnTo>
                  <a:lnTo>
                    <a:pt x="0" y="1409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7537451" y="2584450"/>
              <a:ext cx="331788" cy="657225"/>
            </a:xfrm>
            <a:custGeom>
              <a:avLst/>
              <a:gdLst>
                <a:gd name="T0" fmla="*/ 1425 w 1463"/>
                <a:gd name="T1" fmla="*/ 2897 h 2897"/>
                <a:gd name="T2" fmla="*/ 1463 w 1463"/>
                <a:gd name="T3" fmla="*/ 0 h 2897"/>
                <a:gd name="T4" fmla="*/ 0 w 1463"/>
                <a:gd name="T5" fmla="*/ 2043 h 2897"/>
                <a:gd name="T6" fmla="*/ 1425 w 1463"/>
                <a:gd name="T7" fmla="*/ 2897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3" h="2897">
                  <a:moveTo>
                    <a:pt x="1425" y="2897"/>
                  </a:moveTo>
                  <a:lnTo>
                    <a:pt x="1463" y="0"/>
                  </a:lnTo>
                  <a:lnTo>
                    <a:pt x="0" y="2043"/>
                  </a:lnTo>
                  <a:lnTo>
                    <a:pt x="1425" y="2897"/>
                  </a:lnTo>
                  <a:close/>
                </a:path>
              </a:pathLst>
            </a:custGeom>
            <a:solidFill>
              <a:srgbClr val="225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7862888" y="2584450"/>
              <a:ext cx="184150" cy="444500"/>
            </a:xfrm>
            <a:custGeom>
              <a:avLst/>
              <a:gdLst>
                <a:gd name="T0" fmla="*/ 0 w 810"/>
                <a:gd name="T1" fmla="*/ 1957 h 1957"/>
                <a:gd name="T2" fmla="*/ 810 w 810"/>
                <a:gd name="T3" fmla="*/ 1174 h 1957"/>
                <a:gd name="T4" fmla="*/ 810 w 810"/>
                <a:gd name="T5" fmla="*/ 548 h 1957"/>
                <a:gd name="T6" fmla="*/ 25 w 810"/>
                <a:gd name="T7" fmla="*/ 0 h 1957"/>
                <a:gd name="T8" fmla="*/ 0 w 810"/>
                <a:gd name="T9" fmla="*/ 1957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1957">
                  <a:moveTo>
                    <a:pt x="0" y="1957"/>
                  </a:moveTo>
                  <a:lnTo>
                    <a:pt x="810" y="1174"/>
                  </a:lnTo>
                  <a:lnTo>
                    <a:pt x="810" y="548"/>
                  </a:lnTo>
                  <a:lnTo>
                    <a:pt x="25" y="0"/>
                  </a:lnTo>
                  <a:lnTo>
                    <a:pt x="0" y="1957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7869238" y="2238375"/>
              <a:ext cx="177800" cy="471488"/>
            </a:xfrm>
            <a:custGeom>
              <a:avLst/>
              <a:gdLst>
                <a:gd name="T0" fmla="*/ 785 w 785"/>
                <a:gd name="T1" fmla="*/ 2075 h 2075"/>
                <a:gd name="T2" fmla="*/ 0 w 785"/>
                <a:gd name="T3" fmla="*/ 1527 h 2075"/>
                <a:gd name="T4" fmla="*/ 785 w 785"/>
                <a:gd name="T5" fmla="*/ 0 h 2075"/>
                <a:gd name="T6" fmla="*/ 785 w 785"/>
                <a:gd name="T7" fmla="*/ 2075 h 2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5" h="2075">
                  <a:moveTo>
                    <a:pt x="785" y="2075"/>
                  </a:moveTo>
                  <a:lnTo>
                    <a:pt x="0" y="1527"/>
                  </a:lnTo>
                  <a:lnTo>
                    <a:pt x="785" y="0"/>
                  </a:lnTo>
                  <a:lnTo>
                    <a:pt x="785" y="207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9" name="Freeform 63"/>
            <p:cNvSpPr>
              <a:spLocks/>
            </p:cNvSpPr>
            <p:nvPr/>
          </p:nvSpPr>
          <p:spPr bwMode="auto">
            <a:xfrm>
              <a:off x="7862888" y="2851150"/>
              <a:ext cx="184150" cy="450850"/>
            </a:xfrm>
            <a:custGeom>
              <a:avLst/>
              <a:gdLst>
                <a:gd name="T0" fmla="*/ 0 w 810"/>
                <a:gd name="T1" fmla="*/ 783 h 1989"/>
                <a:gd name="T2" fmla="*/ 810 w 810"/>
                <a:gd name="T3" fmla="*/ 1989 h 1989"/>
                <a:gd name="T4" fmla="*/ 810 w 810"/>
                <a:gd name="T5" fmla="*/ 0 h 1989"/>
                <a:gd name="T6" fmla="*/ 0 w 810"/>
                <a:gd name="T7" fmla="*/ 783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0" h="1989">
                  <a:moveTo>
                    <a:pt x="0" y="783"/>
                  </a:moveTo>
                  <a:lnTo>
                    <a:pt x="810" y="1989"/>
                  </a:lnTo>
                  <a:lnTo>
                    <a:pt x="810" y="0"/>
                  </a:lnTo>
                  <a:lnTo>
                    <a:pt x="0" y="783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7859713" y="3028950"/>
              <a:ext cx="187325" cy="341313"/>
            </a:xfrm>
            <a:custGeom>
              <a:avLst/>
              <a:gdLst>
                <a:gd name="T0" fmla="*/ 0 w 823"/>
                <a:gd name="T1" fmla="*/ 940 h 1507"/>
                <a:gd name="T2" fmla="*/ 823 w 823"/>
                <a:gd name="T3" fmla="*/ 1507 h 1507"/>
                <a:gd name="T4" fmla="*/ 823 w 823"/>
                <a:gd name="T5" fmla="*/ 1206 h 1507"/>
                <a:gd name="T6" fmla="*/ 13 w 823"/>
                <a:gd name="T7" fmla="*/ 0 h 1507"/>
                <a:gd name="T8" fmla="*/ 0 w 823"/>
                <a:gd name="T9" fmla="*/ 940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3" h="1507">
                  <a:moveTo>
                    <a:pt x="0" y="940"/>
                  </a:moveTo>
                  <a:lnTo>
                    <a:pt x="823" y="1507"/>
                  </a:lnTo>
                  <a:lnTo>
                    <a:pt x="823" y="1206"/>
                  </a:lnTo>
                  <a:lnTo>
                    <a:pt x="13" y="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174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7859713" y="3241675"/>
              <a:ext cx="187325" cy="368300"/>
            </a:xfrm>
            <a:custGeom>
              <a:avLst/>
              <a:gdLst>
                <a:gd name="T0" fmla="*/ 5 w 828"/>
                <a:gd name="T1" fmla="*/ 0 h 1625"/>
                <a:gd name="T2" fmla="*/ 0 w 828"/>
                <a:gd name="T3" fmla="*/ 1625 h 1625"/>
                <a:gd name="T4" fmla="*/ 828 w 828"/>
                <a:gd name="T5" fmla="*/ 1074 h 1625"/>
                <a:gd name="T6" fmla="*/ 828 w 828"/>
                <a:gd name="T7" fmla="*/ 567 h 1625"/>
                <a:gd name="T8" fmla="*/ 5 w 828"/>
                <a:gd name="T9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1625">
                  <a:moveTo>
                    <a:pt x="5" y="0"/>
                  </a:moveTo>
                  <a:lnTo>
                    <a:pt x="0" y="1625"/>
                  </a:lnTo>
                  <a:lnTo>
                    <a:pt x="828" y="1074"/>
                  </a:lnTo>
                  <a:lnTo>
                    <a:pt x="828" y="56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84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7859713" y="3486150"/>
              <a:ext cx="187325" cy="482600"/>
            </a:xfrm>
            <a:custGeom>
              <a:avLst/>
              <a:gdLst>
                <a:gd name="T0" fmla="*/ 0 w 828"/>
                <a:gd name="T1" fmla="*/ 551 h 2134"/>
                <a:gd name="T2" fmla="*/ 828 w 828"/>
                <a:gd name="T3" fmla="*/ 2134 h 2134"/>
                <a:gd name="T4" fmla="*/ 828 w 828"/>
                <a:gd name="T5" fmla="*/ 0 h 2134"/>
                <a:gd name="T6" fmla="*/ 0 w 828"/>
                <a:gd name="T7" fmla="*/ 551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8" h="2134">
                  <a:moveTo>
                    <a:pt x="0" y="551"/>
                  </a:moveTo>
                  <a:lnTo>
                    <a:pt x="828" y="2134"/>
                  </a:lnTo>
                  <a:lnTo>
                    <a:pt x="828" y="0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3" name="Freeform 67"/>
            <p:cNvSpPr>
              <a:spLocks/>
            </p:cNvSpPr>
            <p:nvPr/>
          </p:nvSpPr>
          <p:spPr bwMode="auto">
            <a:xfrm>
              <a:off x="7302501" y="3241675"/>
              <a:ext cx="557213" cy="368300"/>
            </a:xfrm>
            <a:custGeom>
              <a:avLst/>
              <a:gdLst>
                <a:gd name="T0" fmla="*/ 0 w 2458"/>
                <a:gd name="T1" fmla="*/ 555 h 1625"/>
                <a:gd name="T2" fmla="*/ 2453 w 2458"/>
                <a:gd name="T3" fmla="*/ 1625 h 1625"/>
                <a:gd name="T4" fmla="*/ 2458 w 2458"/>
                <a:gd name="T5" fmla="*/ 0 h 1625"/>
                <a:gd name="T6" fmla="*/ 0 w 2458"/>
                <a:gd name="T7" fmla="*/ 555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1625">
                  <a:moveTo>
                    <a:pt x="0" y="555"/>
                  </a:moveTo>
                  <a:lnTo>
                    <a:pt x="2453" y="1625"/>
                  </a:lnTo>
                  <a:lnTo>
                    <a:pt x="2458" y="0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7302501" y="3367088"/>
              <a:ext cx="557213" cy="584200"/>
            </a:xfrm>
            <a:custGeom>
              <a:avLst/>
              <a:gdLst>
                <a:gd name="T0" fmla="*/ 0 w 2453"/>
                <a:gd name="T1" fmla="*/ 0 h 2575"/>
                <a:gd name="T2" fmla="*/ 421 w 2453"/>
                <a:gd name="T3" fmla="*/ 2575 h 2575"/>
                <a:gd name="T4" fmla="*/ 2453 w 2453"/>
                <a:gd name="T5" fmla="*/ 1070 h 2575"/>
                <a:gd name="T6" fmla="*/ 0 w 2453"/>
                <a:gd name="T7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3" h="2575">
                  <a:moveTo>
                    <a:pt x="0" y="0"/>
                  </a:moveTo>
                  <a:lnTo>
                    <a:pt x="421" y="2575"/>
                  </a:lnTo>
                  <a:lnTo>
                    <a:pt x="2453" y="1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7397751" y="3609975"/>
              <a:ext cx="461963" cy="576263"/>
            </a:xfrm>
            <a:custGeom>
              <a:avLst/>
              <a:gdLst>
                <a:gd name="T0" fmla="*/ 0 w 2032"/>
                <a:gd name="T1" fmla="*/ 1505 h 2538"/>
                <a:gd name="T2" fmla="*/ 989 w 2032"/>
                <a:gd name="T3" fmla="*/ 2538 h 2538"/>
                <a:gd name="T4" fmla="*/ 2032 w 2032"/>
                <a:gd name="T5" fmla="*/ 0 h 2538"/>
                <a:gd name="T6" fmla="*/ 0 w 2032"/>
                <a:gd name="T7" fmla="*/ 1505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2" h="2538">
                  <a:moveTo>
                    <a:pt x="0" y="1505"/>
                  </a:moveTo>
                  <a:lnTo>
                    <a:pt x="989" y="2538"/>
                  </a:lnTo>
                  <a:lnTo>
                    <a:pt x="2032" y="0"/>
                  </a:lnTo>
                  <a:lnTo>
                    <a:pt x="0" y="1505"/>
                  </a:lnTo>
                  <a:close/>
                </a:path>
              </a:pathLst>
            </a:custGeom>
            <a:solidFill>
              <a:srgbClr val="123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7623176" y="3609975"/>
              <a:ext cx="423863" cy="576263"/>
            </a:xfrm>
            <a:custGeom>
              <a:avLst/>
              <a:gdLst>
                <a:gd name="T0" fmla="*/ 0 w 1871"/>
                <a:gd name="T1" fmla="*/ 2538 h 2538"/>
                <a:gd name="T2" fmla="*/ 1871 w 1871"/>
                <a:gd name="T3" fmla="*/ 1728 h 2538"/>
                <a:gd name="T4" fmla="*/ 1871 w 1871"/>
                <a:gd name="T5" fmla="*/ 1583 h 2538"/>
                <a:gd name="T6" fmla="*/ 1043 w 1871"/>
                <a:gd name="T7" fmla="*/ 0 h 2538"/>
                <a:gd name="T8" fmla="*/ 0 w 1871"/>
                <a:gd name="T9" fmla="*/ 2538 h 2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2538">
                  <a:moveTo>
                    <a:pt x="0" y="2538"/>
                  </a:moveTo>
                  <a:lnTo>
                    <a:pt x="1871" y="1728"/>
                  </a:lnTo>
                  <a:lnTo>
                    <a:pt x="1871" y="1583"/>
                  </a:lnTo>
                  <a:lnTo>
                    <a:pt x="1043" y="0"/>
                  </a:lnTo>
                  <a:lnTo>
                    <a:pt x="0" y="2538"/>
                  </a:lnTo>
                  <a:close/>
                </a:path>
              </a:pathLst>
            </a:custGeom>
            <a:solidFill>
              <a:srgbClr val="0F2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7623176" y="4002088"/>
              <a:ext cx="423863" cy="403225"/>
            </a:xfrm>
            <a:custGeom>
              <a:avLst/>
              <a:gdLst>
                <a:gd name="T0" fmla="*/ 0 w 1871"/>
                <a:gd name="T1" fmla="*/ 810 h 1778"/>
                <a:gd name="T2" fmla="*/ 817 w 1871"/>
                <a:gd name="T3" fmla="*/ 1778 h 1778"/>
                <a:gd name="T4" fmla="*/ 1871 w 1871"/>
                <a:gd name="T5" fmla="*/ 73 h 1778"/>
                <a:gd name="T6" fmla="*/ 1871 w 1871"/>
                <a:gd name="T7" fmla="*/ 0 h 1778"/>
                <a:gd name="T8" fmla="*/ 0 w 1871"/>
                <a:gd name="T9" fmla="*/ 81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1778">
                  <a:moveTo>
                    <a:pt x="0" y="810"/>
                  </a:moveTo>
                  <a:lnTo>
                    <a:pt x="817" y="1778"/>
                  </a:lnTo>
                  <a:lnTo>
                    <a:pt x="1871" y="73"/>
                  </a:lnTo>
                  <a:lnTo>
                    <a:pt x="1871" y="0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0D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7807326" y="4019550"/>
              <a:ext cx="239713" cy="385763"/>
            </a:xfrm>
            <a:custGeom>
              <a:avLst/>
              <a:gdLst>
                <a:gd name="T0" fmla="*/ 0 w 1054"/>
                <a:gd name="T1" fmla="*/ 1705 h 1705"/>
                <a:gd name="T2" fmla="*/ 1054 w 1054"/>
                <a:gd name="T3" fmla="*/ 817 h 1705"/>
                <a:gd name="T4" fmla="*/ 1054 w 1054"/>
                <a:gd name="T5" fmla="*/ 0 h 1705"/>
                <a:gd name="T6" fmla="*/ 0 w 1054"/>
                <a:gd name="T7" fmla="*/ 170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4" h="1705">
                  <a:moveTo>
                    <a:pt x="0" y="1705"/>
                  </a:moveTo>
                  <a:lnTo>
                    <a:pt x="1054" y="817"/>
                  </a:lnTo>
                  <a:lnTo>
                    <a:pt x="1054" y="0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rgbClr val="0A1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7807326" y="4203700"/>
              <a:ext cx="239713" cy="444500"/>
            </a:xfrm>
            <a:custGeom>
              <a:avLst/>
              <a:gdLst>
                <a:gd name="T0" fmla="*/ 0 w 1054"/>
                <a:gd name="T1" fmla="*/ 888 h 1958"/>
                <a:gd name="T2" fmla="*/ 914 w 1054"/>
                <a:gd name="T3" fmla="*/ 1958 h 1958"/>
                <a:gd name="T4" fmla="*/ 1054 w 1054"/>
                <a:gd name="T5" fmla="*/ 1958 h 1958"/>
                <a:gd name="T6" fmla="*/ 1054 w 1054"/>
                <a:gd name="T7" fmla="*/ 0 h 1958"/>
                <a:gd name="T8" fmla="*/ 0 w 1054"/>
                <a:gd name="T9" fmla="*/ 888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4" h="1958">
                  <a:moveTo>
                    <a:pt x="0" y="888"/>
                  </a:moveTo>
                  <a:lnTo>
                    <a:pt x="914" y="1958"/>
                  </a:lnTo>
                  <a:lnTo>
                    <a:pt x="1054" y="1958"/>
                  </a:lnTo>
                  <a:lnTo>
                    <a:pt x="1054" y="0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0614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7107238" y="4391025"/>
              <a:ext cx="908050" cy="257175"/>
            </a:xfrm>
            <a:custGeom>
              <a:avLst/>
              <a:gdLst>
                <a:gd name="T0" fmla="*/ 2947 w 4001"/>
                <a:gd name="T1" fmla="*/ 1134 h 1134"/>
                <a:gd name="T2" fmla="*/ 0 w 4001"/>
                <a:gd name="T3" fmla="*/ 0 h 1134"/>
                <a:gd name="T4" fmla="*/ 3087 w 4001"/>
                <a:gd name="T5" fmla="*/ 64 h 1134"/>
                <a:gd name="T6" fmla="*/ 4001 w 4001"/>
                <a:gd name="T7" fmla="*/ 1134 h 1134"/>
                <a:gd name="T8" fmla="*/ 2947 w 4001"/>
                <a:gd name="T9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1" h="1134">
                  <a:moveTo>
                    <a:pt x="2947" y="1134"/>
                  </a:moveTo>
                  <a:lnTo>
                    <a:pt x="0" y="0"/>
                  </a:lnTo>
                  <a:lnTo>
                    <a:pt x="3087" y="64"/>
                  </a:lnTo>
                  <a:lnTo>
                    <a:pt x="4001" y="1134"/>
                  </a:lnTo>
                  <a:lnTo>
                    <a:pt x="2947" y="1134"/>
                  </a:lnTo>
                  <a:close/>
                </a:path>
              </a:pathLst>
            </a:custGeom>
            <a:solidFill>
              <a:srgbClr val="091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7107238" y="4186238"/>
              <a:ext cx="700088" cy="219075"/>
            </a:xfrm>
            <a:custGeom>
              <a:avLst/>
              <a:gdLst>
                <a:gd name="T0" fmla="*/ 2270 w 3087"/>
                <a:gd name="T1" fmla="*/ 0 h 968"/>
                <a:gd name="T2" fmla="*/ 0 w 3087"/>
                <a:gd name="T3" fmla="*/ 904 h 968"/>
                <a:gd name="T4" fmla="*/ 3087 w 3087"/>
                <a:gd name="T5" fmla="*/ 968 h 968"/>
                <a:gd name="T6" fmla="*/ 2270 w 3087"/>
                <a:gd name="T7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7" h="968">
                  <a:moveTo>
                    <a:pt x="2270" y="0"/>
                  </a:moveTo>
                  <a:lnTo>
                    <a:pt x="0" y="904"/>
                  </a:lnTo>
                  <a:lnTo>
                    <a:pt x="3087" y="968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0B2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6448426" y="4391025"/>
              <a:ext cx="1327150" cy="257175"/>
            </a:xfrm>
            <a:custGeom>
              <a:avLst/>
              <a:gdLst>
                <a:gd name="T0" fmla="*/ 0 w 5858"/>
                <a:gd name="T1" fmla="*/ 1134 h 1134"/>
                <a:gd name="T2" fmla="*/ 2911 w 5858"/>
                <a:gd name="T3" fmla="*/ 0 h 1134"/>
                <a:gd name="T4" fmla="*/ 5858 w 5858"/>
                <a:gd name="T5" fmla="*/ 1134 h 1134"/>
                <a:gd name="T6" fmla="*/ 0 w 5858"/>
                <a:gd name="T7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58" h="1134">
                  <a:moveTo>
                    <a:pt x="0" y="1134"/>
                  </a:moveTo>
                  <a:lnTo>
                    <a:pt x="2911" y="0"/>
                  </a:lnTo>
                  <a:lnTo>
                    <a:pt x="5858" y="1134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0A1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6961188" y="4391025"/>
              <a:ext cx="814388" cy="257175"/>
            </a:xfrm>
            <a:custGeom>
              <a:avLst/>
              <a:gdLst>
                <a:gd name="T0" fmla="*/ 645 w 3592"/>
                <a:gd name="T1" fmla="*/ 0 h 1134"/>
                <a:gd name="T2" fmla="*/ 0 w 3592"/>
                <a:gd name="T3" fmla="*/ 1134 h 1134"/>
                <a:gd name="T4" fmla="*/ 3592 w 3592"/>
                <a:gd name="T5" fmla="*/ 1134 h 1134"/>
                <a:gd name="T6" fmla="*/ 645 w 3592"/>
                <a:gd name="T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2" h="1134">
                  <a:moveTo>
                    <a:pt x="645" y="0"/>
                  </a:moveTo>
                  <a:lnTo>
                    <a:pt x="0" y="1134"/>
                  </a:lnTo>
                  <a:lnTo>
                    <a:pt x="3592" y="1134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7396163" y="3951288"/>
              <a:ext cx="227013" cy="325438"/>
            </a:xfrm>
            <a:custGeom>
              <a:avLst/>
              <a:gdLst>
                <a:gd name="T0" fmla="*/ 10 w 999"/>
                <a:gd name="T1" fmla="*/ 0 h 1431"/>
                <a:gd name="T2" fmla="*/ 0 w 999"/>
                <a:gd name="T3" fmla="*/ 1431 h 1431"/>
                <a:gd name="T4" fmla="*/ 999 w 999"/>
                <a:gd name="T5" fmla="*/ 1033 h 1431"/>
                <a:gd name="T6" fmla="*/ 10 w 999"/>
                <a:gd name="T7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9" h="1431">
                  <a:moveTo>
                    <a:pt x="10" y="0"/>
                  </a:moveTo>
                  <a:lnTo>
                    <a:pt x="0" y="1431"/>
                  </a:lnTo>
                  <a:lnTo>
                    <a:pt x="999" y="103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6986588" y="3951288"/>
              <a:ext cx="411163" cy="325438"/>
            </a:xfrm>
            <a:custGeom>
              <a:avLst/>
              <a:gdLst>
                <a:gd name="T0" fmla="*/ 1819 w 1819"/>
                <a:gd name="T1" fmla="*/ 0 h 1431"/>
                <a:gd name="T2" fmla="*/ 0 w 1819"/>
                <a:gd name="T3" fmla="*/ 1130 h 1431"/>
                <a:gd name="T4" fmla="*/ 1809 w 1819"/>
                <a:gd name="T5" fmla="*/ 1431 h 1431"/>
                <a:gd name="T6" fmla="*/ 1819 w 1819"/>
                <a:gd name="T7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9" h="1431">
                  <a:moveTo>
                    <a:pt x="1819" y="0"/>
                  </a:moveTo>
                  <a:lnTo>
                    <a:pt x="0" y="1130"/>
                  </a:lnTo>
                  <a:lnTo>
                    <a:pt x="1809" y="1431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0E2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6815138" y="4208463"/>
              <a:ext cx="581025" cy="296863"/>
            </a:xfrm>
            <a:custGeom>
              <a:avLst/>
              <a:gdLst>
                <a:gd name="T0" fmla="*/ 753 w 2562"/>
                <a:gd name="T1" fmla="*/ 0 h 1310"/>
                <a:gd name="T2" fmla="*/ 0 w 2562"/>
                <a:gd name="T3" fmla="*/ 1310 h 1310"/>
                <a:gd name="T4" fmla="*/ 2562 w 2562"/>
                <a:gd name="T5" fmla="*/ 301 h 1310"/>
                <a:gd name="T6" fmla="*/ 753 w 2562"/>
                <a:gd name="T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2" h="1310">
                  <a:moveTo>
                    <a:pt x="753" y="0"/>
                  </a:moveTo>
                  <a:lnTo>
                    <a:pt x="0" y="1310"/>
                  </a:lnTo>
                  <a:lnTo>
                    <a:pt x="2562" y="301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7" name="Freeform 81"/>
            <p:cNvSpPr>
              <a:spLocks/>
            </p:cNvSpPr>
            <p:nvPr/>
          </p:nvSpPr>
          <p:spPr bwMode="auto">
            <a:xfrm>
              <a:off x="6548438" y="4208463"/>
              <a:ext cx="438150" cy="296863"/>
            </a:xfrm>
            <a:custGeom>
              <a:avLst/>
              <a:gdLst>
                <a:gd name="T0" fmla="*/ 1926 w 1926"/>
                <a:gd name="T1" fmla="*/ 0 h 1310"/>
                <a:gd name="T2" fmla="*/ 0 w 1926"/>
                <a:gd name="T3" fmla="*/ 667 h 1310"/>
                <a:gd name="T4" fmla="*/ 1173 w 1926"/>
                <a:gd name="T5" fmla="*/ 1310 h 1310"/>
                <a:gd name="T6" fmla="*/ 1926 w 1926"/>
                <a:gd name="T7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6" h="1310">
                  <a:moveTo>
                    <a:pt x="1926" y="0"/>
                  </a:moveTo>
                  <a:lnTo>
                    <a:pt x="0" y="667"/>
                  </a:lnTo>
                  <a:lnTo>
                    <a:pt x="1173" y="1310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0F2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6242051" y="4359275"/>
              <a:ext cx="573088" cy="288925"/>
            </a:xfrm>
            <a:custGeom>
              <a:avLst/>
              <a:gdLst>
                <a:gd name="T0" fmla="*/ 0 w 2528"/>
                <a:gd name="T1" fmla="*/ 1274 h 1274"/>
                <a:gd name="T2" fmla="*/ 1355 w 2528"/>
                <a:gd name="T3" fmla="*/ 0 h 1274"/>
                <a:gd name="T4" fmla="*/ 2528 w 2528"/>
                <a:gd name="T5" fmla="*/ 643 h 1274"/>
                <a:gd name="T6" fmla="*/ 908 w 2528"/>
                <a:gd name="T7" fmla="*/ 1274 h 1274"/>
                <a:gd name="T8" fmla="*/ 0 w 2528"/>
                <a:gd name="T9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8" h="1274">
                  <a:moveTo>
                    <a:pt x="0" y="1274"/>
                  </a:moveTo>
                  <a:lnTo>
                    <a:pt x="1355" y="0"/>
                  </a:lnTo>
                  <a:lnTo>
                    <a:pt x="2528" y="643"/>
                  </a:lnTo>
                  <a:lnTo>
                    <a:pt x="908" y="1274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6548438" y="3803650"/>
              <a:ext cx="438150" cy="555625"/>
            </a:xfrm>
            <a:custGeom>
              <a:avLst/>
              <a:gdLst>
                <a:gd name="T0" fmla="*/ 0 w 1926"/>
                <a:gd name="T1" fmla="*/ 2453 h 2453"/>
                <a:gd name="T2" fmla="*/ 711 w 1926"/>
                <a:gd name="T3" fmla="*/ 0 h 2453"/>
                <a:gd name="T4" fmla="*/ 1926 w 1926"/>
                <a:gd name="T5" fmla="*/ 1786 h 2453"/>
                <a:gd name="T6" fmla="*/ 0 w 1926"/>
                <a:gd name="T7" fmla="*/ 245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6" h="2453">
                  <a:moveTo>
                    <a:pt x="0" y="2453"/>
                  </a:moveTo>
                  <a:lnTo>
                    <a:pt x="711" y="0"/>
                  </a:lnTo>
                  <a:lnTo>
                    <a:pt x="1926" y="1786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rgbClr val="133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6986588" y="3619500"/>
              <a:ext cx="411163" cy="588963"/>
            </a:xfrm>
            <a:custGeom>
              <a:avLst/>
              <a:gdLst>
                <a:gd name="T0" fmla="*/ 1819 w 1819"/>
                <a:gd name="T1" fmla="*/ 1462 h 2592"/>
                <a:gd name="T2" fmla="*/ 527 w 1819"/>
                <a:gd name="T3" fmla="*/ 0 h 2592"/>
                <a:gd name="T4" fmla="*/ 0 w 1819"/>
                <a:gd name="T5" fmla="*/ 2592 h 2592"/>
                <a:gd name="T6" fmla="*/ 1819 w 1819"/>
                <a:gd name="T7" fmla="*/ 146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9" h="2592">
                  <a:moveTo>
                    <a:pt x="1819" y="1462"/>
                  </a:moveTo>
                  <a:lnTo>
                    <a:pt x="527" y="0"/>
                  </a:lnTo>
                  <a:lnTo>
                    <a:pt x="0" y="2592"/>
                  </a:lnTo>
                  <a:lnTo>
                    <a:pt x="1819" y="1462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7105651" y="3367088"/>
              <a:ext cx="292100" cy="584200"/>
            </a:xfrm>
            <a:custGeom>
              <a:avLst/>
              <a:gdLst>
                <a:gd name="T0" fmla="*/ 871 w 1292"/>
                <a:gd name="T1" fmla="*/ 0 h 2575"/>
                <a:gd name="T2" fmla="*/ 0 w 1292"/>
                <a:gd name="T3" fmla="*/ 1113 h 2575"/>
                <a:gd name="T4" fmla="*/ 1292 w 1292"/>
                <a:gd name="T5" fmla="*/ 2575 h 2575"/>
                <a:gd name="T6" fmla="*/ 871 w 1292"/>
                <a:gd name="T7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2" h="2575">
                  <a:moveTo>
                    <a:pt x="871" y="0"/>
                  </a:moveTo>
                  <a:lnTo>
                    <a:pt x="0" y="1113"/>
                  </a:lnTo>
                  <a:lnTo>
                    <a:pt x="1292" y="2575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143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6992938" y="3367088"/>
              <a:ext cx="309563" cy="252413"/>
            </a:xfrm>
            <a:custGeom>
              <a:avLst/>
              <a:gdLst>
                <a:gd name="T0" fmla="*/ 499 w 1370"/>
                <a:gd name="T1" fmla="*/ 1113 h 1113"/>
                <a:gd name="T2" fmla="*/ 0 w 1370"/>
                <a:gd name="T3" fmla="*/ 175 h 1113"/>
                <a:gd name="T4" fmla="*/ 1370 w 1370"/>
                <a:gd name="T5" fmla="*/ 0 h 1113"/>
                <a:gd name="T6" fmla="*/ 499 w 1370"/>
                <a:gd name="T7" fmla="*/ 1113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0" h="1113">
                  <a:moveTo>
                    <a:pt x="499" y="1113"/>
                  </a:moveTo>
                  <a:lnTo>
                    <a:pt x="0" y="175"/>
                  </a:lnTo>
                  <a:lnTo>
                    <a:pt x="1370" y="0"/>
                  </a:lnTo>
                  <a:lnTo>
                    <a:pt x="499" y="1113"/>
                  </a:lnTo>
                  <a:close/>
                </a:path>
              </a:pathLst>
            </a:custGeom>
            <a:solidFill>
              <a:srgbClr val="1E5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3" name="Freeform 87"/>
            <p:cNvSpPr>
              <a:spLocks/>
            </p:cNvSpPr>
            <p:nvPr/>
          </p:nvSpPr>
          <p:spPr bwMode="auto">
            <a:xfrm>
              <a:off x="6659563" y="3406775"/>
              <a:ext cx="446088" cy="212725"/>
            </a:xfrm>
            <a:custGeom>
              <a:avLst/>
              <a:gdLst>
                <a:gd name="T0" fmla="*/ 0 w 1963"/>
                <a:gd name="T1" fmla="*/ 742 h 938"/>
                <a:gd name="T2" fmla="*/ 1963 w 1963"/>
                <a:gd name="T3" fmla="*/ 938 h 938"/>
                <a:gd name="T4" fmla="*/ 1464 w 1963"/>
                <a:gd name="T5" fmla="*/ 0 h 938"/>
                <a:gd name="T6" fmla="*/ 0 w 1963"/>
                <a:gd name="T7" fmla="*/ 742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3" h="938">
                  <a:moveTo>
                    <a:pt x="0" y="742"/>
                  </a:moveTo>
                  <a:lnTo>
                    <a:pt x="1963" y="938"/>
                  </a:lnTo>
                  <a:lnTo>
                    <a:pt x="146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153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6659563" y="3575050"/>
              <a:ext cx="446088" cy="228600"/>
            </a:xfrm>
            <a:custGeom>
              <a:avLst/>
              <a:gdLst>
                <a:gd name="T0" fmla="*/ 0 w 1963"/>
                <a:gd name="T1" fmla="*/ 0 h 1002"/>
                <a:gd name="T2" fmla="*/ 221 w 1963"/>
                <a:gd name="T3" fmla="*/ 1002 h 1002"/>
                <a:gd name="T4" fmla="*/ 1963 w 1963"/>
                <a:gd name="T5" fmla="*/ 196 h 1002"/>
                <a:gd name="T6" fmla="*/ 0 w 1963"/>
                <a:gd name="T7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3" h="1002">
                  <a:moveTo>
                    <a:pt x="0" y="0"/>
                  </a:moveTo>
                  <a:lnTo>
                    <a:pt x="221" y="1002"/>
                  </a:lnTo>
                  <a:lnTo>
                    <a:pt x="1963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6710363" y="3619500"/>
              <a:ext cx="395288" cy="588963"/>
            </a:xfrm>
            <a:custGeom>
              <a:avLst/>
              <a:gdLst>
                <a:gd name="T0" fmla="*/ 1742 w 1742"/>
                <a:gd name="T1" fmla="*/ 0 h 2592"/>
                <a:gd name="T2" fmla="*/ 1215 w 1742"/>
                <a:gd name="T3" fmla="*/ 2592 h 2592"/>
                <a:gd name="T4" fmla="*/ 0 w 1742"/>
                <a:gd name="T5" fmla="*/ 806 h 2592"/>
                <a:gd name="T6" fmla="*/ 1742 w 1742"/>
                <a:gd name="T7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2" h="2592">
                  <a:moveTo>
                    <a:pt x="1742" y="0"/>
                  </a:moveTo>
                  <a:lnTo>
                    <a:pt x="1215" y="2592"/>
                  </a:lnTo>
                  <a:lnTo>
                    <a:pt x="0" y="806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143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6345238" y="3575050"/>
              <a:ext cx="365125" cy="228600"/>
            </a:xfrm>
            <a:custGeom>
              <a:avLst/>
              <a:gdLst>
                <a:gd name="T0" fmla="*/ 0 w 1608"/>
                <a:gd name="T1" fmla="*/ 172 h 1002"/>
                <a:gd name="T2" fmla="*/ 1608 w 1608"/>
                <a:gd name="T3" fmla="*/ 1002 h 1002"/>
                <a:gd name="T4" fmla="*/ 1387 w 1608"/>
                <a:gd name="T5" fmla="*/ 0 h 1002"/>
                <a:gd name="T6" fmla="*/ 0 w 1608"/>
                <a:gd name="T7" fmla="*/ 17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1002">
                  <a:moveTo>
                    <a:pt x="0" y="172"/>
                  </a:moveTo>
                  <a:lnTo>
                    <a:pt x="1608" y="1002"/>
                  </a:lnTo>
                  <a:lnTo>
                    <a:pt x="1387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auto">
            <a:xfrm>
              <a:off x="6269038" y="3614738"/>
              <a:ext cx="441325" cy="357188"/>
            </a:xfrm>
            <a:custGeom>
              <a:avLst/>
              <a:gdLst>
                <a:gd name="T0" fmla="*/ 340 w 1948"/>
                <a:gd name="T1" fmla="*/ 0 h 1573"/>
                <a:gd name="T2" fmla="*/ 0 w 1948"/>
                <a:gd name="T3" fmla="*/ 1573 h 1573"/>
                <a:gd name="T4" fmla="*/ 1948 w 1948"/>
                <a:gd name="T5" fmla="*/ 830 h 1573"/>
                <a:gd name="T6" fmla="*/ 340 w 1948"/>
                <a:gd name="T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8" h="1573">
                  <a:moveTo>
                    <a:pt x="340" y="0"/>
                  </a:moveTo>
                  <a:lnTo>
                    <a:pt x="0" y="1573"/>
                  </a:lnTo>
                  <a:lnTo>
                    <a:pt x="1948" y="83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163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auto">
            <a:xfrm>
              <a:off x="6269038" y="3803650"/>
              <a:ext cx="441325" cy="555625"/>
            </a:xfrm>
            <a:custGeom>
              <a:avLst/>
              <a:gdLst>
                <a:gd name="T0" fmla="*/ 0 w 1948"/>
                <a:gd name="T1" fmla="*/ 743 h 2453"/>
                <a:gd name="T2" fmla="*/ 1237 w 1948"/>
                <a:gd name="T3" fmla="*/ 2453 h 2453"/>
                <a:gd name="T4" fmla="*/ 1948 w 1948"/>
                <a:gd name="T5" fmla="*/ 0 h 2453"/>
                <a:gd name="T6" fmla="*/ 0 w 1948"/>
                <a:gd name="T7" fmla="*/ 743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8" h="2453">
                  <a:moveTo>
                    <a:pt x="0" y="743"/>
                  </a:moveTo>
                  <a:lnTo>
                    <a:pt x="1237" y="2453"/>
                  </a:lnTo>
                  <a:lnTo>
                    <a:pt x="1948" y="0"/>
                  </a:lnTo>
                  <a:lnTo>
                    <a:pt x="0" y="743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5926138" y="3614738"/>
              <a:ext cx="419100" cy="357188"/>
            </a:xfrm>
            <a:custGeom>
              <a:avLst/>
              <a:gdLst>
                <a:gd name="T0" fmla="*/ 1511 w 1851"/>
                <a:gd name="T1" fmla="*/ 1573 h 1573"/>
                <a:gd name="T2" fmla="*/ 0 w 1851"/>
                <a:gd name="T3" fmla="*/ 0 h 1573"/>
                <a:gd name="T4" fmla="*/ 1851 w 1851"/>
                <a:gd name="T5" fmla="*/ 0 h 1573"/>
                <a:gd name="T6" fmla="*/ 1511 w 1851"/>
                <a:gd name="T7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1" h="1573">
                  <a:moveTo>
                    <a:pt x="1511" y="1573"/>
                  </a:moveTo>
                  <a:lnTo>
                    <a:pt x="0" y="0"/>
                  </a:lnTo>
                  <a:lnTo>
                    <a:pt x="1851" y="0"/>
                  </a:lnTo>
                  <a:lnTo>
                    <a:pt x="1511" y="1573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6191251" y="3971925"/>
              <a:ext cx="357188" cy="387350"/>
            </a:xfrm>
            <a:custGeom>
              <a:avLst/>
              <a:gdLst>
                <a:gd name="T0" fmla="*/ 344 w 1581"/>
                <a:gd name="T1" fmla="*/ 0 h 1710"/>
                <a:gd name="T2" fmla="*/ 0 w 1581"/>
                <a:gd name="T3" fmla="*/ 1613 h 1710"/>
                <a:gd name="T4" fmla="*/ 1581 w 1581"/>
                <a:gd name="T5" fmla="*/ 1710 h 1710"/>
                <a:gd name="T6" fmla="*/ 344 w 1581"/>
                <a:gd name="T7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1" h="1710">
                  <a:moveTo>
                    <a:pt x="344" y="0"/>
                  </a:moveTo>
                  <a:lnTo>
                    <a:pt x="0" y="1613"/>
                  </a:lnTo>
                  <a:lnTo>
                    <a:pt x="1581" y="171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0F2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6124576" y="4337050"/>
              <a:ext cx="423863" cy="311150"/>
            </a:xfrm>
            <a:custGeom>
              <a:avLst/>
              <a:gdLst>
                <a:gd name="T0" fmla="*/ 289 w 1870"/>
                <a:gd name="T1" fmla="*/ 0 h 1371"/>
                <a:gd name="T2" fmla="*/ 0 w 1870"/>
                <a:gd name="T3" fmla="*/ 1371 h 1371"/>
                <a:gd name="T4" fmla="*/ 515 w 1870"/>
                <a:gd name="T5" fmla="*/ 1371 h 1371"/>
                <a:gd name="T6" fmla="*/ 1870 w 1870"/>
                <a:gd name="T7" fmla="*/ 97 h 1371"/>
                <a:gd name="T8" fmla="*/ 289 w 1870"/>
                <a:gd name="T9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0" h="1371">
                  <a:moveTo>
                    <a:pt x="289" y="0"/>
                  </a:moveTo>
                  <a:lnTo>
                    <a:pt x="0" y="1371"/>
                  </a:lnTo>
                  <a:lnTo>
                    <a:pt x="515" y="1371"/>
                  </a:lnTo>
                  <a:lnTo>
                    <a:pt x="1870" y="97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0E2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5870576" y="4337050"/>
              <a:ext cx="320675" cy="311150"/>
            </a:xfrm>
            <a:custGeom>
              <a:avLst/>
              <a:gdLst>
                <a:gd name="T0" fmla="*/ 1410 w 1410"/>
                <a:gd name="T1" fmla="*/ 0 h 1371"/>
                <a:gd name="T2" fmla="*/ 0 w 1410"/>
                <a:gd name="T3" fmla="*/ 366 h 1371"/>
                <a:gd name="T4" fmla="*/ 621 w 1410"/>
                <a:gd name="T5" fmla="*/ 1371 h 1371"/>
                <a:gd name="T6" fmla="*/ 1121 w 1410"/>
                <a:gd name="T7" fmla="*/ 1371 h 1371"/>
                <a:gd name="T8" fmla="*/ 1410 w 1410"/>
                <a:gd name="T9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1371">
                  <a:moveTo>
                    <a:pt x="1410" y="0"/>
                  </a:moveTo>
                  <a:lnTo>
                    <a:pt x="0" y="366"/>
                  </a:lnTo>
                  <a:lnTo>
                    <a:pt x="621" y="1371"/>
                  </a:lnTo>
                  <a:lnTo>
                    <a:pt x="1121" y="1371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0E2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5365751" y="4419600"/>
              <a:ext cx="646113" cy="228600"/>
            </a:xfrm>
            <a:custGeom>
              <a:avLst/>
              <a:gdLst>
                <a:gd name="T0" fmla="*/ 2226 w 2847"/>
                <a:gd name="T1" fmla="*/ 0 h 1005"/>
                <a:gd name="T2" fmla="*/ 0 w 2847"/>
                <a:gd name="T3" fmla="*/ 484 h 1005"/>
                <a:gd name="T4" fmla="*/ 1491 w 2847"/>
                <a:gd name="T5" fmla="*/ 1005 h 1005"/>
                <a:gd name="T6" fmla="*/ 2847 w 2847"/>
                <a:gd name="T7" fmla="*/ 1005 h 1005"/>
                <a:gd name="T8" fmla="*/ 2226 w 2847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7" h="1005">
                  <a:moveTo>
                    <a:pt x="2226" y="0"/>
                  </a:moveTo>
                  <a:lnTo>
                    <a:pt x="0" y="484"/>
                  </a:lnTo>
                  <a:lnTo>
                    <a:pt x="1491" y="1005"/>
                  </a:lnTo>
                  <a:lnTo>
                    <a:pt x="2847" y="100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rgbClr val="081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5688013" y="3614738"/>
              <a:ext cx="581025" cy="357188"/>
            </a:xfrm>
            <a:custGeom>
              <a:avLst/>
              <a:gdLst>
                <a:gd name="T0" fmla="*/ 1049 w 2560"/>
                <a:gd name="T1" fmla="*/ 0 h 1573"/>
                <a:gd name="T2" fmla="*/ 0 w 2560"/>
                <a:gd name="T3" fmla="*/ 1036 h 1573"/>
                <a:gd name="T4" fmla="*/ 2560 w 2560"/>
                <a:gd name="T5" fmla="*/ 1573 h 1573"/>
                <a:gd name="T6" fmla="*/ 1049 w 2560"/>
                <a:gd name="T7" fmla="*/ 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0" h="1573">
                  <a:moveTo>
                    <a:pt x="1049" y="0"/>
                  </a:moveTo>
                  <a:lnTo>
                    <a:pt x="0" y="1036"/>
                  </a:lnTo>
                  <a:lnTo>
                    <a:pt x="2560" y="157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133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5688013" y="3849688"/>
              <a:ext cx="581025" cy="569913"/>
            </a:xfrm>
            <a:custGeom>
              <a:avLst/>
              <a:gdLst>
                <a:gd name="T0" fmla="*/ 0 w 2560"/>
                <a:gd name="T1" fmla="*/ 0 h 2516"/>
                <a:gd name="T2" fmla="*/ 806 w 2560"/>
                <a:gd name="T3" fmla="*/ 2516 h 2516"/>
                <a:gd name="T4" fmla="*/ 2560 w 2560"/>
                <a:gd name="T5" fmla="*/ 537 h 2516"/>
                <a:gd name="T6" fmla="*/ 0 w 2560"/>
                <a:gd name="T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0" h="2516">
                  <a:moveTo>
                    <a:pt x="0" y="0"/>
                  </a:moveTo>
                  <a:lnTo>
                    <a:pt x="806" y="2516"/>
                  </a:lnTo>
                  <a:lnTo>
                    <a:pt x="2560" y="5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2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5870576" y="3971925"/>
              <a:ext cx="396875" cy="447675"/>
            </a:xfrm>
            <a:custGeom>
              <a:avLst/>
              <a:gdLst>
                <a:gd name="T0" fmla="*/ 1410 w 1749"/>
                <a:gd name="T1" fmla="*/ 1614 h 1980"/>
                <a:gd name="T2" fmla="*/ 1749 w 1749"/>
                <a:gd name="T3" fmla="*/ 0 h 1980"/>
                <a:gd name="T4" fmla="*/ 0 w 1749"/>
                <a:gd name="T5" fmla="*/ 1980 h 1980"/>
                <a:gd name="T6" fmla="*/ 1410 w 1749"/>
                <a:gd name="T7" fmla="*/ 1614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9" h="1980">
                  <a:moveTo>
                    <a:pt x="1410" y="1614"/>
                  </a:moveTo>
                  <a:lnTo>
                    <a:pt x="1749" y="0"/>
                  </a:lnTo>
                  <a:lnTo>
                    <a:pt x="0" y="1980"/>
                  </a:lnTo>
                  <a:lnTo>
                    <a:pt x="1410" y="1614"/>
                  </a:lnTo>
                  <a:close/>
                </a:path>
              </a:pathLst>
            </a:custGeom>
            <a:solidFill>
              <a:srgbClr val="0D2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7" name="Freeform 101"/>
            <p:cNvSpPr>
              <a:spLocks/>
            </p:cNvSpPr>
            <p:nvPr/>
          </p:nvSpPr>
          <p:spPr bwMode="auto">
            <a:xfrm>
              <a:off x="5461001" y="3849688"/>
              <a:ext cx="409575" cy="569913"/>
            </a:xfrm>
            <a:custGeom>
              <a:avLst/>
              <a:gdLst>
                <a:gd name="T0" fmla="*/ 1806 w 1806"/>
                <a:gd name="T1" fmla="*/ 2516 h 2516"/>
                <a:gd name="T2" fmla="*/ 0 w 1806"/>
                <a:gd name="T3" fmla="*/ 946 h 2516"/>
                <a:gd name="T4" fmla="*/ 1000 w 1806"/>
                <a:gd name="T5" fmla="*/ 0 h 2516"/>
                <a:gd name="T6" fmla="*/ 1806 w 1806"/>
                <a:gd name="T7" fmla="*/ 25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6" h="2516">
                  <a:moveTo>
                    <a:pt x="1806" y="2516"/>
                  </a:moveTo>
                  <a:lnTo>
                    <a:pt x="0" y="946"/>
                  </a:lnTo>
                  <a:lnTo>
                    <a:pt x="1000" y="0"/>
                  </a:lnTo>
                  <a:lnTo>
                    <a:pt x="1806" y="2516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auto">
            <a:xfrm>
              <a:off x="5659438" y="3546475"/>
              <a:ext cx="266700" cy="303213"/>
            </a:xfrm>
            <a:custGeom>
              <a:avLst/>
              <a:gdLst>
                <a:gd name="T0" fmla="*/ 0 w 1172"/>
                <a:gd name="T1" fmla="*/ 0 h 1337"/>
                <a:gd name="T2" fmla="*/ 123 w 1172"/>
                <a:gd name="T3" fmla="*/ 1337 h 1337"/>
                <a:gd name="T4" fmla="*/ 1172 w 1172"/>
                <a:gd name="T5" fmla="*/ 301 h 1337"/>
                <a:gd name="T6" fmla="*/ 0 w 1172"/>
                <a:gd name="T7" fmla="*/ 0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2" h="1337">
                  <a:moveTo>
                    <a:pt x="0" y="0"/>
                  </a:moveTo>
                  <a:lnTo>
                    <a:pt x="123" y="1337"/>
                  </a:lnTo>
                  <a:lnTo>
                    <a:pt x="117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5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5332413" y="3546475"/>
              <a:ext cx="355600" cy="303213"/>
            </a:xfrm>
            <a:custGeom>
              <a:avLst/>
              <a:gdLst>
                <a:gd name="T0" fmla="*/ 0 w 1565"/>
                <a:gd name="T1" fmla="*/ 129 h 1337"/>
                <a:gd name="T2" fmla="*/ 1565 w 1565"/>
                <a:gd name="T3" fmla="*/ 1337 h 1337"/>
                <a:gd name="T4" fmla="*/ 1442 w 1565"/>
                <a:gd name="T5" fmla="*/ 0 h 1337"/>
                <a:gd name="T6" fmla="*/ 0 w 1565"/>
                <a:gd name="T7" fmla="*/ 129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1337">
                  <a:moveTo>
                    <a:pt x="0" y="129"/>
                  </a:moveTo>
                  <a:lnTo>
                    <a:pt x="1565" y="1337"/>
                  </a:lnTo>
                  <a:lnTo>
                    <a:pt x="144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1132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5127626" y="3114675"/>
              <a:ext cx="496888" cy="460375"/>
            </a:xfrm>
            <a:custGeom>
              <a:avLst/>
              <a:gdLst>
                <a:gd name="T0" fmla="*/ 908 w 2194"/>
                <a:gd name="T1" fmla="*/ 2030 h 2030"/>
                <a:gd name="T2" fmla="*/ 0 w 2194"/>
                <a:gd name="T3" fmla="*/ 0 h 2030"/>
                <a:gd name="T4" fmla="*/ 2194 w 2194"/>
                <a:gd name="T5" fmla="*/ 355 h 2030"/>
                <a:gd name="T6" fmla="*/ 908 w 2194"/>
                <a:gd name="T7" fmla="*/ 2030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4" h="2030">
                  <a:moveTo>
                    <a:pt x="908" y="2030"/>
                  </a:moveTo>
                  <a:lnTo>
                    <a:pt x="0" y="0"/>
                  </a:lnTo>
                  <a:lnTo>
                    <a:pt x="2194" y="355"/>
                  </a:lnTo>
                  <a:lnTo>
                    <a:pt x="908" y="2030"/>
                  </a:lnTo>
                  <a:close/>
                </a:path>
              </a:pathLst>
            </a:custGeom>
            <a:solidFill>
              <a:srgbClr val="1E5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1" name="Freeform 105"/>
            <p:cNvSpPr>
              <a:spLocks/>
            </p:cNvSpPr>
            <p:nvPr/>
          </p:nvSpPr>
          <p:spPr bwMode="auto">
            <a:xfrm>
              <a:off x="4870451" y="3114675"/>
              <a:ext cx="461963" cy="504825"/>
            </a:xfrm>
            <a:custGeom>
              <a:avLst/>
              <a:gdLst>
                <a:gd name="T0" fmla="*/ 2039 w 2039"/>
                <a:gd name="T1" fmla="*/ 2030 h 2226"/>
                <a:gd name="T2" fmla="*/ 0 w 2039"/>
                <a:gd name="T3" fmla="*/ 2226 h 2226"/>
                <a:gd name="T4" fmla="*/ 1131 w 2039"/>
                <a:gd name="T5" fmla="*/ 0 h 2226"/>
                <a:gd name="T6" fmla="*/ 2039 w 2039"/>
                <a:gd name="T7" fmla="*/ 2030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9" h="2226">
                  <a:moveTo>
                    <a:pt x="2039" y="2030"/>
                  </a:moveTo>
                  <a:lnTo>
                    <a:pt x="0" y="2226"/>
                  </a:lnTo>
                  <a:lnTo>
                    <a:pt x="1131" y="0"/>
                  </a:lnTo>
                  <a:lnTo>
                    <a:pt x="2039" y="2030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5332413" y="3575050"/>
              <a:ext cx="355600" cy="488950"/>
            </a:xfrm>
            <a:custGeom>
              <a:avLst/>
              <a:gdLst>
                <a:gd name="T0" fmla="*/ 0 w 1565"/>
                <a:gd name="T1" fmla="*/ 0 h 2154"/>
                <a:gd name="T2" fmla="*/ 565 w 1565"/>
                <a:gd name="T3" fmla="*/ 2154 h 2154"/>
                <a:gd name="T4" fmla="*/ 1565 w 1565"/>
                <a:gd name="T5" fmla="*/ 1208 h 2154"/>
                <a:gd name="T6" fmla="*/ 0 w 1565"/>
                <a:gd name="T7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2154">
                  <a:moveTo>
                    <a:pt x="0" y="0"/>
                  </a:moveTo>
                  <a:lnTo>
                    <a:pt x="565" y="2154"/>
                  </a:lnTo>
                  <a:lnTo>
                    <a:pt x="1565" y="1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3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auto">
            <a:xfrm>
              <a:off x="4975226" y="3575050"/>
              <a:ext cx="485775" cy="488950"/>
            </a:xfrm>
            <a:custGeom>
              <a:avLst/>
              <a:gdLst>
                <a:gd name="T0" fmla="*/ 1576 w 2141"/>
                <a:gd name="T1" fmla="*/ 0 h 2154"/>
                <a:gd name="T2" fmla="*/ 0 w 2141"/>
                <a:gd name="T3" fmla="*/ 2089 h 2154"/>
                <a:gd name="T4" fmla="*/ 2141 w 2141"/>
                <a:gd name="T5" fmla="*/ 2154 h 2154"/>
                <a:gd name="T6" fmla="*/ 1576 w 2141"/>
                <a:gd name="T7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2154">
                  <a:moveTo>
                    <a:pt x="1576" y="0"/>
                  </a:moveTo>
                  <a:lnTo>
                    <a:pt x="0" y="2089"/>
                  </a:lnTo>
                  <a:lnTo>
                    <a:pt x="2141" y="2154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4870451" y="3575050"/>
              <a:ext cx="461963" cy="474663"/>
            </a:xfrm>
            <a:custGeom>
              <a:avLst/>
              <a:gdLst>
                <a:gd name="T0" fmla="*/ 463 w 2039"/>
                <a:gd name="T1" fmla="*/ 2089 h 2089"/>
                <a:gd name="T2" fmla="*/ 0 w 2039"/>
                <a:gd name="T3" fmla="*/ 196 h 2089"/>
                <a:gd name="T4" fmla="*/ 2039 w 2039"/>
                <a:gd name="T5" fmla="*/ 0 h 2089"/>
                <a:gd name="T6" fmla="*/ 463 w 2039"/>
                <a:gd name="T7" fmla="*/ 2089 h 2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9" h="2089">
                  <a:moveTo>
                    <a:pt x="463" y="2089"/>
                  </a:moveTo>
                  <a:lnTo>
                    <a:pt x="0" y="196"/>
                  </a:lnTo>
                  <a:lnTo>
                    <a:pt x="2039" y="0"/>
                  </a:lnTo>
                  <a:lnTo>
                    <a:pt x="463" y="2089"/>
                  </a:lnTo>
                  <a:close/>
                </a:path>
              </a:pathLst>
            </a:custGeom>
            <a:solidFill>
              <a:srgbClr val="194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5" name="Freeform 109"/>
            <p:cNvSpPr>
              <a:spLocks/>
            </p:cNvSpPr>
            <p:nvPr/>
          </p:nvSpPr>
          <p:spPr bwMode="auto">
            <a:xfrm>
              <a:off x="4975226" y="4049713"/>
              <a:ext cx="485775" cy="363538"/>
            </a:xfrm>
            <a:custGeom>
              <a:avLst/>
              <a:gdLst>
                <a:gd name="T0" fmla="*/ 0 w 2141"/>
                <a:gd name="T1" fmla="*/ 0 h 1602"/>
                <a:gd name="T2" fmla="*/ 408 w 2141"/>
                <a:gd name="T3" fmla="*/ 1602 h 1602"/>
                <a:gd name="T4" fmla="*/ 2141 w 2141"/>
                <a:gd name="T5" fmla="*/ 65 h 1602"/>
                <a:gd name="T6" fmla="*/ 0 w 2141"/>
                <a:gd name="T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602">
                  <a:moveTo>
                    <a:pt x="0" y="0"/>
                  </a:moveTo>
                  <a:lnTo>
                    <a:pt x="408" y="1602"/>
                  </a:lnTo>
                  <a:lnTo>
                    <a:pt x="214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5068888" y="4064000"/>
              <a:ext cx="392113" cy="466725"/>
            </a:xfrm>
            <a:custGeom>
              <a:avLst/>
              <a:gdLst>
                <a:gd name="T0" fmla="*/ 0 w 1733"/>
                <a:gd name="T1" fmla="*/ 1537 h 2054"/>
                <a:gd name="T2" fmla="*/ 1313 w 1733"/>
                <a:gd name="T3" fmla="*/ 2054 h 2054"/>
                <a:gd name="T4" fmla="*/ 1733 w 1733"/>
                <a:gd name="T5" fmla="*/ 0 h 2054"/>
                <a:gd name="T6" fmla="*/ 0 w 1733"/>
                <a:gd name="T7" fmla="*/ 1537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3" h="2054">
                  <a:moveTo>
                    <a:pt x="0" y="1537"/>
                  </a:moveTo>
                  <a:lnTo>
                    <a:pt x="1313" y="2054"/>
                  </a:lnTo>
                  <a:lnTo>
                    <a:pt x="1733" y="0"/>
                  </a:lnTo>
                  <a:lnTo>
                    <a:pt x="0" y="1537"/>
                  </a:lnTo>
                  <a:close/>
                </a:path>
              </a:pathLst>
            </a:custGeom>
            <a:solidFill>
              <a:srgbClr val="102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7" name="Freeform 111"/>
            <p:cNvSpPr>
              <a:spLocks/>
            </p:cNvSpPr>
            <p:nvPr/>
          </p:nvSpPr>
          <p:spPr bwMode="auto">
            <a:xfrm>
              <a:off x="5365751" y="4064000"/>
              <a:ext cx="504825" cy="466725"/>
            </a:xfrm>
            <a:custGeom>
              <a:avLst/>
              <a:gdLst>
                <a:gd name="T0" fmla="*/ 0 w 2226"/>
                <a:gd name="T1" fmla="*/ 2054 h 2054"/>
                <a:gd name="T2" fmla="*/ 2226 w 2226"/>
                <a:gd name="T3" fmla="*/ 1570 h 2054"/>
                <a:gd name="T4" fmla="*/ 420 w 2226"/>
                <a:gd name="T5" fmla="*/ 0 h 2054"/>
                <a:gd name="T6" fmla="*/ 0 w 2226"/>
                <a:gd name="T7" fmla="*/ 205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6" h="2054">
                  <a:moveTo>
                    <a:pt x="0" y="2054"/>
                  </a:moveTo>
                  <a:lnTo>
                    <a:pt x="2226" y="1570"/>
                  </a:lnTo>
                  <a:lnTo>
                    <a:pt x="420" y="0"/>
                  </a:lnTo>
                  <a:lnTo>
                    <a:pt x="0" y="2054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4643438" y="4413250"/>
              <a:ext cx="1074738" cy="234950"/>
            </a:xfrm>
            <a:custGeom>
              <a:avLst/>
              <a:gdLst>
                <a:gd name="T0" fmla="*/ 1871 w 4735"/>
                <a:gd name="T1" fmla="*/ 0 h 1038"/>
                <a:gd name="T2" fmla="*/ 0 w 4735"/>
                <a:gd name="T3" fmla="*/ 614 h 1038"/>
                <a:gd name="T4" fmla="*/ 2641 w 4735"/>
                <a:gd name="T5" fmla="*/ 1038 h 1038"/>
                <a:gd name="T6" fmla="*/ 4735 w 4735"/>
                <a:gd name="T7" fmla="*/ 1038 h 1038"/>
                <a:gd name="T8" fmla="*/ 1871 w 4735"/>
                <a:gd name="T9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5" h="1038">
                  <a:moveTo>
                    <a:pt x="1871" y="0"/>
                  </a:moveTo>
                  <a:lnTo>
                    <a:pt x="0" y="614"/>
                  </a:lnTo>
                  <a:lnTo>
                    <a:pt x="2641" y="1038"/>
                  </a:lnTo>
                  <a:lnTo>
                    <a:pt x="4735" y="1038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rgbClr val="0A1E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9" name="Freeform 113"/>
            <p:cNvSpPr>
              <a:spLocks/>
            </p:cNvSpPr>
            <p:nvPr/>
          </p:nvSpPr>
          <p:spPr bwMode="auto">
            <a:xfrm>
              <a:off x="4403726" y="4551363"/>
              <a:ext cx="839788" cy="96838"/>
            </a:xfrm>
            <a:custGeom>
              <a:avLst/>
              <a:gdLst>
                <a:gd name="T0" fmla="*/ 0 w 3703"/>
                <a:gd name="T1" fmla="*/ 424 h 424"/>
                <a:gd name="T2" fmla="*/ 1062 w 3703"/>
                <a:gd name="T3" fmla="*/ 0 h 424"/>
                <a:gd name="T4" fmla="*/ 3703 w 3703"/>
                <a:gd name="T5" fmla="*/ 424 h 424"/>
                <a:gd name="T6" fmla="*/ 0 w 3703"/>
                <a:gd name="T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3" h="424">
                  <a:moveTo>
                    <a:pt x="0" y="424"/>
                  </a:moveTo>
                  <a:lnTo>
                    <a:pt x="1062" y="0"/>
                  </a:lnTo>
                  <a:lnTo>
                    <a:pt x="3703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081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4546601" y="4400550"/>
              <a:ext cx="522288" cy="150813"/>
            </a:xfrm>
            <a:custGeom>
              <a:avLst/>
              <a:gdLst>
                <a:gd name="T0" fmla="*/ 430 w 2301"/>
                <a:gd name="T1" fmla="*/ 667 h 667"/>
                <a:gd name="T2" fmla="*/ 0 w 2301"/>
                <a:gd name="T3" fmla="*/ 0 h 667"/>
                <a:gd name="T4" fmla="*/ 2301 w 2301"/>
                <a:gd name="T5" fmla="*/ 53 h 667"/>
                <a:gd name="T6" fmla="*/ 430 w 2301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1" h="667">
                  <a:moveTo>
                    <a:pt x="430" y="667"/>
                  </a:moveTo>
                  <a:lnTo>
                    <a:pt x="0" y="0"/>
                  </a:lnTo>
                  <a:lnTo>
                    <a:pt x="2301" y="53"/>
                  </a:lnTo>
                  <a:lnTo>
                    <a:pt x="430" y="667"/>
                  </a:lnTo>
                  <a:close/>
                </a:path>
              </a:pathLst>
            </a:custGeom>
            <a:solidFill>
              <a:srgbClr val="071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1" name="Freeform 115"/>
            <p:cNvSpPr>
              <a:spLocks/>
            </p:cNvSpPr>
            <p:nvPr/>
          </p:nvSpPr>
          <p:spPr bwMode="auto">
            <a:xfrm>
              <a:off x="4233863" y="4400550"/>
              <a:ext cx="409575" cy="247650"/>
            </a:xfrm>
            <a:custGeom>
              <a:avLst/>
              <a:gdLst>
                <a:gd name="T0" fmla="*/ 1381 w 1811"/>
                <a:gd name="T1" fmla="*/ 0 h 1091"/>
                <a:gd name="T2" fmla="*/ 0 w 1811"/>
                <a:gd name="T3" fmla="*/ 1091 h 1091"/>
                <a:gd name="T4" fmla="*/ 749 w 1811"/>
                <a:gd name="T5" fmla="*/ 1091 h 1091"/>
                <a:gd name="T6" fmla="*/ 1811 w 1811"/>
                <a:gd name="T7" fmla="*/ 667 h 1091"/>
                <a:gd name="T8" fmla="*/ 1381 w 1811"/>
                <a:gd name="T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091">
                  <a:moveTo>
                    <a:pt x="1381" y="0"/>
                  </a:moveTo>
                  <a:lnTo>
                    <a:pt x="0" y="1091"/>
                  </a:lnTo>
                  <a:lnTo>
                    <a:pt x="749" y="1091"/>
                  </a:lnTo>
                  <a:lnTo>
                    <a:pt x="1811" y="667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4546601" y="4049713"/>
              <a:ext cx="522288" cy="363538"/>
            </a:xfrm>
            <a:custGeom>
              <a:avLst/>
              <a:gdLst>
                <a:gd name="T0" fmla="*/ 1893 w 2301"/>
                <a:gd name="T1" fmla="*/ 0 h 1602"/>
                <a:gd name="T2" fmla="*/ 0 w 2301"/>
                <a:gd name="T3" fmla="*/ 1549 h 1602"/>
                <a:gd name="T4" fmla="*/ 2301 w 2301"/>
                <a:gd name="T5" fmla="*/ 1602 h 1602"/>
                <a:gd name="T6" fmla="*/ 1893 w 2301"/>
                <a:gd name="T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1" h="1602">
                  <a:moveTo>
                    <a:pt x="1893" y="0"/>
                  </a:moveTo>
                  <a:lnTo>
                    <a:pt x="0" y="1549"/>
                  </a:lnTo>
                  <a:lnTo>
                    <a:pt x="2301" y="1602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0D2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4394201" y="4049713"/>
              <a:ext cx="581025" cy="350838"/>
            </a:xfrm>
            <a:custGeom>
              <a:avLst/>
              <a:gdLst>
                <a:gd name="T0" fmla="*/ 2561 w 2561"/>
                <a:gd name="T1" fmla="*/ 0 h 1549"/>
                <a:gd name="T2" fmla="*/ 0 w 2561"/>
                <a:gd name="T3" fmla="*/ 172 h 1549"/>
                <a:gd name="T4" fmla="*/ 668 w 2561"/>
                <a:gd name="T5" fmla="*/ 1549 h 1549"/>
                <a:gd name="T6" fmla="*/ 2561 w 2561"/>
                <a:gd name="T7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1" h="1549">
                  <a:moveTo>
                    <a:pt x="2561" y="0"/>
                  </a:moveTo>
                  <a:lnTo>
                    <a:pt x="0" y="172"/>
                  </a:lnTo>
                  <a:lnTo>
                    <a:pt x="668" y="154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rgbClr val="0F2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4394201" y="3619500"/>
              <a:ext cx="581025" cy="468313"/>
            </a:xfrm>
            <a:custGeom>
              <a:avLst/>
              <a:gdLst>
                <a:gd name="T0" fmla="*/ 2561 w 2561"/>
                <a:gd name="T1" fmla="*/ 1893 h 2065"/>
                <a:gd name="T2" fmla="*/ 2098 w 2561"/>
                <a:gd name="T3" fmla="*/ 0 h 2065"/>
                <a:gd name="T4" fmla="*/ 0 w 2561"/>
                <a:gd name="T5" fmla="*/ 2065 h 2065"/>
                <a:gd name="T6" fmla="*/ 2561 w 2561"/>
                <a:gd name="T7" fmla="*/ 1893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1" h="2065">
                  <a:moveTo>
                    <a:pt x="2561" y="1893"/>
                  </a:moveTo>
                  <a:lnTo>
                    <a:pt x="2098" y="0"/>
                  </a:lnTo>
                  <a:lnTo>
                    <a:pt x="0" y="2065"/>
                  </a:lnTo>
                  <a:lnTo>
                    <a:pt x="2561" y="1893"/>
                  </a:lnTo>
                  <a:close/>
                </a:path>
              </a:pathLst>
            </a:custGeom>
            <a:solidFill>
              <a:srgbClr val="174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4656138" y="3114675"/>
              <a:ext cx="471488" cy="504825"/>
            </a:xfrm>
            <a:custGeom>
              <a:avLst/>
              <a:gdLst>
                <a:gd name="T0" fmla="*/ 0 w 2077"/>
                <a:gd name="T1" fmla="*/ 226 h 2226"/>
                <a:gd name="T2" fmla="*/ 946 w 2077"/>
                <a:gd name="T3" fmla="*/ 2226 h 2226"/>
                <a:gd name="T4" fmla="*/ 2077 w 2077"/>
                <a:gd name="T5" fmla="*/ 0 h 2226"/>
                <a:gd name="T6" fmla="*/ 0 w 2077"/>
                <a:gd name="T7" fmla="*/ 226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7" h="2226">
                  <a:moveTo>
                    <a:pt x="0" y="226"/>
                  </a:moveTo>
                  <a:lnTo>
                    <a:pt x="946" y="2226"/>
                  </a:lnTo>
                  <a:lnTo>
                    <a:pt x="2077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194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4416426" y="3167063"/>
              <a:ext cx="454025" cy="452438"/>
            </a:xfrm>
            <a:custGeom>
              <a:avLst/>
              <a:gdLst>
                <a:gd name="T0" fmla="*/ 1055 w 2001"/>
                <a:gd name="T1" fmla="*/ 0 h 2000"/>
                <a:gd name="T2" fmla="*/ 0 w 2001"/>
                <a:gd name="T3" fmla="*/ 1473 h 2000"/>
                <a:gd name="T4" fmla="*/ 2001 w 2001"/>
                <a:gd name="T5" fmla="*/ 2000 h 2000"/>
                <a:gd name="T6" fmla="*/ 1055 w 2001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1" h="2000">
                  <a:moveTo>
                    <a:pt x="1055" y="0"/>
                  </a:moveTo>
                  <a:lnTo>
                    <a:pt x="0" y="1473"/>
                  </a:lnTo>
                  <a:lnTo>
                    <a:pt x="2001" y="2000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1B4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7" name="Freeform 121"/>
            <p:cNvSpPr>
              <a:spLocks/>
            </p:cNvSpPr>
            <p:nvPr/>
          </p:nvSpPr>
          <p:spPr bwMode="auto">
            <a:xfrm>
              <a:off x="4144963" y="3167063"/>
              <a:ext cx="511175" cy="333375"/>
            </a:xfrm>
            <a:custGeom>
              <a:avLst/>
              <a:gdLst>
                <a:gd name="T0" fmla="*/ 1199 w 2254"/>
                <a:gd name="T1" fmla="*/ 1473 h 1473"/>
                <a:gd name="T2" fmla="*/ 0 w 2254"/>
                <a:gd name="T3" fmla="*/ 1232 h 1473"/>
                <a:gd name="T4" fmla="*/ 0 w 2254"/>
                <a:gd name="T5" fmla="*/ 991 h 1473"/>
                <a:gd name="T6" fmla="*/ 2254 w 2254"/>
                <a:gd name="T7" fmla="*/ 0 h 1473"/>
                <a:gd name="T8" fmla="*/ 1199 w 2254"/>
                <a:gd name="T9" fmla="*/ 147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4" h="1473">
                  <a:moveTo>
                    <a:pt x="1199" y="1473"/>
                  </a:moveTo>
                  <a:lnTo>
                    <a:pt x="0" y="1232"/>
                  </a:lnTo>
                  <a:lnTo>
                    <a:pt x="0" y="991"/>
                  </a:lnTo>
                  <a:lnTo>
                    <a:pt x="2254" y="0"/>
                  </a:lnTo>
                  <a:lnTo>
                    <a:pt x="1199" y="1473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4284663" y="3500438"/>
              <a:ext cx="585788" cy="427038"/>
            </a:xfrm>
            <a:custGeom>
              <a:avLst/>
              <a:gdLst>
                <a:gd name="T0" fmla="*/ 581 w 2582"/>
                <a:gd name="T1" fmla="*/ 0 h 1883"/>
                <a:gd name="T2" fmla="*/ 0 w 2582"/>
                <a:gd name="T3" fmla="*/ 1883 h 1883"/>
                <a:gd name="T4" fmla="*/ 2582 w 2582"/>
                <a:gd name="T5" fmla="*/ 527 h 1883"/>
                <a:gd name="T6" fmla="*/ 581 w 2582"/>
                <a:gd name="T7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2" h="1883">
                  <a:moveTo>
                    <a:pt x="581" y="0"/>
                  </a:moveTo>
                  <a:lnTo>
                    <a:pt x="0" y="1883"/>
                  </a:lnTo>
                  <a:lnTo>
                    <a:pt x="2582" y="527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1B4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9" name="Freeform 123"/>
            <p:cNvSpPr>
              <a:spLocks/>
            </p:cNvSpPr>
            <p:nvPr/>
          </p:nvSpPr>
          <p:spPr bwMode="auto">
            <a:xfrm>
              <a:off x="4189413" y="3716338"/>
              <a:ext cx="204788" cy="593725"/>
            </a:xfrm>
            <a:custGeom>
              <a:avLst/>
              <a:gdLst>
                <a:gd name="T0" fmla="*/ 0 w 905"/>
                <a:gd name="T1" fmla="*/ 0 h 2621"/>
                <a:gd name="T2" fmla="*/ 443 w 905"/>
                <a:gd name="T3" fmla="*/ 2621 h 2621"/>
                <a:gd name="T4" fmla="*/ 905 w 905"/>
                <a:gd name="T5" fmla="*/ 1642 h 2621"/>
                <a:gd name="T6" fmla="*/ 0 w 905"/>
                <a:gd name="T7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5" h="2621">
                  <a:moveTo>
                    <a:pt x="0" y="0"/>
                  </a:moveTo>
                  <a:lnTo>
                    <a:pt x="443" y="2621"/>
                  </a:lnTo>
                  <a:lnTo>
                    <a:pt x="905" y="1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0" name="Freeform 124"/>
            <p:cNvSpPr>
              <a:spLocks/>
            </p:cNvSpPr>
            <p:nvPr/>
          </p:nvSpPr>
          <p:spPr bwMode="auto">
            <a:xfrm>
              <a:off x="4302126" y="3619500"/>
              <a:ext cx="568325" cy="468313"/>
            </a:xfrm>
            <a:custGeom>
              <a:avLst/>
              <a:gdLst>
                <a:gd name="T0" fmla="*/ 412 w 2510"/>
                <a:gd name="T1" fmla="*/ 2065 h 2065"/>
                <a:gd name="T2" fmla="*/ 2510 w 2510"/>
                <a:gd name="T3" fmla="*/ 0 h 2065"/>
                <a:gd name="T4" fmla="*/ 0 w 2510"/>
                <a:gd name="T5" fmla="*/ 1318 h 2065"/>
                <a:gd name="T6" fmla="*/ 412 w 2510"/>
                <a:gd name="T7" fmla="*/ 2065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0" h="2065">
                  <a:moveTo>
                    <a:pt x="412" y="2065"/>
                  </a:moveTo>
                  <a:lnTo>
                    <a:pt x="2510" y="0"/>
                  </a:lnTo>
                  <a:lnTo>
                    <a:pt x="0" y="1318"/>
                  </a:lnTo>
                  <a:lnTo>
                    <a:pt x="412" y="2065"/>
                  </a:lnTo>
                  <a:close/>
                </a:path>
              </a:pathLst>
            </a:custGeom>
            <a:solidFill>
              <a:srgbClr val="1131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1" name="Freeform 125"/>
            <p:cNvSpPr>
              <a:spLocks/>
            </p:cNvSpPr>
            <p:nvPr/>
          </p:nvSpPr>
          <p:spPr bwMode="auto">
            <a:xfrm>
              <a:off x="4144963" y="4310063"/>
              <a:ext cx="401638" cy="338138"/>
            </a:xfrm>
            <a:custGeom>
              <a:avLst/>
              <a:gdLst>
                <a:gd name="T0" fmla="*/ 640 w 1770"/>
                <a:gd name="T1" fmla="*/ 0 h 1489"/>
                <a:gd name="T2" fmla="*/ 1770 w 1770"/>
                <a:gd name="T3" fmla="*/ 398 h 1489"/>
                <a:gd name="T4" fmla="*/ 389 w 1770"/>
                <a:gd name="T5" fmla="*/ 1489 h 1489"/>
                <a:gd name="T6" fmla="*/ 0 w 1770"/>
                <a:gd name="T7" fmla="*/ 1489 h 1489"/>
                <a:gd name="T8" fmla="*/ 0 w 1770"/>
                <a:gd name="T9" fmla="*/ 1319 h 1489"/>
                <a:gd name="T10" fmla="*/ 640 w 1770"/>
                <a:gd name="T11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0" h="1489">
                  <a:moveTo>
                    <a:pt x="640" y="0"/>
                  </a:moveTo>
                  <a:lnTo>
                    <a:pt x="1770" y="398"/>
                  </a:lnTo>
                  <a:lnTo>
                    <a:pt x="389" y="1489"/>
                  </a:lnTo>
                  <a:lnTo>
                    <a:pt x="0" y="1489"/>
                  </a:lnTo>
                  <a:lnTo>
                    <a:pt x="0" y="1319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071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4144963" y="3721100"/>
              <a:ext cx="144463" cy="889000"/>
            </a:xfrm>
            <a:custGeom>
              <a:avLst/>
              <a:gdLst>
                <a:gd name="T0" fmla="*/ 0 w 640"/>
                <a:gd name="T1" fmla="*/ 3916 h 3916"/>
                <a:gd name="T2" fmla="*/ 640 w 640"/>
                <a:gd name="T3" fmla="*/ 2597 h 3916"/>
                <a:gd name="T4" fmla="*/ 211 w 640"/>
                <a:gd name="T5" fmla="*/ 0 h 3916"/>
                <a:gd name="T6" fmla="*/ 0 w 640"/>
                <a:gd name="T7" fmla="*/ 922 h 3916"/>
                <a:gd name="T8" fmla="*/ 0 w 640"/>
                <a:gd name="T9" fmla="*/ 3916 h 3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3916">
                  <a:moveTo>
                    <a:pt x="0" y="3916"/>
                  </a:moveTo>
                  <a:lnTo>
                    <a:pt x="640" y="2597"/>
                  </a:lnTo>
                  <a:lnTo>
                    <a:pt x="211" y="0"/>
                  </a:lnTo>
                  <a:lnTo>
                    <a:pt x="0" y="922"/>
                  </a:lnTo>
                  <a:lnTo>
                    <a:pt x="0" y="3916"/>
                  </a:lnTo>
                  <a:close/>
                </a:path>
              </a:pathLst>
            </a:custGeom>
            <a:solidFill>
              <a:srgbClr val="061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3" name="Freeform 127"/>
            <p:cNvSpPr>
              <a:spLocks/>
            </p:cNvSpPr>
            <p:nvPr/>
          </p:nvSpPr>
          <p:spPr bwMode="auto">
            <a:xfrm>
              <a:off x="4144963" y="3617913"/>
              <a:ext cx="47625" cy="312738"/>
            </a:xfrm>
            <a:custGeom>
              <a:avLst/>
              <a:gdLst>
                <a:gd name="T0" fmla="*/ 0 w 210"/>
                <a:gd name="T1" fmla="*/ 1381 h 1381"/>
                <a:gd name="T2" fmla="*/ 210 w 210"/>
                <a:gd name="T3" fmla="*/ 462 h 1381"/>
                <a:gd name="T4" fmla="*/ 0 w 210"/>
                <a:gd name="T5" fmla="*/ 0 h 1381"/>
                <a:gd name="T6" fmla="*/ 0 w 210"/>
                <a:gd name="T7" fmla="*/ 138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381">
                  <a:moveTo>
                    <a:pt x="0" y="1381"/>
                  </a:moveTo>
                  <a:lnTo>
                    <a:pt x="210" y="462"/>
                  </a:lnTo>
                  <a:lnTo>
                    <a:pt x="0" y="0"/>
                  </a:lnTo>
                  <a:lnTo>
                    <a:pt x="0" y="1381"/>
                  </a:lnTo>
                  <a:close/>
                </a:path>
              </a:pathLst>
            </a:custGeom>
            <a:solidFill>
              <a:srgbClr val="0C2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4" name="Freeform 128"/>
            <p:cNvSpPr>
              <a:spLocks/>
            </p:cNvSpPr>
            <p:nvPr/>
          </p:nvSpPr>
          <p:spPr bwMode="auto">
            <a:xfrm>
              <a:off x="5029201" y="2209800"/>
              <a:ext cx="933450" cy="427038"/>
            </a:xfrm>
            <a:custGeom>
              <a:avLst/>
              <a:gdLst>
                <a:gd name="T0" fmla="*/ 0 w 4115"/>
                <a:gd name="T1" fmla="*/ 401 h 1885"/>
                <a:gd name="T2" fmla="*/ 2280 w 4115"/>
                <a:gd name="T3" fmla="*/ 1885 h 1885"/>
                <a:gd name="T4" fmla="*/ 4115 w 4115"/>
                <a:gd name="T5" fmla="*/ 0 h 1885"/>
                <a:gd name="T6" fmla="*/ 1901 w 4115"/>
                <a:gd name="T7" fmla="*/ 0 h 1885"/>
                <a:gd name="T8" fmla="*/ 0 w 4115"/>
                <a:gd name="T9" fmla="*/ 401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5" h="1885">
                  <a:moveTo>
                    <a:pt x="0" y="401"/>
                  </a:moveTo>
                  <a:lnTo>
                    <a:pt x="2280" y="1885"/>
                  </a:lnTo>
                  <a:lnTo>
                    <a:pt x="4115" y="0"/>
                  </a:lnTo>
                  <a:lnTo>
                    <a:pt x="1901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75A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auto">
            <a:xfrm>
              <a:off x="4429126" y="2411413"/>
              <a:ext cx="406400" cy="463550"/>
            </a:xfrm>
            <a:custGeom>
              <a:avLst/>
              <a:gdLst>
                <a:gd name="T0" fmla="*/ 1424 w 1793"/>
                <a:gd name="T1" fmla="*/ 0 h 2045"/>
                <a:gd name="T2" fmla="*/ 0 w 1793"/>
                <a:gd name="T3" fmla="*/ 567 h 2045"/>
                <a:gd name="T4" fmla="*/ 1793 w 1793"/>
                <a:gd name="T5" fmla="*/ 2045 h 2045"/>
                <a:gd name="T6" fmla="*/ 1424 w 1793"/>
                <a:gd name="T7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3" h="2045">
                  <a:moveTo>
                    <a:pt x="1424" y="0"/>
                  </a:moveTo>
                  <a:lnTo>
                    <a:pt x="0" y="567"/>
                  </a:lnTo>
                  <a:lnTo>
                    <a:pt x="1793" y="2045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558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4752976" y="2300288"/>
              <a:ext cx="457200" cy="436563"/>
            </a:xfrm>
            <a:custGeom>
              <a:avLst/>
              <a:gdLst>
                <a:gd name="T0" fmla="*/ 0 w 2018"/>
                <a:gd name="T1" fmla="*/ 487 h 1925"/>
                <a:gd name="T2" fmla="*/ 1222 w 2018"/>
                <a:gd name="T3" fmla="*/ 0 h 1925"/>
                <a:gd name="T4" fmla="*/ 2018 w 2018"/>
                <a:gd name="T5" fmla="*/ 1925 h 1925"/>
                <a:gd name="T6" fmla="*/ 0 w 2018"/>
                <a:gd name="T7" fmla="*/ 487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1925">
                  <a:moveTo>
                    <a:pt x="0" y="487"/>
                  </a:moveTo>
                  <a:lnTo>
                    <a:pt x="1222" y="0"/>
                  </a:lnTo>
                  <a:lnTo>
                    <a:pt x="2018" y="1925"/>
                  </a:lnTo>
                  <a:lnTo>
                    <a:pt x="0" y="487"/>
                  </a:lnTo>
                  <a:close/>
                </a:path>
              </a:pathLst>
            </a:custGeom>
            <a:solidFill>
              <a:srgbClr val="8CB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16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V="1">
            <a:off x="0" y="-1"/>
            <a:ext cx="12192000" cy="4194629"/>
          </a:xfrm>
          <a:custGeom>
            <a:avLst/>
            <a:gdLst>
              <a:gd name="connsiteX0" fmla="*/ 0 w 12192000"/>
              <a:gd name="connsiteY0" fmla="*/ 4087443 h 4087443"/>
              <a:gd name="connsiteX1" fmla="*/ 12192000 w 12192000"/>
              <a:gd name="connsiteY1" fmla="*/ 4087443 h 4087443"/>
              <a:gd name="connsiteX2" fmla="*/ 12192000 w 12192000"/>
              <a:gd name="connsiteY2" fmla="*/ 226643 h 4087443"/>
              <a:gd name="connsiteX3" fmla="*/ 6330239 w 12192000"/>
              <a:gd name="connsiteY3" fmla="*/ 226643 h 4087443"/>
              <a:gd name="connsiteX4" fmla="*/ 6096000 w 12192000"/>
              <a:gd name="connsiteY4" fmla="*/ 0 h 4087443"/>
              <a:gd name="connsiteX5" fmla="*/ 5861761 w 12192000"/>
              <a:gd name="connsiteY5" fmla="*/ 226643 h 4087443"/>
              <a:gd name="connsiteX6" fmla="*/ 0 w 12192000"/>
              <a:gd name="connsiteY6" fmla="*/ 226643 h 408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087443">
                <a:moveTo>
                  <a:pt x="0" y="4087443"/>
                </a:moveTo>
                <a:lnTo>
                  <a:pt x="12192000" y="4087443"/>
                </a:lnTo>
                <a:lnTo>
                  <a:pt x="12192000" y="226643"/>
                </a:lnTo>
                <a:lnTo>
                  <a:pt x="6330239" y="226643"/>
                </a:lnTo>
                <a:lnTo>
                  <a:pt x="6096000" y="0"/>
                </a:lnTo>
                <a:lnTo>
                  <a:pt x="5861761" y="226643"/>
                </a:lnTo>
                <a:lnTo>
                  <a:pt x="0" y="2266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24546" y="901213"/>
            <a:ext cx="2124000" cy="2123728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039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07794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132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6081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0908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295735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00562" y="2004106"/>
            <a:ext cx="2520000" cy="2520000"/>
          </a:xfrm>
          <a:prstGeom prst="ellipse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75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  <p:bldP spid="15" grpId="0"/>
      <p:bldP spid="1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150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149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45696" y="5629906"/>
            <a:ext cx="766243" cy="921433"/>
            <a:chOff x="10683240" y="5391149"/>
            <a:chExt cx="1053465" cy="1266826"/>
          </a:xfrm>
        </p:grpSpPr>
        <p:sp>
          <p:nvSpPr>
            <p:cNvPr id="4" name="Hexagon 3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5" name="Hexagon 4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10872764" y="5991543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138613" y="2731006"/>
            <a:ext cx="3951287" cy="218389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909763" y="4398169"/>
            <a:ext cx="2781020" cy="173831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948333" y="4867275"/>
            <a:ext cx="986117" cy="12891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7037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1078044" y="5704962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1005112" y="6066599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838700" y="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677400" y="0"/>
            <a:ext cx="2514600" cy="24193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419350" y="241935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58050" y="2419350"/>
            <a:ext cx="2419350" cy="241935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952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18" grpId="0"/>
      <p:bldP spid="19" grpId="0"/>
      <p:bldP spid="2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13" name="Hexagon 12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9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1042307" y="4074695"/>
            <a:ext cx="1847850" cy="1790893"/>
            <a:chOff x="476250" y="4267200"/>
            <a:chExt cx="1847850" cy="1790893"/>
          </a:xfrm>
        </p:grpSpPr>
        <p:sp>
          <p:nvSpPr>
            <p:cNvPr id="14" name="Oval 13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4" name="Pie 3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 userDrawn="1">
            <p:ph type="pic" sz="quarter" idx="10"/>
          </p:nvPr>
        </p:nvSpPr>
        <p:spPr>
          <a:xfrm>
            <a:off x="1278231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721678" y="4074695"/>
            <a:ext cx="1847850" cy="1790893"/>
            <a:chOff x="476250" y="4267200"/>
            <a:chExt cx="1847850" cy="1790893"/>
          </a:xfrm>
        </p:grpSpPr>
        <p:sp>
          <p:nvSpPr>
            <p:cNvPr id="34" name="Oval 33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5" name="Pie 34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6" name="Oval 35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37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4957602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284935" y="4074695"/>
            <a:ext cx="1847850" cy="1790893"/>
            <a:chOff x="476250" y="4267200"/>
            <a:chExt cx="1847850" cy="1790893"/>
          </a:xfrm>
        </p:grpSpPr>
        <p:sp>
          <p:nvSpPr>
            <p:cNvPr id="39" name="Oval 38"/>
            <p:cNvSpPr/>
            <p:nvPr userDrawn="1"/>
          </p:nvSpPr>
          <p:spPr>
            <a:xfrm>
              <a:off x="556693" y="4367480"/>
              <a:ext cx="1666608" cy="1666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76250" y="4267200"/>
              <a:ext cx="1847850" cy="1790893"/>
            </a:xfrm>
            <a:prstGeom prst="pie">
              <a:avLst>
                <a:gd name="adj1" fmla="val 10839810"/>
                <a:gd name="adj2" fmla="val 21558403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639429" y="4440691"/>
              <a:ext cx="1522961" cy="1522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42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8520859" y="4305336"/>
            <a:ext cx="1378814" cy="1378814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14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37" grpId="0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48376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33"/>
          </p:nvPr>
        </p:nvSpPr>
        <p:spPr>
          <a:xfrm>
            <a:off x="2411613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0" y="2337620"/>
            <a:ext cx="2411614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285138" y="2337620"/>
            <a:ext cx="2436763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36"/>
          </p:nvPr>
        </p:nvSpPr>
        <p:spPr>
          <a:xfrm>
            <a:off x="9721900" y="2337620"/>
            <a:ext cx="2470099" cy="24019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501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4" grpId="0"/>
      <p:bldP spid="17" grpId="0"/>
      <p:bldP spid="19" grpId="0"/>
      <p:bldP spid="21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80505" y="2311787"/>
            <a:ext cx="2030990" cy="351073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56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5222196" y="2305050"/>
            <a:ext cx="1779854" cy="293082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6185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7" name="Hexagon 6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9" name="Hexagon 8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0945696" y="5564591"/>
            <a:ext cx="766243" cy="921433"/>
            <a:chOff x="10683240" y="5391149"/>
            <a:chExt cx="1053465" cy="1266826"/>
          </a:xfrm>
        </p:grpSpPr>
        <p:sp>
          <p:nvSpPr>
            <p:cNvPr id="2" name="Hexagon 1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6" name="Hexagon 5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6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47171" y="1236553"/>
            <a:ext cx="4745743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6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02564" y="1741984"/>
            <a:ext cx="4255820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33"/>
          </p:nvPr>
        </p:nvSpPr>
        <p:spPr>
          <a:xfrm rot="1746827">
            <a:off x="5654475" y="-178868"/>
            <a:ext cx="5046323" cy="658054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7633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33589" y="2391629"/>
            <a:ext cx="1794930" cy="29224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316102" y="2391629"/>
            <a:ext cx="1774611" cy="292245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945696" y="230591"/>
            <a:ext cx="766243" cy="921433"/>
            <a:chOff x="10683240" y="5391149"/>
            <a:chExt cx="1053465" cy="1266826"/>
          </a:xfrm>
        </p:grpSpPr>
        <p:sp>
          <p:nvSpPr>
            <p:cNvPr id="6" name="Hexagon 5"/>
            <p:cNvSpPr/>
            <p:nvPr userDrawn="1"/>
          </p:nvSpPr>
          <p:spPr>
            <a:xfrm rot="16200000">
              <a:off x="10622280" y="5814060"/>
              <a:ext cx="723900" cy="601980"/>
            </a:xfrm>
            <a:prstGeom prst="hexagon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7" name="Hexagon 6"/>
            <p:cNvSpPr/>
            <p:nvPr userDrawn="1"/>
          </p:nvSpPr>
          <p:spPr>
            <a:xfrm rot="16200000">
              <a:off x="10923270" y="5452109"/>
              <a:ext cx="723900" cy="60198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Hexagon 7"/>
            <p:cNvSpPr/>
            <p:nvPr userDrawn="1"/>
          </p:nvSpPr>
          <p:spPr>
            <a:xfrm rot="16200000">
              <a:off x="11073765" y="5995035"/>
              <a:ext cx="723900" cy="60198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0872764" y="592228"/>
            <a:ext cx="560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600" b="1">
                <a:solidFill>
                  <a:prstClr val="white"/>
                </a:solidFill>
              </a:rPr>
              <a:pPr algn="ctr"/>
              <a:t>‹#›</a:t>
            </a:fld>
            <a:endParaRPr lang="id-ID" sz="2000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56771" y="638152"/>
            <a:ext cx="9797066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4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912163" y="1237621"/>
            <a:ext cx="8785674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47171" y="1236553"/>
            <a:ext cx="4745743" cy="66528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600" b="0" i="0">
                <a:solidFill>
                  <a:schemeClr val="bg1"/>
                </a:solidFill>
                <a:latin typeface="Neris Thin" panose="00000300000000000000" pitchFamily="50" charset="0"/>
                <a:ea typeface="Gulim" pitchFamily="34" charset="-127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02564" y="1741984"/>
            <a:ext cx="4255820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Lorem Ipsum Dolor sit Amet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6960924" y="-331282"/>
            <a:ext cx="5461506" cy="4997228"/>
          </a:xfrm>
          <a:custGeom>
            <a:avLst/>
            <a:gdLst>
              <a:gd name="connsiteX0" fmla="*/ 0 w 2146806"/>
              <a:gd name="connsiteY0" fmla="*/ 0 h 3451003"/>
              <a:gd name="connsiteX1" fmla="*/ 2146806 w 2146806"/>
              <a:gd name="connsiteY1" fmla="*/ 0 h 3451003"/>
              <a:gd name="connsiteX2" fmla="*/ 2146806 w 2146806"/>
              <a:gd name="connsiteY2" fmla="*/ 3451003 h 3451003"/>
              <a:gd name="connsiteX3" fmla="*/ 0 w 2146806"/>
              <a:gd name="connsiteY3" fmla="*/ 3451003 h 3451003"/>
              <a:gd name="connsiteX4" fmla="*/ 0 w 2146806"/>
              <a:gd name="connsiteY4" fmla="*/ 0 h 3451003"/>
              <a:gd name="connsiteX0" fmla="*/ 0 w 4061331"/>
              <a:gd name="connsiteY0" fmla="*/ 939800 h 4390803"/>
              <a:gd name="connsiteX1" fmla="*/ 4061331 w 4061331"/>
              <a:gd name="connsiteY1" fmla="*/ 0 h 4390803"/>
              <a:gd name="connsiteX2" fmla="*/ 2146806 w 4061331"/>
              <a:gd name="connsiteY2" fmla="*/ 4390803 h 4390803"/>
              <a:gd name="connsiteX3" fmla="*/ 0 w 4061331"/>
              <a:gd name="connsiteY3" fmla="*/ 4390803 h 4390803"/>
              <a:gd name="connsiteX4" fmla="*/ 0 w 4061331"/>
              <a:gd name="connsiteY4" fmla="*/ 939800 h 4390803"/>
              <a:gd name="connsiteX0" fmla="*/ 0 w 4740781"/>
              <a:gd name="connsiteY0" fmla="*/ 1390650 h 4841653"/>
              <a:gd name="connsiteX1" fmla="*/ 4740781 w 4740781"/>
              <a:gd name="connsiteY1" fmla="*/ 0 h 4841653"/>
              <a:gd name="connsiteX2" fmla="*/ 2146806 w 4740781"/>
              <a:gd name="connsiteY2" fmla="*/ 4841653 h 4841653"/>
              <a:gd name="connsiteX3" fmla="*/ 0 w 4740781"/>
              <a:gd name="connsiteY3" fmla="*/ 4841653 h 4841653"/>
              <a:gd name="connsiteX4" fmla="*/ 0 w 4740781"/>
              <a:gd name="connsiteY4" fmla="*/ 1390650 h 4841653"/>
              <a:gd name="connsiteX0" fmla="*/ 0 w 4740781"/>
              <a:gd name="connsiteY0" fmla="*/ 1390650 h 4841653"/>
              <a:gd name="connsiteX1" fmla="*/ 4740781 w 4740781"/>
              <a:gd name="connsiteY1" fmla="*/ 0 h 4841653"/>
              <a:gd name="connsiteX2" fmla="*/ 4293106 w 4740781"/>
              <a:gd name="connsiteY2" fmla="*/ 4486053 h 4841653"/>
              <a:gd name="connsiteX3" fmla="*/ 0 w 4740781"/>
              <a:gd name="connsiteY3" fmla="*/ 4841653 h 4841653"/>
              <a:gd name="connsiteX4" fmla="*/ 0 w 4740781"/>
              <a:gd name="connsiteY4" fmla="*/ 1390650 h 4841653"/>
              <a:gd name="connsiteX0" fmla="*/ 0 w 4740781"/>
              <a:gd name="connsiteY0" fmla="*/ 1390650 h 4841653"/>
              <a:gd name="connsiteX1" fmla="*/ 4740781 w 4740781"/>
              <a:gd name="connsiteY1" fmla="*/ 0 h 4841653"/>
              <a:gd name="connsiteX2" fmla="*/ 4296281 w 4740781"/>
              <a:gd name="connsiteY2" fmla="*/ 4498753 h 4841653"/>
              <a:gd name="connsiteX3" fmla="*/ 0 w 4740781"/>
              <a:gd name="connsiteY3" fmla="*/ 4841653 h 4841653"/>
              <a:gd name="connsiteX4" fmla="*/ 0 w 4740781"/>
              <a:gd name="connsiteY4" fmla="*/ 1390650 h 4841653"/>
              <a:gd name="connsiteX0" fmla="*/ 720725 w 5461506"/>
              <a:gd name="connsiteY0" fmla="*/ 1390650 h 4997228"/>
              <a:gd name="connsiteX1" fmla="*/ 5461506 w 5461506"/>
              <a:gd name="connsiteY1" fmla="*/ 0 h 4997228"/>
              <a:gd name="connsiteX2" fmla="*/ 5017006 w 5461506"/>
              <a:gd name="connsiteY2" fmla="*/ 4498753 h 4997228"/>
              <a:gd name="connsiteX3" fmla="*/ 0 w 5461506"/>
              <a:gd name="connsiteY3" fmla="*/ 4997228 h 4997228"/>
              <a:gd name="connsiteX4" fmla="*/ 720725 w 5461506"/>
              <a:gd name="connsiteY4" fmla="*/ 1390650 h 499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506" h="4997228">
                <a:moveTo>
                  <a:pt x="720725" y="1390650"/>
                </a:moveTo>
                <a:lnTo>
                  <a:pt x="5461506" y="0"/>
                </a:lnTo>
                <a:lnTo>
                  <a:pt x="5017006" y="4498753"/>
                </a:lnTo>
                <a:lnTo>
                  <a:pt x="0" y="4997228"/>
                </a:lnTo>
                <a:lnTo>
                  <a:pt x="720725" y="1390650"/>
                </a:lnTo>
                <a:close/>
              </a:path>
            </a:pathLst>
          </a:custGeom>
          <a:noFill/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09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8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3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2020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创新综合实践</a:t>
            </a: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46330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基于根因分析的 </a:t>
            </a:r>
            <a:endParaRPr kumimoji="1" lang="en-US" altLang="zh-CN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报警算法落地</a:t>
            </a:r>
          </a:p>
        </p:txBody>
      </p:sp>
      <p:sp>
        <p:nvSpPr>
          <p:cNvPr id="8" name="矩形 7"/>
          <p:cNvSpPr/>
          <p:nvPr/>
        </p:nvSpPr>
        <p:spPr>
          <a:xfrm>
            <a:off x="5945415" y="4224280"/>
            <a:ext cx="3826681" cy="52321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</a:rPr>
              <a:t>汇报人：石力源    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</a:rPr>
              <a:t>小组成员：韩世容、盛琼怡、洪晨晖、毛忆宁</a:t>
            </a:r>
          </a:p>
        </p:txBody>
      </p: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20"/>
          <p:cNvCxnSpPr/>
          <p:nvPr/>
        </p:nvCxnSpPr>
        <p:spPr>
          <a:xfrm flipV="1">
            <a:off x="8482445" y="2145096"/>
            <a:ext cx="0" cy="16224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730" y="387140"/>
            <a:ext cx="9797066" cy="665285"/>
          </a:xfrm>
        </p:spPr>
        <p:txBody>
          <a:bodyPr/>
          <a:lstStyle/>
          <a:p>
            <a:r>
              <a:rPr lang="en-US" dirty="0"/>
              <a:t>Module J</a:t>
            </a:r>
            <a:r>
              <a:rPr lang="en-US" altLang="zh-CN" dirty="0"/>
              <a:t>udge 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912259" y="1083991"/>
            <a:ext cx="8785674" cy="2408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J</a:t>
            </a:r>
            <a:r>
              <a:rPr lang="en-US" altLang="zh-CN" dirty="0"/>
              <a:t>udge</a:t>
            </a:r>
            <a:r>
              <a:rPr lang="zh-CN" altLang="en-US" dirty="0"/>
              <a:t>模块源码解读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 flipV="1">
            <a:off x="467275" y="3836381"/>
            <a:ext cx="11724725" cy="227428"/>
            <a:chOff x="467275" y="3695701"/>
            <a:chExt cx="11724725" cy="227428"/>
          </a:xfrm>
        </p:grpSpPr>
        <p:sp>
          <p:nvSpPr>
            <p:cNvPr id="5" name="Oval 4"/>
            <p:cNvSpPr/>
            <p:nvPr/>
          </p:nvSpPr>
          <p:spPr>
            <a:xfrm>
              <a:off x="467275" y="3695701"/>
              <a:ext cx="227428" cy="227428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defRPr/>
              </a:pPr>
              <a:endParaRPr lang="id-ID" kern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6"/>
            </p:cNvCxnSpPr>
            <p:nvPr/>
          </p:nvCxnSpPr>
          <p:spPr>
            <a:xfrm>
              <a:off x="694703" y="3809415"/>
              <a:ext cx="11497297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1620903" y="3836381"/>
            <a:ext cx="227428" cy="227428"/>
          </a:xfrm>
          <a:prstGeom prst="ellips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id-ID" kern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34617" y="2166428"/>
            <a:ext cx="0" cy="16224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3948" y="2346213"/>
            <a:ext cx="2292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zh-CN" altLang="en-US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周期性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RPC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     口同步策略列表</a:t>
            </a:r>
            <a:endParaRPr lang="en-US" altLang="zh-CN" sz="1600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8818" y="1711557"/>
            <a:ext cx="239584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HBS</a:t>
            </a:r>
            <a:r>
              <a:rPr lang="zh-CN" alt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获取策略列表</a:t>
            </a:r>
            <a:endParaRPr lang="id-ID" b="1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14150" y="3836381"/>
            <a:ext cx="227428" cy="227428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id-ID" kern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21587" y="4099853"/>
            <a:ext cx="0" cy="16224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8707" y="4230832"/>
            <a:ext cx="22733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id-ID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send()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批量接收数据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5724" y="5722317"/>
            <a:ext cx="25793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b="1" kern="0" dirty="0" err="1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Tranfer</a:t>
            </a:r>
            <a:r>
              <a:rPr lang="zh-CN" alt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获取报警数据</a:t>
            </a:r>
          </a:p>
          <a:p>
            <a:pPr algn="ctr">
              <a:lnSpc>
                <a:spcPct val="120000"/>
              </a:lnSpc>
              <a:defRPr/>
            </a:pPr>
            <a:endParaRPr lang="id-ID" b="1" kern="0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18119" y="3824529"/>
            <a:ext cx="227428" cy="227428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id-ID" kern="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4731833" y="2503453"/>
            <a:ext cx="1" cy="12735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1167" y="1977224"/>
            <a:ext cx="247871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迅速找到关联策略</a:t>
            </a:r>
          </a:p>
          <a:p>
            <a:pPr algn="ctr">
              <a:lnSpc>
                <a:spcPct val="120000"/>
              </a:lnSpc>
              <a:defRPr/>
            </a:pPr>
            <a:endParaRPr lang="id-ID" b="1" kern="0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10640" y="3827295"/>
            <a:ext cx="227428" cy="22742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id-ID" kern="0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6118078" y="4090770"/>
            <a:ext cx="17728" cy="207078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8141" y="6186811"/>
            <a:ext cx="12176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阈值判断</a:t>
            </a:r>
            <a:endParaRPr lang="id-ID" b="1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Oval 19"/>
          <p:cNvSpPr/>
          <p:nvPr/>
        </p:nvSpPr>
        <p:spPr>
          <a:xfrm>
            <a:off x="8363593" y="3804609"/>
            <a:ext cx="227428" cy="227428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id-ID" kern="0">
              <a:solidFill>
                <a:prstClr val="white"/>
              </a:solidFill>
            </a:endParaRPr>
          </a:p>
        </p:txBody>
      </p:sp>
      <p:sp>
        <p:nvSpPr>
          <p:cNvPr id="72" name="TextBox 24"/>
          <p:cNvSpPr txBox="1"/>
          <p:nvPr/>
        </p:nvSpPr>
        <p:spPr>
          <a:xfrm>
            <a:off x="7878072" y="1578044"/>
            <a:ext cx="24967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判断是否写入</a:t>
            </a:r>
            <a:r>
              <a:rPr lang="en-US" altLang="zh-CN" b="1" kern="0" dirty="0" err="1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endParaRPr lang="en-US" altLang="zh-CN" b="1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" name="Oval 25"/>
          <p:cNvSpPr/>
          <p:nvPr/>
        </p:nvSpPr>
        <p:spPr>
          <a:xfrm>
            <a:off x="9159560" y="3873075"/>
            <a:ext cx="227428" cy="22742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id-ID" kern="0">
              <a:solidFill>
                <a:prstClr val="white"/>
              </a:solidFill>
            </a:endParaRPr>
          </a:p>
        </p:txBody>
      </p:sp>
      <p:cxnSp>
        <p:nvCxnSpPr>
          <p:cNvPr id="82" name="Straight Connector 26"/>
          <p:cNvCxnSpPr/>
          <p:nvPr/>
        </p:nvCxnSpPr>
        <p:spPr>
          <a:xfrm flipV="1">
            <a:off x="9266998" y="4136548"/>
            <a:ext cx="0" cy="16224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30"/>
          <p:cNvSpPr txBox="1"/>
          <p:nvPr/>
        </p:nvSpPr>
        <p:spPr>
          <a:xfrm>
            <a:off x="8871134" y="5759011"/>
            <a:ext cx="1668834" cy="106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清理老旧数据和</a:t>
            </a:r>
            <a:r>
              <a:rPr lang="en-US" altLang="zh-CN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debug</a:t>
            </a:r>
            <a:r>
              <a:rPr lang="zh-CN" altLang="en-US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</a:t>
            </a:r>
          </a:p>
          <a:p>
            <a:pPr algn="ctr">
              <a:lnSpc>
                <a:spcPct val="120000"/>
              </a:lnSpc>
              <a:defRPr/>
            </a:pPr>
            <a:endParaRPr lang="id-ID" b="1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1" name="TextBox 10"/>
          <p:cNvSpPr txBox="1"/>
          <p:nvPr/>
        </p:nvSpPr>
        <p:spPr>
          <a:xfrm>
            <a:off x="2132463" y="3017893"/>
            <a:ext cx="2292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策略列表包含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hostname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和具体策略</a:t>
            </a:r>
            <a:endParaRPr lang="en-US" altLang="zh-CN" sz="1600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" name="TextBox 17"/>
          <p:cNvSpPr txBox="1"/>
          <p:nvPr/>
        </p:nvSpPr>
        <p:spPr>
          <a:xfrm>
            <a:off x="3530729" y="4634075"/>
            <a:ext cx="22733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remain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比较，超过历史点数删除数据</a:t>
            </a:r>
          </a:p>
          <a:p>
            <a:pPr>
              <a:lnSpc>
                <a:spcPct val="120000"/>
              </a:lnSpc>
              <a:defRPr/>
            </a:pPr>
            <a:endParaRPr lang="zh-CN" altLang="en-US" sz="1600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3" name="TextBox 17"/>
          <p:cNvSpPr txBox="1"/>
          <p:nvPr/>
        </p:nvSpPr>
        <p:spPr>
          <a:xfrm>
            <a:off x="3520190" y="5271172"/>
            <a:ext cx="254871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拼接出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key,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传入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</a:p>
          <a:p>
            <a:pPr>
              <a:lnSpc>
                <a:spcPct val="120000"/>
              </a:lnSpc>
              <a:defRPr/>
            </a:pPr>
            <a:endParaRPr lang="zh-CN" altLang="en-US" sz="1600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4" name="TextBox 17"/>
          <p:cNvSpPr txBox="1"/>
          <p:nvPr/>
        </p:nvSpPr>
        <p:spPr>
          <a:xfrm>
            <a:off x="4994040" y="2553099"/>
            <a:ext cx="299190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en-US" altLang="zh-CN" sz="1600" kern="0" dirty="0" err="1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rebuildStrategyMap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endpoint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metric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重新处理策略列表，拼接成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</a:t>
            </a:r>
          </a:p>
          <a:p>
            <a:pPr>
              <a:lnSpc>
                <a:spcPct val="120000"/>
              </a:lnSpc>
              <a:defRPr/>
            </a:pPr>
            <a:endParaRPr lang="zh-CN" altLang="en-US" sz="1600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6" name="TextBox 17"/>
          <p:cNvSpPr txBox="1"/>
          <p:nvPr/>
        </p:nvSpPr>
        <p:spPr>
          <a:xfrm>
            <a:off x="6560178" y="4870313"/>
            <a:ext cx="241492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Compute()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计算点数是否触发报警</a:t>
            </a:r>
          </a:p>
        </p:txBody>
      </p:sp>
      <p:sp>
        <p:nvSpPr>
          <p:cNvPr id="97" name="TextBox 17"/>
          <p:cNvSpPr txBox="1"/>
          <p:nvPr/>
        </p:nvSpPr>
        <p:spPr>
          <a:xfrm>
            <a:off x="6565924" y="4177523"/>
            <a:ext cx="224013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id-ID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CheckStrategy() 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寻找对应的策略或表达式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529844" y="5426067"/>
            <a:ext cx="241492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en-US" altLang="zh-CN" sz="1600" kern="0" dirty="0" err="1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judgeItemWithStrategy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判断是否报警</a:t>
            </a:r>
          </a:p>
        </p:txBody>
      </p:sp>
      <p:sp>
        <p:nvSpPr>
          <p:cNvPr id="99" name="TextBox 17"/>
          <p:cNvSpPr txBox="1"/>
          <p:nvPr/>
        </p:nvSpPr>
        <p:spPr>
          <a:xfrm>
            <a:off x="8717103" y="2242706"/>
            <a:ext cx="293233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en-US" altLang="zh-CN" sz="1600" kern="0" dirty="0" err="1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sendEvent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en-US" altLang="zh-CN" sz="1600" kern="0" dirty="0" err="1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sendEventIfNeed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判断报警次数，确定是否需要写入</a:t>
            </a:r>
            <a:r>
              <a:rPr lang="en-US" altLang="zh-CN" sz="1600" kern="0" dirty="0" err="1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  <a:endParaRPr lang="zh-CN" altLang="en-US" sz="1600" kern="0" dirty="0">
              <a:solidFill>
                <a:prstClr val="white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0" name="TextBox 17"/>
          <p:cNvSpPr txBox="1"/>
          <p:nvPr/>
        </p:nvSpPr>
        <p:spPr>
          <a:xfrm>
            <a:off x="9749213" y="4117693"/>
            <a:ext cx="2240139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id-ID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CleanState()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比较时间戳，删除失效数据</a:t>
            </a:r>
          </a:p>
        </p:txBody>
      </p:sp>
      <p:sp>
        <p:nvSpPr>
          <p:cNvPr id="101" name="TextBox 17"/>
          <p:cNvSpPr txBox="1"/>
          <p:nvPr/>
        </p:nvSpPr>
        <p:spPr>
          <a:xfrm>
            <a:off x="9758268" y="4826899"/>
            <a:ext cx="2240139" cy="9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 </a:t>
            </a: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/count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统计处理数据的条数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/history</a:t>
            </a:r>
            <a:r>
              <a:rPr lang="zh-CN" altLang="en-US" sz="1600" kern="0" dirty="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获取历史数据</a:t>
            </a:r>
          </a:p>
        </p:txBody>
      </p:sp>
    </p:spTree>
    <p:extLst>
      <p:ext uri="{BB962C8B-B14F-4D97-AF65-F5344CB8AC3E}">
        <p14:creationId xmlns:p14="http://schemas.microsoft.com/office/powerpoint/2010/main" val="182146731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6627" y="1395663"/>
            <a:ext cx="4502190" cy="3824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0085" y="160095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154418" y="2472106"/>
            <a:ext cx="1434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alarm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中看到，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是按照优先级存储的</a:t>
            </a: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785FB49-2D76-42CA-BE78-55496A11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9" y="1330365"/>
            <a:ext cx="9116472" cy="412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39670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A25572DB-4257-48E0-83A3-A535CAFB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57" y="1594026"/>
            <a:ext cx="2733695" cy="238603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248229" y="1088573"/>
            <a:ext cx="870857" cy="8708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48229" y="2423888"/>
            <a:ext cx="870857" cy="8708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48229" y="3759203"/>
            <a:ext cx="870857" cy="8708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48229" y="5094518"/>
            <a:ext cx="870857" cy="8708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20685" y="1150505"/>
            <a:ext cx="4361209" cy="3942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将报警分为高优先级和低优先级队列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8618320" y="426047"/>
            <a:ext cx="2614361" cy="762386"/>
          </a:xfrm>
          <a:prstGeom prst="wedgeRectCallout">
            <a:avLst>
              <a:gd name="adj1" fmla="val -14895"/>
              <a:gd name="adj2" fmla="val 357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Alarm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模块源码解读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04834A9-C73B-44D6-8E6D-7241545F2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364" y="1453853"/>
            <a:ext cx="2738458" cy="232411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455841" y="1252839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55841" y="523755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64687" y="388375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64687" y="261591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20684" y="2525890"/>
            <a:ext cx="4361209" cy="62799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高优先级直接生成报警邮件、短信</a:t>
            </a:r>
          </a:p>
          <a:p>
            <a:pPr defTabSz="685681">
              <a:lnSpc>
                <a:spcPct val="130000"/>
              </a:lnSpc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20683" y="5237557"/>
            <a:ext cx="4361209" cy="98808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提供未恢复的报警列表，显示在前端界面中，作为报警处理的确认</a:t>
            </a:r>
          </a:p>
          <a:p>
            <a:pPr defTabSz="685681">
              <a:lnSpc>
                <a:spcPct val="130000"/>
              </a:lnSpc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29532" y="3840542"/>
            <a:ext cx="4361209" cy="3942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低优先级进行报警合并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9ECEAE7-B6EE-4FA0-99DA-2EEF94F7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936" y="4028856"/>
            <a:ext cx="4180806" cy="25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118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6627" y="1395663"/>
            <a:ext cx="4502190" cy="3824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0085" y="160095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46417" y="2551837"/>
            <a:ext cx="194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未处理的报警中，同一个报警，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中仅保存最新一次的报警数据，没有重复数据。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4074C5-940C-40D0-9BF5-E15CF498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9" y="1287433"/>
            <a:ext cx="8786299" cy="40404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814E43-2E11-40A0-BC68-F47B57B98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8" y="3837702"/>
            <a:ext cx="8786299" cy="14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18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4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6192" y="2939712"/>
            <a:ext cx="343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</a:p>
        </p:txBody>
      </p:sp>
    </p:spTree>
    <p:extLst>
      <p:ext uri="{BB962C8B-B14F-4D97-AF65-F5344CB8AC3E}">
        <p14:creationId xmlns:p14="http://schemas.microsoft.com/office/powerpoint/2010/main" val="17702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1182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28596" y="3005112"/>
            <a:ext cx="2964433" cy="173124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zh-CN" altLang="en-US" dirty="0"/>
              <a:t>突然的黑客攻击使得我们的</a:t>
            </a:r>
            <a:r>
              <a:rPr lang="en-US" altLang="zh-CN" dirty="0"/>
              <a:t>MySQL</a:t>
            </a:r>
            <a:r>
              <a:rPr lang="zh-CN" altLang="en-US" dirty="0"/>
              <a:t>数据库崩溃</a:t>
            </a:r>
            <a:endParaRPr lang="en-US" altLang="zh-CN" dirty="0"/>
          </a:p>
          <a:p>
            <a:r>
              <a:rPr lang="zh-CN" altLang="en-US" dirty="0"/>
              <a:t>我们不得不重新装载数据并连接设备</a:t>
            </a:r>
            <a:endParaRPr lang="en-US" altLang="zh-CN" dirty="0"/>
          </a:p>
          <a:p>
            <a:r>
              <a:rPr lang="zh-CN" altLang="en-US" dirty="0"/>
              <a:t>通过本次事件，我们开始将数据库的安全纳入考量</a:t>
            </a:r>
            <a:endParaRPr lang="zh-CN" altLang="zh-CN" dirty="0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79716" y="262644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43462" y="3808787"/>
            <a:ext cx="6085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上图为聚类前有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216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条数据，下图为聚类后只有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条数据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00572" y="399904"/>
            <a:ext cx="2839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数据库被攻击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AD7898-3BE8-4B05-BC05-26880618F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66" y="1761584"/>
            <a:ext cx="6160517" cy="911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96402B-01C9-46AA-BD0E-139A1B1C5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174" y="3323991"/>
            <a:ext cx="4148168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154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8933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5043" y="-1231"/>
            <a:ext cx="5178129" cy="1267832"/>
          </a:xfrm>
          <a:prstGeom prst="triangle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71274" y="1724479"/>
            <a:ext cx="5279805" cy="106952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zh-CN" dirty="0"/>
              <a:t>通过模拟的报警数据使用</a:t>
            </a:r>
            <a:r>
              <a:rPr lang="en-US" altLang="zh-CN" dirty="0"/>
              <a:t>python</a:t>
            </a:r>
            <a:r>
              <a:rPr lang="zh-CN" altLang="zh-CN" dirty="0"/>
              <a:t>跑聚类模型，保存效果最好的模型，放到中间件中。</a:t>
            </a:r>
          </a:p>
          <a:p>
            <a:pPr defTabSz="685681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087124" y="161017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69198" y="2743088"/>
            <a:ext cx="4543974" cy="106952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zh-CN" dirty="0"/>
              <a:t>从</a:t>
            </a:r>
            <a:r>
              <a:rPr lang="en-US" altLang="zh-CN" dirty="0" err="1"/>
              <a:t>redis</a:t>
            </a:r>
            <a:r>
              <a:rPr lang="zh-CN" altLang="zh-CN" dirty="0"/>
              <a:t>获取经过</a:t>
            </a:r>
            <a:r>
              <a:rPr lang="en-US" altLang="zh-CN" dirty="0"/>
              <a:t>Judge</a:t>
            </a:r>
            <a:r>
              <a:rPr lang="zh-CN" altLang="zh-CN" dirty="0"/>
              <a:t>处理的报警数据，通过模型进行分类操作，并给出新的优先级。</a:t>
            </a:r>
          </a:p>
          <a:p>
            <a:pPr defTabSz="685681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085048" y="2628788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66286" y="3760107"/>
            <a:ext cx="3634555" cy="106952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zh-CN" dirty="0"/>
              <a:t>按照新的优先级作为</a:t>
            </a:r>
            <a:r>
              <a:rPr lang="en-US" altLang="zh-CN" dirty="0"/>
              <a:t>key</a:t>
            </a:r>
            <a:r>
              <a:rPr lang="zh-CN" altLang="zh-CN" dirty="0"/>
              <a:t>、将数据重新存回</a:t>
            </a:r>
            <a:r>
              <a:rPr lang="en-US" altLang="zh-CN" dirty="0" err="1"/>
              <a:t>redis</a:t>
            </a:r>
            <a:r>
              <a:rPr lang="zh-CN" altLang="zh-CN" dirty="0"/>
              <a:t>中</a:t>
            </a:r>
          </a:p>
          <a:p>
            <a:pPr defTabSz="685681">
              <a:lnSpc>
                <a:spcPct val="13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1082136" y="364580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0165" y="223948"/>
            <a:ext cx="2249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中间件设计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629525" y="1913925"/>
            <a:ext cx="1708220" cy="75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中间件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629525" y="3490502"/>
            <a:ext cx="1708220" cy="75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Redis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5411073" y="3490502"/>
            <a:ext cx="1708220" cy="75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Judge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9847977" y="3490502"/>
            <a:ext cx="1708220" cy="75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Alarm</a:t>
            </a:r>
            <a:endParaRPr lang="zh-CN" altLang="en-US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119293" y="3868565"/>
            <a:ext cx="5102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337745" y="3868565"/>
            <a:ext cx="5102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199527" y="2689812"/>
            <a:ext cx="0" cy="80069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8769530" y="2637891"/>
            <a:ext cx="0" cy="85261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266286" y="4829629"/>
            <a:ext cx="3737793" cy="114954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zh-CN" dirty="0"/>
              <a:t>修改</a:t>
            </a:r>
            <a:r>
              <a:rPr lang="en-US" altLang="zh-CN" dirty="0"/>
              <a:t>alarm</a:t>
            </a:r>
            <a:r>
              <a:rPr lang="zh-CN" altLang="zh-CN" dirty="0"/>
              <a:t>的配置文档、让</a:t>
            </a:r>
            <a:r>
              <a:rPr lang="en-US" altLang="zh-CN" dirty="0"/>
              <a:t>alarm</a:t>
            </a:r>
            <a:r>
              <a:rPr lang="zh-CN" altLang="zh-CN" dirty="0"/>
              <a:t>获取的经过处理的数据，再利用</a:t>
            </a:r>
            <a:r>
              <a:rPr lang="en-US" altLang="zh-CN" dirty="0"/>
              <a:t>alarm</a:t>
            </a:r>
            <a:r>
              <a:rPr lang="zh-CN" altLang="zh-CN" dirty="0"/>
              <a:t>的报警机制发出告警信息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/>
        </p:nvSpPr>
        <p:spPr>
          <a:xfrm rot="10800000">
            <a:off x="1082136" y="471532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25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155952_fRY6_40626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02" y="1467729"/>
            <a:ext cx="6793469" cy="39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1191302" y="5349736"/>
            <a:ext cx="9838649" cy="67826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zh-CN" sz="1600" dirty="0"/>
              <a:t>我们利用</a:t>
            </a:r>
            <a:r>
              <a:rPr lang="en-US" altLang="zh-CN" sz="1600" dirty="0" err="1"/>
              <a:t>chaosblade</a:t>
            </a:r>
            <a:r>
              <a:rPr lang="zh-CN" altLang="zh-CN" sz="1600" dirty="0"/>
              <a:t>模拟了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、磁盘、</a:t>
            </a:r>
            <a:r>
              <a:rPr lang="en-US" altLang="zh-CN" sz="1600" dirty="0" err="1"/>
              <a:t>io</a:t>
            </a:r>
            <a:r>
              <a:rPr lang="zh-CN" altLang="zh-CN" sz="1600" dirty="0"/>
              <a:t>、网络端口等等的报错，获得了在</a:t>
            </a:r>
            <a:r>
              <a:rPr lang="en-US" altLang="zh-CN" sz="1600" dirty="0" err="1"/>
              <a:t>openfalcon</a:t>
            </a:r>
            <a:r>
              <a:rPr lang="zh-CN" altLang="zh-CN" sz="1600" dirty="0"/>
              <a:t>上监控的大量数据，并对这些数进行我们的聚类操作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512416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报错获取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12155" y="3284606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chaosblade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来进行故障场景的模拟与实现</a:t>
            </a:r>
          </a:p>
        </p:txBody>
      </p:sp>
    </p:spTree>
    <p:extLst>
      <p:ext uri="{BB962C8B-B14F-4D97-AF65-F5344CB8AC3E}">
        <p14:creationId xmlns:p14="http://schemas.microsoft.com/office/powerpoint/2010/main" val="1101468515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1182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07095" y="2949530"/>
            <a:ext cx="3634555" cy="117724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zh-CN" altLang="zh-CN" dirty="0"/>
              <a:t>根据告警本身的</a:t>
            </a:r>
            <a:r>
              <a:rPr lang="en-US" altLang="zh-CN" dirty="0"/>
              <a:t>id</a:t>
            </a:r>
            <a:r>
              <a:rPr lang="zh-CN" altLang="zh-CN" dirty="0"/>
              <a:t>、告警模板的</a:t>
            </a:r>
            <a:r>
              <a:rPr lang="en-US" altLang="zh-CN" dirty="0"/>
              <a:t>id</a:t>
            </a:r>
            <a:r>
              <a:rPr lang="zh-CN" altLang="zh-CN" dirty="0"/>
              <a:t>、监视的对象、监视对象的左值右值、告警时间来进行聚类。</a:t>
            </a:r>
            <a:endParaRPr lang="en-US" altLang="zh-CN" dirty="0"/>
          </a:p>
          <a:p>
            <a:r>
              <a:rPr lang="zh-CN" altLang="en-US" dirty="0"/>
              <a:t>（此效果为本地模拟效果）</a:t>
            </a:r>
            <a:endParaRPr lang="en-US" altLang="zh-CN" dirty="0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79716" y="262644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9980" y="3745166"/>
            <a:ext cx="6753692" cy="5188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43462" y="3808787"/>
            <a:ext cx="6085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上图为聚类前有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216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条数据，下图为聚类后只有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条数据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38856" y="399904"/>
            <a:ext cx="190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报警聚类</a:t>
            </a:r>
          </a:p>
        </p:txBody>
      </p:sp>
      <p:pic>
        <p:nvPicPr>
          <p:cNvPr id="3074" name="Picture 2" descr="SZ1F0`BTCAE0PG(AMU$08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79" y="1924087"/>
            <a:ext cx="6753692" cy="17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)0UUZD~TE{U2216(B1J$Q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978" y="4327612"/>
            <a:ext cx="6825675" cy="111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4017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28596" y="3005112"/>
            <a:ext cx="1959955" cy="173124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zh-CN" altLang="en-US" dirty="0"/>
              <a:t>将中间件部署到服务器中，我们在前端界面中得到了最终的效果</a:t>
            </a:r>
            <a:endParaRPr lang="en-US" altLang="zh-CN" dirty="0"/>
          </a:p>
          <a:p>
            <a:r>
              <a:rPr lang="zh-CN" altLang="en-US" dirty="0"/>
              <a:t>左图为处理前、右图为处理后</a:t>
            </a:r>
            <a:endParaRPr lang="zh-CN" altLang="zh-CN" dirty="0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79716" y="262644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43462" y="3808787"/>
            <a:ext cx="608538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上图为聚类前有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216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条数据，下图为聚类后只有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条数据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38856" y="399904"/>
            <a:ext cx="190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报警聚类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3C53C4-1677-4B9F-ABD6-4A7802C68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21" y="984679"/>
            <a:ext cx="5188856" cy="58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DF4280-CB68-40AA-A128-B9636FE09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593" y="1574800"/>
            <a:ext cx="5897236" cy="47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76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1788" y="2939712"/>
            <a:ext cx="343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前期调研</a:t>
            </a: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2020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945414" y="2502322"/>
            <a:ext cx="6665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For Watching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8582" y="1458879"/>
            <a:ext cx="3634555" cy="34624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/>
            <a:r>
              <a:rPr lang="zh-CN" altLang="zh-CN" dirty="0"/>
              <a:t>输入报警数据集合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1002303" y="1556271"/>
            <a:ext cx="319309" cy="2176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55776" y="3561148"/>
            <a:ext cx="5050502" cy="9865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39587" y="3571478"/>
            <a:ext cx="476808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bg1"/>
                </a:solidFill>
              </a:rPr>
              <a:t>什么是根因分析？</a:t>
            </a:r>
            <a:r>
              <a:rPr lang="zh-CN" altLang="en-US" sz="1400" kern="0" dirty="0">
                <a:solidFill>
                  <a:schemeClr val="bg1"/>
                </a:solidFill>
              </a:rPr>
              <a:t>通过一系列流程找到问题的根本原因，定位问题所在的一种算法通过根因分析，将相同根因的报警合并</a:t>
            </a:r>
          </a:p>
          <a:p>
            <a:pPr lvl="0" defTabSz="685783">
              <a:lnSpc>
                <a:spcPct val="130000"/>
              </a:lnSpc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3877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4296" y="307776"/>
            <a:ext cx="4314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前期调研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根因分析</a:t>
            </a:r>
          </a:p>
        </p:txBody>
      </p:sp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496985" y="1261506"/>
            <a:ext cx="4864445" cy="2290878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5"/>
          <a:stretch>
            <a:fillRect/>
          </a:stretch>
        </p:blipFill>
        <p:spPr>
          <a:xfrm>
            <a:off x="142602" y="3233914"/>
            <a:ext cx="6354383" cy="344129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345538" y="1901130"/>
            <a:ext cx="3634555" cy="34624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/>
            <a:r>
              <a:rPr lang="zh-CN" altLang="zh-CN" dirty="0"/>
              <a:t>对数据集进行关键特征的提取</a:t>
            </a:r>
          </a:p>
        </p:txBody>
      </p:sp>
      <p:sp>
        <p:nvSpPr>
          <p:cNvPr id="31" name="矩形 30"/>
          <p:cNvSpPr/>
          <p:nvPr/>
        </p:nvSpPr>
        <p:spPr>
          <a:xfrm>
            <a:off x="1365348" y="2345111"/>
            <a:ext cx="3634555" cy="34624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/>
            <a:r>
              <a:rPr lang="zh-CN" altLang="zh-CN" dirty="0"/>
              <a:t>泛化</a:t>
            </a:r>
            <a:r>
              <a:rPr lang="en-US" altLang="zh-CN" dirty="0"/>
              <a:t>&amp;</a:t>
            </a:r>
            <a:r>
              <a:rPr lang="zh-CN" altLang="zh-CN" dirty="0"/>
              <a:t>聚类</a:t>
            </a:r>
            <a:r>
              <a:rPr lang="en-US" altLang="zh-CN" dirty="0"/>
              <a:t>&amp;</a:t>
            </a:r>
            <a:r>
              <a:rPr lang="zh-CN" altLang="zh-CN" dirty="0"/>
              <a:t>合并相同的报警信息</a:t>
            </a:r>
          </a:p>
        </p:txBody>
      </p:sp>
      <p:sp>
        <p:nvSpPr>
          <p:cNvPr id="33" name="矩形 32"/>
          <p:cNvSpPr/>
          <p:nvPr/>
        </p:nvSpPr>
        <p:spPr>
          <a:xfrm>
            <a:off x="1365348" y="2799457"/>
            <a:ext cx="4255319" cy="346247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lvl="0"/>
            <a:r>
              <a:rPr lang="zh-CN" altLang="zh-CN" dirty="0"/>
              <a:t>将不需要继续聚类的结果输出</a:t>
            </a:r>
            <a:r>
              <a:rPr lang="en-US" altLang="zh-CN" dirty="0"/>
              <a:t>-</a:t>
            </a:r>
            <a:r>
              <a:rPr lang="zh-CN" altLang="zh-CN" dirty="0"/>
              <a:t>报警摘要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1001539" y="2021014"/>
            <a:ext cx="319309" cy="2176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1021349" y="2445871"/>
            <a:ext cx="319309" cy="2176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1027813" y="2888122"/>
            <a:ext cx="319309" cy="2176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408874" y="5054721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减少报警信息</a:t>
            </a:r>
          </a:p>
        </p:txBody>
      </p:sp>
      <p:sp>
        <p:nvSpPr>
          <p:cNvPr id="42" name="矩形 41"/>
          <p:cNvSpPr/>
          <p:nvPr/>
        </p:nvSpPr>
        <p:spPr>
          <a:xfrm>
            <a:off x="7829766" y="5772785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快速定位错误</a:t>
            </a:r>
          </a:p>
        </p:txBody>
      </p:sp>
    </p:spTree>
    <p:extLst>
      <p:ext uri="{BB962C8B-B14F-4D97-AF65-F5344CB8AC3E}">
        <p14:creationId xmlns:p14="http://schemas.microsoft.com/office/powerpoint/2010/main" val="26477799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90944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4314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前期调研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5206758" y="1884085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11508" y="1884085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67352" y="1955833"/>
            <a:ext cx="5003514" cy="99834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原理简单，易于实现，可解释度较强，适用于大型数据集，高效。但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值比较难确定，容易出现局部最优的情况，对噪音和异常点也比较敏感。</a:t>
            </a:r>
          </a:p>
        </p:txBody>
      </p:sp>
      <p:sp>
        <p:nvSpPr>
          <p:cNvPr id="22" name="矩形 21"/>
          <p:cNvSpPr/>
          <p:nvPr/>
        </p:nvSpPr>
        <p:spPr>
          <a:xfrm>
            <a:off x="5567353" y="3288254"/>
            <a:ext cx="5003513" cy="99834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/>
              <a:t>距离定义简单，可以不预先设定类别数，能够发现类别间的层次关系，以及可生成非球形簇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。但它</a:t>
            </a:r>
            <a:r>
              <a:rPr lang="zh-CN" altLang="en-US" sz="1600" dirty="0"/>
              <a:t>计算量大；对异常值敏感；很可能聚类成链状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67354" y="4591602"/>
            <a:ext cx="5114044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600" dirty="0"/>
              <a:t>对噪声不敏感，能发现任意形状的簇。聚类结果没有偏倚，相对的，</a:t>
            </a:r>
            <a:r>
              <a:rPr lang="en-US" altLang="zh-CN" sz="1600" dirty="0"/>
              <a:t>K-Means</a:t>
            </a:r>
            <a:r>
              <a:rPr lang="zh-CN" altLang="en-US" sz="1600" dirty="0"/>
              <a:t>之类的聚类算法初始值对聚类结果有很大影响。但数据密度不均匀时，很难使用该算法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206758" y="3219942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111508" y="3219942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206758" y="4555728"/>
            <a:ext cx="0" cy="981226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11508" y="4555728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56971" y="2101736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K-means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58827" y="343043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层次聚类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58827" y="474212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密度聚类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8350" y="3362831"/>
            <a:ext cx="343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</a:p>
        </p:txBody>
      </p:sp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1320462" y="1108037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710866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127128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3824" y="638257"/>
            <a:ext cx="645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一款分布式高性能监控系统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2004" y="1582060"/>
            <a:ext cx="419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2">
                    <a:lumMod val="75000"/>
                  </a:schemeClr>
                </a:solidFill>
              </a:rPr>
              <a:t>Open-Falcon</a:t>
            </a:r>
            <a:endParaRPr lang="zh-CN" alt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2004" y="2542158"/>
            <a:ext cx="3611126" cy="1285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6035" y="2734450"/>
            <a:ext cx="2776812" cy="233293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在和网易导师的交流中，导师为我们推荐了很多成熟的监控系统，小米的</a:t>
            </a:r>
            <a:r>
              <a:rPr kumimoji="1"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open-falcon</a:t>
            </a:r>
            <a:r>
              <a:rPr kumimoji="1"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，美团的</a:t>
            </a:r>
            <a:r>
              <a:rPr kumimoji="1"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cat</a:t>
            </a:r>
            <a:r>
              <a:rPr kumimoji="1"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，还有</a:t>
            </a:r>
            <a:r>
              <a:rPr kumimoji="1"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k8s</a:t>
            </a:r>
            <a:r>
              <a:rPr kumimoji="1"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</a:t>
            </a:r>
            <a:r>
              <a:rPr kumimoji="1" lang="en-US" altLang="zh-CN" sz="16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prometheus</a:t>
            </a:r>
            <a:r>
              <a:rPr kumimoji="1"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，最终我们选择了</a:t>
            </a:r>
            <a:r>
              <a:rPr kumimoji="1"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Open-Falcon</a:t>
            </a:r>
            <a:r>
              <a:rPr kumimoji="1"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作为我们的监控系统。</a:t>
            </a:r>
            <a:endParaRPr kumimoji="1" lang="en-US" altLang="zh-CN" sz="16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1026" name="Picture 2" descr="dashboard.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67" y="2079057"/>
            <a:ext cx="6587251" cy="41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shboard.sh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35" y="2117127"/>
            <a:ext cx="7011714" cy="40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896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09"/>
          <a:stretch/>
        </p:blipFill>
        <p:spPr>
          <a:xfrm>
            <a:off x="1659311" y="1018808"/>
            <a:ext cx="3687097" cy="15511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59309" y="4421530"/>
            <a:ext cx="3687097" cy="15447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20579" y="1018808"/>
            <a:ext cx="1544896" cy="154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20579" y="2723360"/>
            <a:ext cx="1544896" cy="15448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20579" y="4421530"/>
            <a:ext cx="3263963" cy="15447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58713" y="4421530"/>
            <a:ext cx="1544896" cy="15448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11853" y="1326333"/>
            <a:ext cx="3270563" cy="105258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表结构、从源码编译。</a:t>
            </a:r>
            <a:endParaRPr kumimoji="1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6" name="Freeform 216"/>
          <p:cNvSpPr>
            <a:spLocks noEditPoints="1"/>
          </p:cNvSpPr>
          <p:nvPr/>
        </p:nvSpPr>
        <p:spPr bwMode="auto">
          <a:xfrm>
            <a:off x="5826576" y="1192555"/>
            <a:ext cx="715948" cy="71235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122" y="16"/>
              </a:cxn>
              <a:cxn ang="0">
                <a:pos x="72" y="46"/>
              </a:cxn>
              <a:cxn ang="0">
                <a:pos x="34" y="88"/>
              </a:cxn>
              <a:cxn ang="0">
                <a:pos x="10" y="140"/>
              </a:cxn>
              <a:cxn ang="0">
                <a:pos x="0" y="198"/>
              </a:cxn>
              <a:cxn ang="0">
                <a:pos x="4" y="238"/>
              </a:cxn>
              <a:cxn ang="0">
                <a:pos x="24" y="292"/>
              </a:cxn>
              <a:cxn ang="0">
                <a:pos x="58" y="338"/>
              </a:cxn>
              <a:cxn ang="0">
                <a:pos x="104" y="372"/>
              </a:cxn>
              <a:cxn ang="0">
                <a:pos x="158" y="392"/>
              </a:cxn>
              <a:cxn ang="0">
                <a:pos x="198" y="396"/>
              </a:cxn>
              <a:cxn ang="0">
                <a:pos x="258" y="388"/>
              </a:cxn>
              <a:cxn ang="0">
                <a:pos x="310" y="362"/>
              </a:cxn>
              <a:cxn ang="0">
                <a:pos x="352" y="324"/>
              </a:cxn>
              <a:cxn ang="0">
                <a:pos x="382" y="276"/>
              </a:cxn>
              <a:cxn ang="0">
                <a:pos x="396" y="218"/>
              </a:cxn>
              <a:cxn ang="0">
                <a:pos x="396" y="178"/>
              </a:cxn>
              <a:cxn ang="0">
                <a:pos x="382" y="122"/>
              </a:cxn>
              <a:cxn ang="0">
                <a:pos x="352" y="72"/>
              </a:cxn>
              <a:cxn ang="0">
                <a:pos x="310" y="34"/>
              </a:cxn>
              <a:cxn ang="0">
                <a:pos x="258" y="8"/>
              </a:cxn>
              <a:cxn ang="0">
                <a:pos x="198" y="0"/>
              </a:cxn>
              <a:cxn ang="0">
                <a:pos x="146" y="198"/>
              </a:cxn>
              <a:cxn ang="0">
                <a:pos x="230" y="244"/>
              </a:cxn>
              <a:cxn ang="0">
                <a:pos x="250" y="234"/>
              </a:cxn>
              <a:cxn ang="0">
                <a:pos x="266" y="234"/>
              </a:cxn>
              <a:cxn ang="0">
                <a:pos x="286" y="244"/>
              </a:cxn>
              <a:cxn ang="0">
                <a:pos x="296" y="264"/>
              </a:cxn>
              <a:cxn ang="0">
                <a:pos x="296" y="280"/>
              </a:cxn>
              <a:cxn ang="0">
                <a:pos x="286" y="300"/>
              </a:cxn>
              <a:cxn ang="0">
                <a:pos x="266" y="310"/>
              </a:cxn>
              <a:cxn ang="0">
                <a:pos x="250" y="310"/>
              </a:cxn>
              <a:cxn ang="0">
                <a:pos x="230" y="300"/>
              </a:cxn>
              <a:cxn ang="0">
                <a:pos x="220" y="280"/>
              </a:cxn>
              <a:cxn ang="0">
                <a:pos x="220" y="266"/>
              </a:cxn>
              <a:cxn ang="0">
                <a:pos x="130" y="230"/>
              </a:cxn>
              <a:cxn ang="0">
                <a:pos x="108" y="238"/>
              </a:cxn>
              <a:cxn ang="0">
                <a:pos x="92" y="234"/>
              </a:cxn>
              <a:cxn ang="0">
                <a:pos x="74" y="220"/>
              </a:cxn>
              <a:cxn ang="0">
                <a:pos x="68" y="198"/>
              </a:cxn>
              <a:cxn ang="0">
                <a:pos x="72" y="182"/>
              </a:cxn>
              <a:cxn ang="0">
                <a:pos x="86" y="166"/>
              </a:cxn>
              <a:cxn ang="0">
                <a:pos x="108" y="158"/>
              </a:cxn>
              <a:cxn ang="0">
                <a:pos x="124" y="162"/>
              </a:cxn>
              <a:cxn ang="0">
                <a:pos x="220" y="130"/>
              </a:cxn>
              <a:cxn ang="0">
                <a:pos x="218" y="124"/>
              </a:cxn>
              <a:cxn ang="0">
                <a:pos x="226" y="102"/>
              </a:cxn>
              <a:cxn ang="0">
                <a:pos x="242" y="88"/>
              </a:cxn>
              <a:cxn ang="0">
                <a:pos x="258" y="86"/>
              </a:cxn>
              <a:cxn ang="0">
                <a:pos x="280" y="92"/>
              </a:cxn>
              <a:cxn ang="0">
                <a:pos x="294" y="110"/>
              </a:cxn>
              <a:cxn ang="0">
                <a:pos x="298" y="124"/>
              </a:cxn>
              <a:cxn ang="0">
                <a:pos x="290" y="146"/>
              </a:cxn>
              <a:cxn ang="0">
                <a:pos x="274" y="162"/>
              </a:cxn>
              <a:cxn ang="0">
                <a:pos x="258" y="164"/>
              </a:cxn>
              <a:cxn ang="0">
                <a:pos x="236" y="156"/>
              </a:cxn>
              <a:cxn ang="0">
                <a:pos x="146" y="192"/>
              </a:cxn>
            </a:cxnLst>
            <a:rect l="0" t="0" r="r" b="b"/>
            <a:pathLst>
              <a:path w="398" h="396">
                <a:moveTo>
                  <a:pt x="198" y="0"/>
                </a:moveTo>
                <a:lnTo>
                  <a:pt x="198" y="0"/>
                </a:lnTo>
                <a:lnTo>
                  <a:pt x="178" y="0"/>
                </a:lnTo>
                <a:lnTo>
                  <a:pt x="158" y="4"/>
                </a:lnTo>
                <a:lnTo>
                  <a:pt x="140" y="8"/>
                </a:lnTo>
                <a:lnTo>
                  <a:pt x="122" y="16"/>
                </a:lnTo>
                <a:lnTo>
                  <a:pt x="104" y="24"/>
                </a:lnTo>
                <a:lnTo>
                  <a:pt x="88" y="34"/>
                </a:lnTo>
                <a:lnTo>
                  <a:pt x="72" y="46"/>
                </a:lnTo>
                <a:lnTo>
                  <a:pt x="58" y="58"/>
                </a:lnTo>
                <a:lnTo>
                  <a:pt x="46" y="72"/>
                </a:lnTo>
                <a:lnTo>
                  <a:pt x="34" y="88"/>
                </a:lnTo>
                <a:lnTo>
                  <a:pt x="24" y="104"/>
                </a:lnTo>
                <a:lnTo>
                  <a:pt x="16" y="122"/>
                </a:lnTo>
                <a:lnTo>
                  <a:pt x="10" y="140"/>
                </a:lnTo>
                <a:lnTo>
                  <a:pt x="4" y="158"/>
                </a:lnTo>
                <a:lnTo>
                  <a:pt x="2" y="178"/>
                </a:lnTo>
                <a:lnTo>
                  <a:pt x="0" y="198"/>
                </a:lnTo>
                <a:lnTo>
                  <a:pt x="0" y="198"/>
                </a:lnTo>
                <a:lnTo>
                  <a:pt x="2" y="218"/>
                </a:lnTo>
                <a:lnTo>
                  <a:pt x="4" y="238"/>
                </a:lnTo>
                <a:lnTo>
                  <a:pt x="10" y="258"/>
                </a:lnTo>
                <a:lnTo>
                  <a:pt x="16" y="276"/>
                </a:lnTo>
                <a:lnTo>
                  <a:pt x="24" y="292"/>
                </a:lnTo>
                <a:lnTo>
                  <a:pt x="34" y="310"/>
                </a:lnTo>
                <a:lnTo>
                  <a:pt x="46" y="324"/>
                </a:lnTo>
                <a:lnTo>
                  <a:pt x="58" y="338"/>
                </a:lnTo>
                <a:lnTo>
                  <a:pt x="72" y="352"/>
                </a:lnTo>
                <a:lnTo>
                  <a:pt x="88" y="362"/>
                </a:lnTo>
                <a:lnTo>
                  <a:pt x="104" y="372"/>
                </a:lnTo>
                <a:lnTo>
                  <a:pt x="122" y="382"/>
                </a:lnTo>
                <a:lnTo>
                  <a:pt x="140" y="388"/>
                </a:lnTo>
                <a:lnTo>
                  <a:pt x="158" y="392"/>
                </a:lnTo>
                <a:lnTo>
                  <a:pt x="178" y="396"/>
                </a:lnTo>
                <a:lnTo>
                  <a:pt x="198" y="396"/>
                </a:lnTo>
                <a:lnTo>
                  <a:pt x="198" y="396"/>
                </a:lnTo>
                <a:lnTo>
                  <a:pt x="220" y="396"/>
                </a:lnTo>
                <a:lnTo>
                  <a:pt x="238" y="392"/>
                </a:lnTo>
                <a:lnTo>
                  <a:pt x="258" y="388"/>
                </a:lnTo>
                <a:lnTo>
                  <a:pt x="276" y="382"/>
                </a:lnTo>
                <a:lnTo>
                  <a:pt x="294" y="372"/>
                </a:lnTo>
                <a:lnTo>
                  <a:pt x="310" y="362"/>
                </a:lnTo>
                <a:lnTo>
                  <a:pt x="326" y="352"/>
                </a:lnTo>
                <a:lnTo>
                  <a:pt x="340" y="338"/>
                </a:lnTo>
                <a:lnTo>
                  <a:pt x="352" y="324"/>
                </a:lnTo>
                <a:lnTo>
                  <a:pt x="364" y="310"/>
                </a:lnTo>
                <a:lnTo>
                  <a:pt x="374" y="292"/>
                </a:lnTo>
                <a:lnTo>
                  <a:pt x="382" y="276"/>
                </a:lnTo>
                <a:lnTo>
                  <a:pt x="388" y="258"/>
                </a:lnTo>
                <a:lnTo>
                  <a:pt x="394" y="238"/>
                </a:lnTo>
                <a:lnTo>
                  <a:pt x="396" y="218"/>
                </a:lnTo>
                <a:lnTo>
                  <a:pt x="398" y="198"/>
                </a:lnTo>
                <a:lnTo>
                  <a:pt x="398" y="198"/>
                </a:lnTo>
                <a:lnTo>
                  <a:pt x="396" y="178"/>
                </a:lnTo>
                <a:lnTo>
                  <a:pt x="394" y="158"/>
                </a:lnTo>
                <a:lnTo>
                  <a:pt x="388" y="140"/>
                </a:lnTo>
                <a:lnTo>
                  <a:pt x="382" y="122"/>
                </a:lnTo>
                <a:lnTo>
                  <a:pt x="374" y="104"/>
                </a:lnTo>
                <a:lnTo>
                  <a:pt x="364" y="88"/>
                </a:lnTo>
                <a:lnTo>
                  <a:pt x="352" y="72"/>
                </a:lnTo>
                <a:lnTo>
                  <a:pt x="340" y="58"/>
                </a:lnTo>
                <a:lnTo>
                  <a:pt x="326" y="46"/>
                </a:lnTo>
                <a:lnTo>
                  <a:pt x="310" y="34"/>
                </a:lnTo>
                <a:lnTo>
                  <a:pt x="294" y="24"/>
                </a:lnTo>
                <a:lnTo>
                  <a:pt x="276" y="16"/>
                </a:lnTo>
                <a:lnTo>
                  <a:pt x="258" y="8"/>
                </a:lnTo>
                <a:lnTo>
                  <a:pt x="238" y="4"/>
                </a:lnTo>
                <a:lnTo>
                  <a:pt x="220" y="0"/>
                </a:lnTo>
                <a:lnTo>
                  <a:pt x="198" y="0"/>
                </a:lnTo>
                <a:lnTo>
                  <a:pt x="198" y="0"/>
                </a:lnTo>
                <a:close/>
                <a:moveTo>
                  <a:pt x="146" y="198"/>
                </a:moveTo>
                <a:lnTo>
                  <a:pt x="146" y="198"/>
                </a:lnTo>
                <a:lnTo>
                  <a:pt x="146" y="204"/>
                </a:lnTo>
                <a:lnTo>
                  <a:pt x="230" y="244"/>
                </a:lnTo>
                <a:lnTo>
                  <a:pt x="230" y="244"/>
                </a:lnTo>
                <a:lnTo>
                  <a:pt x="236" y="240"/>
                </a:lnTo>
                <a:lnTo>
                  <a:pt x="242" y="236"/>
                </a:lnTo>
                <a:lnTo>
                  <a:pt x="250" y="234"/>
                </a:lnTo>
                <a:lnTo>
                  <a:pt x="258" y="232"/>
                </a:lnTo>
                <a:lnTo>
                  <a:pt x="258" y="232"/>
                </a:lnTo>
                <a:lnTo>
                  <a:pt x="266" y="234"/>
                </a:lnTo>
                <a:lnTo>
                  <a:pt x="274" y="236"/>
                </a:lnTo>
                <a:lnTo>
                  <a:pt x="280" y="240"/>
                </a:lnTo>
                <a:lnTo>
                  <a:pt x="286" y="244"/>
                </a:lnTo>
                <a:lnTo>
                  <a:pt x="290" y="250"/>
                </a:lnTo>
                <a:lnTo>
                  <a:pt x="294" y="256"/>
                </a:lnTo>
                <a:lnTo>
                  <a:pt x="296" y="264"/>
                </a:lnTo>
                <a:lnTo>
                  <a:pt x="298" y="272"/>
                </a:lnTo>
                <a:lnTo>
                  <a:pt x="298" y="272"/>
                </a:lnTo>
                <a:lnTo>
                  <a:pt x="296" y="280"/>
                </a:lnTo>
                <a:lnTo>
                  <a:pt x="294" y="288"/>
                </a:lnTo>
                <a:lnTo>
                  <a:pt x="290" y="294"/>
                </a:lnTo>
                <a:lnTo>
                  <a:pt x="286" y="300"/>
                </a:lnTo>
                <a:lnTo>
                  <a:pt x="280" y="304"/>
                </a:lnTo>
                <a:lnTo>
                  <a:pt x="274" y="308"/>
                </a:lnTo>
                <a:lnTo>
                  <a:pt x="266" y="310"/>
                </a:lnTo>
                <a:lnTo>
                  <a:pt x="258" y="312"/>
                </a:lnTo>
                <a:lnTo>
                  <a:pt x="258" y="312"/>
                </a:lnTo>
                <a:lnTo>
                  <a:pt x="250" y="310"/>
                </a:lnTo>
                <a:lnTo>
                  <a:pt x="242" y="308"/>
                </a:lnTo>
                <a:lnTo>
                  <a:pt x="236" y="304"/>
                </a:lnTo>
                <a:lnTo>
                  <a:pt x="230" y="300"/>
                </a:lnTo>
                <a:lnTo>
                  <a:pt x="226" y="294"/>
                </a:lnTo>
                <a:lnTo>
                  <a:pt x="222" y="288"/>
                </a:lnTo>
                <a:lnTo>
                  <a:pt x="220" y="280"/>
                </a:lnTo>
                <a:lnTo>
                  <a:pt x="218" y="272"/>
                </a:lnTo>
                <a:lnTo>
                  <a:pt x="218" y="272"/>
                </a:lnTo>
                <a:lnTo>
                  <a:pt x="220" y="266"/>
                </a:lnTo>
                <a:lnTo>
                  <a:pt x="136" y="226"/>
                </a:lnTo>
                <a:lnTo>
                  <a:pt x="136" y="226"/>
                </a:lnTo>
                <a:lnTo>
                  <a:pt x="130" y="230"/>
                </a:lnTo>
                <a:lnTo>
                  <a:pt x="124" y="234"/>
                </a:lnTo>
                <a:lnTo>
                  <a:pt x="116" y="236"/>
                </a:lnTo>
                <a:lnTo>
                  <a:pt x="108" y="238"/>
                </a:lnTo>
                <a:lnTo>
                  <a:pt x="108" y="238"/>
                </a:lnTo>
                <a:lnTo>
                  <a:pt x="100" y="236"/>
                </a:lnTo>
                <a:lnTo>
                  <a:pt x="92" y="234"/>
                </a:lnTo>
                <a:lnTo>
                  <a:pt x="86" y="230"/>
                </a:lnTo>
                <a:lnTo>
                  <a:pt x="80" y="226"/>
                </a:lnTo>
                <a:lnTo>
                  <a:pt x="74" y="220"/>
                </a:lnTo>
                <a:lnTo>
                  <a:pt x="72" y="214"/>
                </a:lnTo>
                <a:lnTo>
                  <a:pt x="68" y="206"/>
                </a:lnTo>
                <a:lnTo>
                  <a:pt x="68" y="198"/>
                </a:lnTo>
                <a:lnTo>
                  <a:pt x="68" y="198"/>
                </a:lnTo>
                <a:lnTo>
                  <a:pt x="68" y="190"/>
                </a:lnTo>
                <a:lnTo>
                  <a:pt x="72" y="182"/>
                </a:lnTo>
                <a:lnTo>
                  <a:pt x="74" y="176"/>
                </a:lnTo>
                <a:lnTo>
                  <a:pt x="80" y="170"/>
                </a:lnTo>
                <a:lnTo>
                  <a:pt x="86" y="166"/>
                </a:lnTo>
                <a:lnTo>
                  <a:pt x="92" y="162"/>
                </a:lnTo>
                <a:lnTo>
                  <a:pt x="100" y="160"/>
                </a:lnTo>
                <a:lnTo>
                  <a:pt x="108" y="158"/>
                </a:lnTo>
                <a:lnTo>
                  <a:pt x="108" y="158"/>
                </a:lnTo>
                <a:lnTo>
                  <a:pt x="116" y="160"/>
                </a:lnTo>
                <a:lnTo>
                  <a:pt x="124" y="162"/>
                </a:lnTo>
                <a:lnTo>
                  <a:pt x="130" y="166"/>
                </a:lnTo>
                <a:lnTo>
                  <a:pt x="136" y="172"/>
                </a:lnTo>
                <a:lnTo>
                  <a:pt x="220" y="130"/>
                </a:lnTo>
                <a:lnTo>
                  <a:pt x="220" y="130"/>
                </a:lnTo>
                <a:lnTo>
                  <a:pt x="218" y="124"/>
                </a:lnTo>
                <a:lnTo>
                  <a:pt x="218" y="124"/>
                </a:lnTo>
                <a:lnTo>
                  <a:pt x="220" y="116"/>
                </a:lnTo>
                <a:lnTo>
                  <a:pt x="222" y="110"/>
                </a:lnTo>
                <a:lnTo>
                  <a:pt x="226" y="102"/>
                </a:lnTo>
                <a:lnTo>
                  <a:pt x="230" y="98"/>
                </a:lnTo>
                <a:lnTo>
                  <a:pt x="236" y="92"/>
                </a:lnTo>
                <a:lnTo>
                  <a:pt x="242" y="88"/>
                </a:lnTo>
                <a:lnTo>
                  <a:pt x="250" y="86"/>
                </a:lnTo>
                <a:lnTo>
                  <a:pt x="258" y="86"/>
                </a:lnTo>
                <a:lnTo>
                  <a:pt x="258" y="86"/>
                </a:lnTo>
                <a:lnTo>
                  <a:pt x="266" y="86"/>
                </a:lnTo>
                <a:lnTo>
                  <a:pt x="274" y="88"/>
                </a:lnTo>
                <a:lnTo>
                  <a:pt x="280" y="92"/>
                </a:lnTo>
                <a:lnTo>
                  <a:pt x="286" y="98"/>
                </a:lnTo>
                <a:lnTo>
                  <a:pt x="290" y="102"/>
                </a:lnTo>
                <a:lnTo>
                  <a:pt x="294" y="110"/>
                </a:lnTo>
                <a:lnTo>
                  <a:pt x="296" y="116"/>
                </a:lnTo>
                <a:lnTo>
                  <a:pt x="298" y="124"/>
                </a:lnTo>
                <a:lnTo>
                  <a:pt x="298" y="124"/>
                </a:lnTo>
                <a:lnTo>
                  <a:pt x="296" y="132"/>
                </a:lnTo>
                <a:lnTo>
                  <a:pt x="294" y="140"/>
                </a:lnTo>
                <a:lnTo>
                  <a:pt x="290" y="146"/>
                </a:lnTo>
                <a:lnTo>
                  <a:pt x="286" y="152"/>
                </a:lnTo>
                <a:lnTo>
                  <a:pt x="280" y="158"/>
                </a:lnTo>
                <a:lnTo>
                  <a:pt x="274" y="162"/>
                </a:lnTo>
                <a:lnTo>
                  <a:pt x="266" y="164"/>
                </a:lnTo>
                <a:lnTo>
                  <a:pt x="258" y="164"/>
                </a:lnTo>
                <a:lnTo>
                  <a:pt x="258" y="164"/>
                </a:lnTo>
                <a:lnTo>
                  <a:pt x="250" y="164"/>
                </a:lnTo>
                <a:lnTo>
                  <a:pt x="242" y="160"/>
                </a:lnTo>
                <a:lnTo>
                  <a:pt x="236" y="156"/>
                </a:lnTo>
                <a:lnTo>
                  <a:pt x="230" y="152"/>
                </a:lnTo>
                <a:lnTo>
                  <a:pt x="146" y="192"/>
                </a:lnTo>
                <a:lnTo>
                  <a:pt x="146" y="192"/>
                </a:lnTo>
                <a:lnTo>
                  <a:pt x="146" y="198"/>
                </a:lnTo>
                <a:lnTo>
                  <a:pt x="146" y="1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1387" y="2050990"/>
            <a:ext cx="838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Redis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56723" y="4607982"/>
            <a:ext cx="3271617" cy="121262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创建工作目录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克隆前端组件代码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安装依赖包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初始化数据库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修改配置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以开发者模式启动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在生产环境启动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查看日志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dashbord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69094" y="4921906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前端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78234" y="5091182"/>
            <a:ext cx="3337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注意确认配置文件中数据库账号密码与实际相同，否则需要修改配置文件。</a:t>
            </a:r>
          </a:p>
        </p:txBody>
      </p:sp>
      <p:sp>
        <p:nvSpPr>
          <p:cNvPr id="33" name="矩形 32"/>
          <p:cNvSpPr/>
          <p:nvPr/>
        </p:nvSpPr>
        <p:spPr>
          <a:xfrm>
            <a:off x="7830125" y="231222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Open-Falcon</a:t>
            </a:r>
            <a:r>
              <a:rPr lang="zh-CN" altLang="en-US" sz="2400" b="1" dirty="0"/>
              <a:t>的安装</a:t>
            </a:r>
          </a:p>
        </p:txBody>
      </p:sp>
      <p:sp>
        <p:nvSpPr>
          <p:cNvPr id="2" name="AutoShape 2" descr="http://img4.imgtn.bdimg.com/it/u=431961061,3710029233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s://timgsa.baidu.com/timg?image&amp;quality=80&amp;size=b9999_10000&amp;sec=1591250217764&amp;di=b96aa5874b98a42e32c6cc84196bb29f&amp;imgtype=0&amp;src=http%3A%2F%2Fcdn.45squared.com%2Fwp-content%2Fuploads%2F20180304110830%2Fmysql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053" y="1239930"/>
            <a:ext cx="1589221" cy="15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91250107494&amp;di=6cf0006e470b7af86fd74b3569a4f5cb&amp;imgtype=0&amp;src=http%3A%2F%2Fdingyue.nosdn.127.net%2Ft6A8v1TjFqrb5w%3DJTV74AJJs8PT3HDDCI2CKfUgzobjl615323456795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78" y="1275956"/>
            <a:ext cx="1257898" cy="125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s1.bdstatic.com/70cFuXSh_Q1YnxGkpoWK1HF6hhy/it/u=2400373211,258971436&amp;fm=26&amp;gp=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149" y="1197796"/>
            <a:ext cx="1176393" cy="14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02" y="2784826"/>
            <a:ext cx="3717503" cy="2216502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826576" y="3177956"/>
            <a:ext cx="115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后端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46" y="2538645"/>
            <a:ext cx="3263963" cy="18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248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062334" y="0"/>
            <a:ext cx="612466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8742" y="1415417"/>
            <a:ext cx="701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理清报警处理结构</a:t>
            </a:r>
          </a:p>
        </p:txBody>
      </p:sp>
      <p:pic>
        <p:nvPicPr>
          <p:cNvPr id="1026" name="Picture 2" descr="open-falcon archite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62" y="866710"/>
            <a:ext cx="7962469" cy="52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68" y="772426"/>
            <a:ext cx="83915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619250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6050" y="2997368"/>
            <a:ext cx="3438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源码解读</a:t>
            </a:r>
          </a:p>
        </p:txBody>
      </p:sp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">
      <a:dk1>
        <a:srgbClr val="25282F"/>
      </a:dk1>
      <a:lt1>
        <a:sysClr val="window" lastClr="FFFFFF"/>
      </a:lt1>
      <a:dk2>
        <a:srgbClr val="25282F"/>
      </a:dk2>
      <a:lt2>
        <a:srgbClr val="EEF2F5"/>
      </a:lt2>
      <a:accent1>
        <a:srgbClr val="0067A6"/>
      </a:accent1>
      <a:accent2>
        <a:srgbClr val="008972"/>
      </a:accent2>
      <a:accent3>
        <a:srgbClr val="3598DC"/>
      </a:accent3>
      <a:accent4>
        <a:srgbClr val="EFC028"/>
      </a:accent4>
      <a:accent5>
        <a:srgbClr val="F2572D"/>
      </a:accent5>
      <a:accent6>
        <a:srgbClr val="06975B"/>
      </a:accent6>
      <a:hlink>
        <a:srgbClr val="FF9604"/>
      </a:hlink>
      <a:folHlink>
        <a:srgbClr val="FB155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2012</Words>
  <Application>Microsoft Office PowerPoint</Application>
  <PresentationFormat>宽屏</PresentationFormat>
  <Paragraphs>163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Microsoft YaHei UI</vt:lpstr>
      <vt:lpstr>Neris Thin</vt:lpstr>
      <vt:lpstr>微软雅黑</vt:lpstr>
      <vt:lpstr>Arial</vt:lpstr>
      <vt:lpstr>Calibri</vt:lpstr>
      <vt:lpstr>Calibri Light</vt:lpstr>
      <vt:lpstr>Century Gothic</vt:lpstr>
      <vt:lpstr>Segoe UI Light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Module Judge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琼怡 盛</cp:lastModifiedBy>
  <cp:revision>140</cp:revision>
  <dcterms:created xsi:type="dcterms:W3CDTF">2015-07-30T03:49:32Z</dcterms:created>
  <dcterms:modified xsi:type="dcterms:W3CDTF">2020-06-15T08:22:06Z</dcterms:modified>
</cp:coreProperties>
</file>