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3"/>
  </p:sldMasterIdLst>
  <p:notesMasterIdLst>
    <p:notesMasterId r:id="rId18"/>
  </p:notesMasterIdLst>
  <p:sldIdLst>
    <p:sldId id="409" r:id="rId4"/>
    <p:sldId id="410" r:id="rId5"/>
    <p:sldId id="411" r:id="rId6"/>
    <p:sldId id="434" r:id="rId7"/>
    <p:sldId id="461" r:id="rId8"/>
    <p:sldId id="529" r:id="rId9"/>
    <p:sldId id="533" r:id="rId10"/>
    <p:sldId id="454" r:id="rId11"/>
    <p:sldId id="415" r:id="rId12"/>
    <p:sldId id="416" r:id="rId13"/>
    <p:sldId id="456" r:id="rId14"/>
    <p:sldId id="417" r:id="rId15"/>
    <p:sldId id="419" r:id="rId16"/>
    <p:sldId id="462" r:id="rId17"/>
    <p:sldId id="463" r:id="rId19"/>
    <p:sldId id="464" r:id="rId20"/>
    <p:sldId id="490" r:id="rId21"/>
    <p:sldId id="534" r:id="rId22"/>
    <p:sldId id="465" r:id="rId23"/>
    <p:sldId id="491" r:id="rId24"/>
    <p:sldId id="466" r:id="rId25"/>
    <p:sldId id="498" r:id="rId26"/>
    <p:sldId id="467" r:id="rId27"/>
    <p:sldId id="499" r:id="rId28"/>
    <p:sldId id="423" r:id="rId29"/>
    <p:sldId id="435" r:id="rId30"/>
    <p:sldId id="475" r:id="rId31"/>
    <p:sldId id="476" r:id="rId32"/>
    <p:sldId id="477" r:id="rId33"/>
    <p:sldId id="478" r:id="rId34"/>
    <p:sldId id="470" r:id="rId35"/>
    <p:sldId id="479" r:id="rId36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37D"/>
    <a:srgbClr val="D7A89A"/>
    <a:srgbClr val="FFFFFF"/>
    <a:srgbClr val="DFBBAF"/>
    <a:srgbClr val="577C52"/>
    <a:srgbClr val="DDB6AA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75" d="100"/>
          <a:sy n="75" d="100"/>
        </p:scale>
        <p:origin x="2022" y="816"/>
      </p:cViewPr>
      <p:guideLst>
        <p:guide orient="horz" pos="22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5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35.xml"/><Relationship Id="rId41" Type="http://schemas.openxmlformats.org/officeDocument/2006/relationships/customXml" Target="../customXml/item1.xml"/><Relationship Id="rId40" Type="http://schemas.openxmlformats.org/officeDocument/2006/relationships/customXmlProps" Target="../customXml/itemProps34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5F023-A624-4B05-9C69-B2A88D53BD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9EAC-FD61-43EE-ACFF-A97DA62B36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9"/>
          <p:cNvSpPr txBox="1"/>
          <p:nvPr userDrawn="1"/>
        </p:nvSpPr>
        <p:spPr>
          <a:xfrm>
            <a:off x="1907704" y="5560038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image" Target="../media/image6.jpe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0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508979" y="250695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b="1" dirty="0">
                <a:solidFill>
                  <a:srgbClr val="80937D"/>
                </a:solidFill>
                <a:cs typeface="+mn-ea"/>
                <a:sym typeface="+mn-lt"/>
              </a:rPr>
              <a:t>飞驰大数据网站</a:t>
            </a:r>
            <a:endParaRPr lang="en-US" altLang="zh-CN" sz="85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1722" y="1931670"/>
            <a:ext cx="494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项目汇报</a:t>
            </a:r>
            <a:r>
              <a:rPr lang="en-US" altLang="zh-CN" sz="2000" b="1" dirty="0">
                <a:solidFill>
                  <a:srgbClr val="80937D"/>
                </a:solidFill>
                <a:cs typeface="+mn-ea"/>
                <a:sym typeface="+mn-lt"/>
              </a:rPr>
              <a:t>|</a:t>
            </a:r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工作总结</a:t>
            </a:r>
            <a:r>
              <a:rPr lang="en-US" altLang="zh-CN" sz="2000" b="1" dirty="0">
                <a:solidFill>
                  <a:srgbClr val="80937D"/>
                </a:solidFill>
                <a:cs typeface="+mn-ea"/>
                <a:sym typeface="+mn-lt"/>
              </a:rPr>
              <a:t>|</a:t>
            </a:r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飞驰大数据</a:t>
            </a:r>
            <a:endParaRPr lang="en-US" altLang="zh-CN" sz="20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3" name="圆角矩形 14"/>
          <p:cNvSpPr/>
          <p:nvPr/>
        </p:nvSpPr>
        <p:spPr>
          <a:xfrm>
            <a:off x="4847589" y="4426712"/>
            <a:ext cx="2496820" cy="433705"/>
          </a:xfrm>
          <a:prstGeom prst="roundRect">
            <a:avLst/>
          </a:prstGeom>
          <a:solidFill>
            <a:srgbClr val="DD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847590" y="4474051"/>
            <a:ext cx="239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ln w="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汇报组：第七小组</a:t>
            </a:r>
            <a:endParaRPr lang="zh-CN" altLang="en-US" sz="1600" b="1" dirty="0">
              <a:ln w="0">
                <a:noFill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Tm="200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项目技术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1242102" y="1360686"/>
            <a:ext cx="2923181" cy="3455962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55" name="Freeform 16"/>
          <p:cNvSpPr>
            <a:spLocks noEditPoints="1"/>
          </p:cNvSpPr>
          <p:nvPr/>
        </p:nvSpPr>
        <p:spPr bwMode="auto">
          <a:xfrm>
            <a:off x="1955837" y="5047605"/>
            <a:ext cx="1494000" cy="119836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35" tIns="45718" rIns="91435" bIns="45718" numCol="1" anchor="t" anchorCtr="0" compatLnSpc="1"/>
          <a:lstStyle/>
          <a:p>
            <a:pPr algn="just" defTabSz="866775" fontAlgn="base">
              <a:lnSpc>
                <a:spcPct val="120000"/>
              </a:lnSpc>
            </a:pPr>
            <a:endParaRPr lang="id-ID" sz="76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56" name="Group 12"/>
          <p:cNvGrpSpPr/>
          <p:nvPr/>
        </p:nvGrpSpPr>
        <p:grpSpPr>
          <a:xfrm>
            <a:off x="1551195" y="1762719"/>
            <a:ext cx="2300613" cy="2059155"/>
            <a:chOff x="8169276" y="952501"/>
            <a:chExt cx="3781424" cy="3384550"/>
          </a:xfrm>
          <a:solidFill>
            <a:srgbClr val="E9CCA9"/>
          </a:solidFill>
        </p:grpSpPr>
        <p:sp>
          <p:nvSpPr>
            <p:cNvPr id="57" name="Freeform 10"/>
            <p:cNvSpPr/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Freeform 11"/>
            <p:cNvSpPr/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35" tIns="45718" rIns="91435" bIns="45718" numCol="1" anchor="t" anchorCtr="0" compatLnSpc="1"/>
            <a:lstStyle/>
            <a:p>
              <a:pPr algn="just" defTabSz="866775" fontAlgn="base">
                <a:lnSpc>
                  <a:spcPct val="120000"/>
                </a:lnSpc>
              </a:pPr>
              <a:endParaRPr lang="id-ID" sz="76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003845" y="1746655"/>
            <a:ext cx="6635327" cy="1153160"/>
            <a:chOff x="5971177" y="1716909"/>
            <a:chExt cx="5037206" cy="924896"/>
          </a:xfrm>
        </p:grpSpPr>
        <p:sp>
          <p:nvSpPr>
            <p:cNvPr id="6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00789" y="2013324"/>
              <a:ext cx="4407594" cy="628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Vue3.2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—— 组合式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api 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+ 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setup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语法糖 + 编译时宏命令、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vite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pinia 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vue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router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jquery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mitt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echarts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chart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、morris、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axios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element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-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plus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typescript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强类型语言 、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scss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动态样式语言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26531" y="1716909"/>
              <a:ext cx="1828799" cy="29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pc="40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前端技术</a:t>
              </a:r>
              <a:endParaRPr kumimoji="0" lang="zh-CN" altLang="en-US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003845" y="2920526"/>
            <a:ext cx="6669236" cy="785054"/>
            <a:chOff x="5971177" y="2880809"/>
            <a:chExt cx="5062948" cy="629655"/>
          </a:xfrm>
        </p:grpSpPr>
        <p:sp>
          <p:nvSpPr>
            <p:cNvPr id="6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26531" y="3250751"/>
              <a:ext cx="4407594" cy="258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基于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flask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搭建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python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后台，连接</a:t>
              </a:r>
              <a:r>
                <a:rPr lang="en-US" altLang="zh-CN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pyspark</a:t>
              </a:r>
              <a:endParaRPr lang="en-US" altLang="zh-CN" sz="130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26531" y="2954263"/>
              <a:ext cx="1828799" cy="29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后端技术</a:t>
              </a:r>
              <a:endParaRPr lang="zh-CN" altLang="en-US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5003845" y="3985206"/>
            <a:ext cx="6635327" cy="981684"/>
            <a:chOff x="5971177" y="3963553"/>
            <a:chExt cx="5037206" cy="787363"/>
          </a:xfrm>
        </p:grpSpPr>
        <p:sp>
          <p:nvSpPr>
            <p:cNvPr id="6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00789" y="4356715"/>
              <a:ext cx="4407594" cy="394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在云服务器上搭建Hadoop、Hbase以及PySpark环境；</a:t>
              </a:r>
              <a:r>
                <a:rPr lang="zh-CN" altLang="en-US" sz="1300" b="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</a:rPr>
                <a:t>Hadoop作为大数据处理框架基础，列式数据库系统Hbase存储数据，远程连接</a:t>
              </a:r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PySpark</a:t>
              </a:r>
              <a:endParaRPr lang="zh-CN" altLang="en-US" sz="130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26531" y="3963553"/>
              <a:ext cx="1828799" cy="29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大数据环境</a:t>
              </a:r>
              <a:endParaRPr lang="zh-CN" altLang="en-US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003845" y="5151039"/>
            <a:ext cx="6831964" cy="807719"/>
            <a:chOff x="5971177" y="5120563"/>
            <a:chExt cx="5186483" cy="647834"/>
          </a:xfrm>
        </p:grpSpPr>
        <p:sp>
          <p:nvSpPr>
            <p:cNvPr id="72" name="Oval 27"/>
            <p:cNvSpPr/>
            <p:nvPr/>
          </p:nvSpPr>
          <p:spPr>
            <a:xfrm>
              <a:off x="5971177" y="5120619"/>
              <a:ext cx="629655" cy="6296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en-US" sz="1325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6600747" y="5456194"/>
              <a:ext cx="4556913" cy="31220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zh-CN" altLang="en-US" sz="130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  <a:sym typeface="+mn-lt"/>
                </a:rPr>
                <a:t>采用HDFS、mongoDB</a:t>
              </a:r>
              <a:r>
                <a:rPr lang="zh-CN" altLang="en-US" sz="1300" b="0" noProof="0" dirty="0">
                  <a:ln>
                    <a:noFill/>
                  </a:ln>
                  <a:solidFill>
                    <a:srgbClr val="222A35"/>
                  </a:solidFill>
                  <a:effectLst/>
                  <a:uLnTx/>
                  <a:uFillTx/>
                  <a:cs typeface="+mn-ea"/>
                </a:rPr>
                <a:t>大规模数据集，便于高效地存储、管理和处理海量数据</a:t>
              </a:r>
              <a:endParaRPr lang="zh-CN" altLang="en-US" sz="1300" dirty="0">
                <a:solidFill>
                  <a:srgbClr val="222A35"/>
                </a:solidFill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222A35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626531" y="5120563"/>
              <a:ext cx="1828799" cy="29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数据库技术</a:t>
              </a:r>
              <a:endParaRPr lang="zh-CN" altLang="en-US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4" presetClass="entr" presetSubtype="1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4" grpId="0" animBg="1"/>
          <p:bldP spid="55" grpId="0" animBg="1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项目技术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740220" y="1513184"/>
            <a:ext cx="9401630" cy="1265495"/>
            <a:chOff x="2486796" y="2343753"/>
            <a:chExt cx="4229941" cy="1265495"/>
          </a:xfrm>
        </p:grpSpPr>
        <p:sp>
          <p:nvSpPr>
            <p:cNvPr id="24" name="文本框 23"/>
            <p:cNvSpPr txBox="1"/>
            <p:nvPr/>
          </p:nvSpPr>
          <p:spPr>
            <a:xfrm>
              <a:off x="2486796" y="2343753"/>
              <a:ext cx="358578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整体框架-</a:t>
              </a: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Vue 3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486796" y="2687228"/>
              <a:ext cx="4229941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飞驰大数据网站采用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vue3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作为前端开发框架，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作为一款轻量级框架，门槛低，上手快，简单易学。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可以进行组件化开发，数据与结构相分离，使代码量减少，从而提升开发效率，最突出的优势在于对数据进行双向绑定，使用虚拟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DOM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；相较于传统页面通过超链接实现页面跳转，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vue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会使用路由跳转不会刷新页面，单页面应用使得页面局部刷新时，不用每次跳转都请求数据，加快访问速度。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椭圆 38"/>
          <p:cNvSpPr/>
          <p:nvPr/>
        </p:nvSpPr>
        <p:spPr>
          <a:xfrm>
            <a:off x="1240067" y="1564919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828309" y="3247767"/>
            <a:ext cx="9313561" cy="1517908"/>
            <a:chOff x="2486796" y="2343753"/>
            <a:chExt cx="4357912" cy="1407839"/>
          </a:xfrm>
        </p:grpSpPr>
        <p:sp>
          <p:nvSpPr>
            <p:cNvPr id="30" name="文本框 29"/>
            <p:cNvSpPr txBox="1"/>
            <p:nvPr/>
          </p:nvSpPr>
          <p:spPr>
            <a:xfrm>
              <a:off x="2486796" y="2343753"/>
              <a:ext cx="3585789" cy="34159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BP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神经网络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486796" y="2687228"/>
              <a:ext cx="4357912" cy="1064364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飞驰大数据网站采用多元逻辑回归对未来数据进行预测。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收集并处理不同年份的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GDP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数据及相关因素的数据，将数据集划分成训练集和测试集，在训练集上使用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神经网络进行训练，对网络进行调参优化，并在训练集上进行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神经网络的拟合，适当调整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BP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神经网络的参数，最终使用测试集中的数据进行预测，并进行数据分析，评估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GDP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增长趋势及对经济其他领域的影响，如就业、通货膨胀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54296" y="3099354"/>
            <a:ext cx="9298643" cy="1666375"/>
            <a:chOff x="6153150" y="3250504"/>
            <a:chExt cx="4488488" cy="1188146"/>
          </a:xfrm>
        </p:grpSpPr>
        <p:cxnSp>
          <p:nvCxnSpPr>
            <p:cNvPr id="39" name="直接连接符 38"/>
            <p:cNvCxnSpPr/>
            <p:nvPr/>
          </p:nvCxnSpPr>
          <p:spPr>
            <a:xfrm>
              <a:off x="6153178" y="3250504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53150" y="4438650"/>
              <a:ext cx="448846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 15"/>
          <p:cNvSpPr>
            <a:spLocks noEditPoints="1"/>
          </p:cNvSpPr>
          <p:nvPr/>
        </p:nvSpPr>
        <p:spPr bwMode="auto">
          <a:xfrm>
            <a:off x="1313091" y="3251639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5470" y="5085059"/>
            <a:ext cx="9401630" cy="1265495"/>
            <a:chOff x="2486796" y="2343753"/>
            <a:chExt cx="4229941" cy="1265495"/>
          </a:xfrm>
        </p:grpSpPr>
        <p:sp>
          <p:nvSpPr>
            <p:cNvPr id="7" name="文本框 6"/>
            <p:cNvSpPr txBox="1"/>
            <p:nvPr/>
          </p:nvSpPr>
          <p:spPr>
            <a:xfrm>
              <a:off x="2486796" y="2343753"/>
              <a:ext cx="3585789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多远逻辑回归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6796" y="2687228"/>
              <a:ext cx="4229941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飞驰大数据网站采用多元逻辑回归对未来数据进行预测。根据问题特点和预测目标选择合适的自变量和因变量，收集训练样本，包括具体变量数值以及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GDP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增长变化的真实值，在训练样本上，使用多元逻辑回归模型进行拟合，得到模型的参数；最终在测试集上进行多元逻辑回归的预测，得到预测值，并对结果进行评估与预测。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椭圆 38"/>
          <p:cNvSpPr/>
          <p:nvPr/>
        </p:nvSpPr>
        <p:spPr>
          <a:xfrm>
            <a:off x="1335317" y="5136794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大数据环境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íṡḷiḋè"/>
          <p:cNvSpPr/>
          <p:nvPr/>
        </p:nvSpPr>
        <p:spPr>
          <a:xfrm rot="5400000">
            <a:off x="2318530" y="2227102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6051240" y="1654753"/>
            <a:ext cx="4024973" cy="964035"/>
            <a:chOff x="5964155" y="1296926"/>
            <a:chExt cx="4024973" cy="964035"/>
          </a:xfrm>
        </p:grpSpPr>
        <p:sp>
          <p:nvSpPr>
            <p:cNvPr id="60" name="文本框 59"/>
            <p:cNvSpPr txBox="1"/>
            <p:nvPr/>
          </p:nvSpPr>
          <p:spPr>
            <a:xfrm>
              <a:off x="5964155" y="1615801"/>
              <a:ext cx="402497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利用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中的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HDFS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作为底层存储数据库。网站后端通过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Hadoop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的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API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接口访问集群。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64156" y="1296926"/>
              <a:ext cx="178312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Hadoop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749248" y="3500149"/>
            <a:ext cx="4024972" cy="1517755"/>
            <a:chOff x="6662163" y="3142322"/>
            <a:chExt cx="4024972" cy="1517755"/>
          </a:xfrm>
        </p:grpSpPr>
        <p:sp>
          <p:nvSpPr>
            <p:cNvPr id="63" name="文本框 62"/>
            <p:cNvSpPr txBox="1"/>
            <p:nvPr/>
          </p:nvSpPr>
          <p:spPr>
            <a:xfrm>
              <a:off x="6662163" y="3461197"/>
              <a:ext cx="4024972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sz="1200"/>
                <a:t>MongoDB是一个面向文档的分布式数据库系统，是NoSQL数据库的一种</a:t>
              </a:r>
              <a:r>
                <a:rPr lang="zh-CN" sz="1200"/>
                <a:t>，它</a:t>
              </a:r>
              <a:r>
                <a:rPr sz="1200"/>
                <a:t>采用文档型数据模型，更适用于海量非结构化数据的存储和管理，且数据存储方式十分灵活</a:t>
              </a:r>
              <a:r>
                <a:rPr lang="zh-CN" sz="1200"/>
                <a:t>，显著提升数据处理性能和可靠性。</a:t>
              </a:r>
              <a:endParaRPr sz="120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662163" y="3142322"/>
              <a:ext cx="178312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M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ongo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051233" y="5405535"/>
            <a:ext cx="4532471" cy="1165151"/>
            <a:chOff x="5964148" y="5047708"/>
            <a:chExt cx="4024972" cy="1771375"/>
          </a:xfrm>
        </p:grpSpPr>
        <p:sp>
          <p:nvSpPr>
            <p:cNvPr id="66" name="文本框 65"/>
            <p:cNvSpPr txBox="1"/>
            <p:nvPr/>
          </p:nvSpPr>
          <p:spPr>
            <a:xfrm>
              <a:off x="5964148" y="5417339"/>
              <a:ext cx="4024972" cy="1401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sz="1200"/>
                <a:t>利用Spark作为数据处理和计算框架。使用Spark进行数据处理，将处理后的数据存储在HBase中。Spark具有快速处理能力，因此可以用于网站中的大数据量计算和分析。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64156" y="5047708"/>
              <a:ext cx="1783121" cy="559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Spark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1350671" y="2205177"/>
            <a:ext cx="3730892" cy="3730892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947942" y="1963553"/>
            <a:ext cx="789924" cy="789920"/>
            <a:chOff x="4860857" y="1605726"/>
            <a:chExt cx="789924" cy="789920"/>
          </a:xfrm>
        </p:grpSpPr>
        <p:sp>
          <p:nvSpPr>
            <p:cNvPr id="70" name="î$1íḑe"/>
            <p:cNvSpPr/>
            <p:nvPr/>
          </p:nvSpPr>
          <p:spPr>
            <a:xfrm>
              <a:off x="4860857" y="1605726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Oval 10"/>
            <p:cNvSpPr/>
            <p:nvPr/>
          </p:nvSpPr>
          <p:spPr>
            <a:xfrm>
              <a:off x="5098844" y="1819275"/>
              <a:ext cx="377008" cy="375748"/>
            </a:xfrm>
            <a:custGeom>
              <a:avLst/>
              <a:gdLst>
                <a:gd name="connsiteX0" fmla="*/ 81603 w 608615"/>
                <a:gd name="connsiteY0" fmla="*/ 176901 h 606580"/>
                <a:gd name="connsiteX1" fmla="*/ 42180 w 608615"/>
                <a:gd name="connsiteY1" fmla="*/ 215826 h 606580"/>
                <a:gd name="connsiteX2" fmla="*/ 25449 w 608615"/>
                <a:gd name="connsiteY2" fmla="*/ 362636 h 606580"/>
                <a:gd name="connsiteX3" fmla="*/ 29543 w 608615"/>
                <a:gd name="connsiteY3" fmla="*/ 376411 h 606580"/>
                <a:gd name="connsiteX4" fmla="*/ 38798 w 608615"/>
                <a:gd name="connsiteY4" fmla="*/ 380765 h 606580"/>
                <a:gd name="connsiteX5" fmla="*/ 48409 w 608615"/>
                <a:gd name="connsiteY5" fmla="*/ 380765 h 606580"/>
                <a:gd name="connsiteX6" fmla="*/ 61046 w 608615"/>
                <a:gd name="connsiteY6" fmla="*/ 392496 h 606580"/>
                <a:gd name="connsiteX7" fmla="*/ 75018 w 608615"/>
                <a:gd name="connsiteY7" fmla="*/ 581341 h 606580"/>
                <a:gd name="connsiteX8" fmla="*/ 152796 w 608615"/>
                <a:gd name="connsiteY8" fmla="*/ 581341 h 606580"/>
                <a:gd name="connsiteX9" fmla="*/ 166768 w 608615"/>
                <a:gd name="connsiteY9" fmla="*/ 392496 h 606580"/>
                <a:gd name="connsiteX10" fmla="*/ 179405 w 608615"/>
                <a:gd name="connsiteY10" fmla="*/ 380765 h 606580"/>
                <a:gd name="connsiteX11" fmla="*/ 189016 w 608615"/>
                <a:gd name="connsiteY11" fmla="*/ 380765 h 606580"/>
                <a:gd name="connsiteX12" fmla="*/ 198271 w 608615"/>
                <a:gd name="connsiteY12" fmla="*/ 376411 h 606580"/>
                <a:gd name="connsiteX13" fmla="*/ 202365 w 608615"/>
                <a:gd name="connsiteY13" fmla="*/ 362636 h 606580"/>
                <a:gd name="connsiteX14" fmla="*/ 185634 w 608615"/>
                <a:gd name="connsiteY14" fmla="*/ 215826 h 606580"/>
                <a:gd name="connsiteX15" fmla="*/ 146211 w 608615"/>
                <a:gd name="connsiteY15" fmla="*/ 176901 h 606580"/>
                <a:gd name="connsiteX16" fmla="*/ 329132 w 608615"/>
                <a:gd name="connsiteY16" fmla="*/ 176837 h 606580"/>
                <a:gd name="connsiteX17" fmla="*/ 455700 w 608615"/>
                <a:gd name="connsiteY17" fmla="*/ 303299 h 606580"/>
                <a:gd name="connsiteX18" fmla="*/ 329132 w 608615"/>
                <a:gd name="connsiteY18" fmla="*/ 429673 h 606580"/>
                <a:gd name="connsiteX19" fmla="*/ 252585 w 608615"/>
                <a:gd name="connsiteY19" fmla="*/ 403456 h 606580"/>
                <a:gd name="connsiteX20" fmla="*/ 250182 w 608615"/>
                <a:gd name="connsiteY20" fmla="*/ 385682 h 606580"/>
                <a:gd name="connsiteX21" fmla="*/ 267984 w 608615"/>
                <a:gd name="connsiteY21" fmla="*/ 383372 h 606580"/>
                <a:gd name="connsiteX22" fmla="*/ 329132 w 608615"/>
                <a:gd name="connsiteY22" fmla="*/ 404434 h 606580"/>
                <a:gd name="connsiteX23" fmla="*/ 430422 w 608615"/>
                <a:gd name="connsiteY23" fmla="*/ 303299 h 606580"/>
                <a:gd name="connsiteX24" fmla="*/ 329132 w 608615"/>
                <a:gd name="connsiteY24" fmla="*/ 202165 h 606580"/>
                <a:gd name="connsiteX25" fmla="*/ 258816 w 608615"/>
                <a:gd name="connsiteY25" fmla="*/ 230781 h 606580"/>
                <a:gd name="connsiteX26" fmla="*/ 240925 w 608615"/>
                <a:gd name="connsiteY26" fmla="*/ 230426 h 606580"/>
                <a:gd name="connsiteX27" fmla="*/ 241192 w 608615"/>
                <a:gd name="connsiteY27" fmla="*/ 212563 h 606580"/>
                <a:gd name="connsiteX28" fmla="*/ 329132 w 608615"/>
                <a:gd name="connsiteY28" fmla="*/ 176837 h 606580"/>
                <a:gd name="connsiteX29" fmla="*/ 81603 w 608615"/>
                <a:gd name="connsiteY29" fmla="*/ 151574 h 606580"/>
                <a:gd name="connsiteX30" fmla="*/ 146211 w 608615"/>
                <a:gd name="connsiteY30" fmla="*/ 151574 h 606580"/>
                <a:gd name="connsiteX31" fmla="*/ 210819 w 608615"/>
                <a:gd name="connsiteY31" fmla="*/ 212982 h 606580"/>
                <a:gd name="connsiteX32" fmla="*/ 227549 w 608615"/>
                <a:gd name="connsiteY32" fmla="*/ 359793 h 606580"/>
                <a:gd name="connsiteX33" fmla="*/ 217137 w 608615"/>
                <a:gd name="connsiteY33" fmla="*/ 393296 h 606580"/>
                <a:gd name="connsiteX34" fmla="*/ 191152 w 608615"/>
                <a:gd name="connsiteY34" fmla="*/ 406004 h 606580"/>
                <a:gd name="connsiteX35" fmla="*/ 177180 w 608615"/>
                <a:gd name="connsiteY35" fmla="*/ 594938 h 606580"/>
                <a:gd name="connsiteX36" fmla="*/ 164543 w 608615"/>
                <a:gd name="connsiteY36" fmla="*/ 606580 h 606580"/>
                <a:gd name="connsiteX37" fmla="*/ 63271 w 608615"/>
                <a:gd name="connsiteY37" fmla="*/ 606580 h 606580"/>
                <a:gd name="connsiteX38" fmla="*/ 50634 w 608615"/>
                <a:gd name="connsiteY38" fmla="*/ 594938 h 606580"/>
                <a:gd name="connsiteX39" fmla="*/ 36662 w 608615"/>
                <a:gd name="connsiteY39" fmla="*/ 406004 h 606580"/>
                <a:gd name="connsiteX40" fmla="*/ 10677 w 608615"/>
                <a:gd name="connsiteY40" fmla="*/ 393296 h 606580"/>
                <a:gd name="connsiteX41" fmla="*/ 265 w 608615"/>
                <a:gd name="connsiteY41" fmla="*/ 359793 h 606580"/>
                <a:gd name="connsiteX42" fmla="*/ 17084 w 608615"/>
                <a:gd name="connsiteY42" fmla="*/ 212982 h 606580"/>
                <a:gd name="connsiteX43" fmla="*/ 81603 w 608615"/>
                <a:gd name="connsiteY43" fmla="*/ 151574 h 606580"/>
                <a:gd name="connsiteX44" fmla="*/ 113916 w 608615"/>
                <a:gd name="connsiteY44" fmla="*/ 25241 h 606580"/>
                <a:gd name="connsiteX45" fmla="*/ 75923 w 608615"/>
                <a:gd name="connsiteY45" fmla="*/ 63191 h 606580"/>
                <a:gd name="connsiteX46" fmla="*/ 113916 w 608615"/>
                <a:gd name="connsiteY46" fmla="*/ 101053 h 606580"/>
                <a:gd name="connsiteX47" fmla="*/ 151909 w 608615"/>
                <a:gd name="connsiteY47" fmla="*/ 63191 h 606580"/>
                <a:gd name="connsiteX48" fmla="*/ 113916 w 608615"/>
                <a:gd name="connsiteY48" fmla="*/ 25241 h 606580"/>
                <a:gd name="connsiteX49" fmla="*/ 409385 w 608615"/>
                <a:gd name="connsiteY49" fmla="*/ 24335 h 606580"/>
                <a:gd name="connsiteX50" fmla="*/ 430612 w 608615"/>
                <a:gd name="connsiteY50" fmla="*/ 28235 h 606580"/>
                <a:gd name="connsiteX51" fmla="*/ 493358 w 608615"/>
                <a:gd name="connsiteY51" fmla="*/ 65385 h 606580"/>
                <a:gd name="connsiteX52" fmla="*/ 512404 w 608615"/>
                <a:gd name="connsiteY52" fmla="*/ 103335 h 606580"/>
                <a:gd name="connsiteX53" fmla="*/ 495227 w 608615"/>
                <a:gd name="connsiteY53" fmla="*/ 141463 h 606580"/>
                <a:gd name="connsiteX54" fmla="*/ 492023 w 608615"/>
                <a:gd name="connsiteY54" fmla="*/ 173902 h 606580"/>
                <a:gd name="connsiteX55" fmla="*/ 513650 w 608615"/>
                <a:gd name="connsiteY55" fmla="*/ 212297 h 606580"/>
                <a:gd name="connsiteX56" fmla="*/ 541864 w 608615"/>
                <a:gd name="connsiteY56" fmla="*/ 225539 h 606580"/>
                <a:gd name="connsiteX57" fmla="*/ 582894 w 608615"/>
                <a:gd name="connsiteY57" fmla="*/ 228917 h 606580"/>
                <a:gd name="connsiteX58" fmla="*/ 606212 w 608615"/>
                <a:gd name="connsiteY58" fmla="*/ 265089 h 606580"/>
                <a:gd name="connsiteX59" fmla="*/ 608615 w 608615"/>
                <a:gd name="connsiteY59" fmla="*/ 302417 h 606580"/>
                <a:gd name="connsiteX60" fmla="*/ 606212 w 608615"/>
                <a:gd name="connsiteY60" fmla="*/ 339656 h 606580"/>
                <a:gd name="connsiteX61" fmla="*/ 582894 w 608615"/>
                <a:gd name="connsiteY61" fmla="*/ 375828 h 606580"/>
                <a:gd name="connsiteX62" fmla="*/ 542131 w 608615"/>
                <a:gd name="connsiteY62" fmla="*/ 379383 h 606580"/>
                <a:gd name="connsiteX63" fmla="*/ 513650 w 608615"/>
                <a:gd name="connsiteY63" fmla="*/ 392448 h 606580"/>
                <a:gd name="connsiteX64" fmla="*/ 492023 w 608615"/>
                <a:gd name="connsiteY64" fmla="*/ 430843 h 606580"/>
                <a:gd name="connsiteX65" fmla="*/ 495227 w 608615"/>
                <a:gd name="connsiteY65" fmla="*/ 463282 h 606580"/>
                <a:gd name="connsiteX66" fmla="*/ 512404 w 608615"/>
                <a:gd name="connsiteY66" fmla="*/ 501410 h 606580"/>
                <a:gd name="connsiteX67" fmla="*/ 493358 w 608615"/>
                <a:gd name="connsiteY67" fmla="*/ 539449 h 606580"/>
                <a:gd name="connsiteX68" fmla="*/ 430612 w 608615"/>
                <a:gd name="connsiteY68" fmla="*/ 576510 h 606580"/>
                <a:gd name="connsiteX69" fmla="*/ 388692 w 608615"/>
                <a:gd name="connsiteY69" fmla="*/ 574644 h 606580"/>
                <a:gd name="connsiteX70" fmla="*/ 364483 w 608615"/>
                <a:gd name="connsiteY70" fmla="*/ 540071 h 606580"/>
                <a:gd name="connsiteX71" fmla="*/ 339029 w 608615"/>
                <a:gd name="connsiteY71" fmla="*/ 521229 h 606580"/>
                <a:gd name="connsiteX72" fmla="*/ 295952 w 608615"/>
                <a:gd name="connsiteY72" fmla="*/ 521229 h 606580"/>
                <a:gd name="connsiteX73" fmla="*/ 270497 w 608615"/>
                <a:gd name="connsiteY73" fmla="*/ 540071 h 606580"/>
                <a:gd name="connsiteX74" fmla="*/ 250917 w 608615"/>
                <a:gd name="connsiteY74" fmla="*/ 571711 h 606580"/>
                <a:gd name="connsiteX75" fmla="*/ 223504 w 608615"/>
                <a:gd name="connsiteY75" fmla="*/ 580421 h 606580"/>
                <a:gd name="connsiteX76" fmla="*/ 215138 w 608615"/>
                <a:gd name="connsiteY76" fmla="*/ 579710 h 606580"/>
                <a:gd name="connsiteX77" fmla="*/ 204903 w 608615"/>
                <a:gd name="connsiteY77" fmla="*/ 565045 h 606580"/>
                <a:gd name="connsiteX78" fmla="*/ 219499 w 608615"/>
                <a:gd name="connsiteY78" fmla="*/ 554825 h 606580"/>
                <a:gd name="connsiteX79" fmla="*/ 236232 w 608615"/>
                <a:gd name="connsiteY79" fmla="*/ 551003 h 606580"/>
                <a:gd name="connsiteX80" fmla="*/ 245488 w 608615"/>
                <a:gd name="connsiteY80" fmla="*/ 535983 h 606580"/>
                <a:gd name="connsiteX81" fmla="*/ 298533 w 608615"/>
                <a:gd name="connsiteY81" fmla="*/ 496077 h 606580"/>
                <a:gd name="connsiteX82" fmla="*/ 336359 w 608615"/>
                <a:gd name="connsiteY82" fmla="*/ 496077 h 606580"/>
                <a:gd name="connsiteX83" fmla="*/ 389404 w 608615"/>
                <a:gd name="connsiteY83" fmla="*/ 535983 h 606580"/>
                <a:gd name="connsiteX84" fmla="*/ 400885 w 608615"/>
                <a:gd name="connsiteY84" fmla="*/ 552425 h 606580"/>
                <a:gd name="connsiteX85" fmla="*/ 420465 w 608615"/>
                <a:gd name="connsiteY85" fmla="*/ 553225 h 606580"/>
                <a:gd name="connsiteX86" fmla="*/ 477782 w 608615"/>
                <a:gd name="connsiteY86" fmla="*/ 519363 h 606580"/>
                <a:gd name="connsiteX87" fmla="*/ 487039 w 608615"/>
                <a:gd name="connsiteY87" fmla="*/ 500877 h 606580"/>
                <a:gd name="connsiteX88" fmla="*/ 478850 w 608615"/>
                <a:gd name="connsiteY88" fmla="*/ 482568 h 606580"/>
                <a:gd name="connsiteX89" fmla="*/ 471285 w 608615"/>
                <a:gd name="connsiteY89" fmla="*/ 416356 h 606580"/>
                <a:gd name="connsiteX90" fmla="*/ 490421 w 608615"/>
                <a:gd name="connsiteY90" fmla="*/ 382227 h 606580"/>
                <a:gd name="connsiteX91" fmla="*/ 550942 w 608615"/>
                <a:gd name="connsiteY91" fmla="*/ 355654 h 606580"/>
                <a:gd name="connsiteX92" fmla="*/ 569899 w 608615"/>
                <a:gd name="connsiteY92" fmla="*/ 354143 h 606580"/>
                <a:gd name="connsiteX93" fmla="*/ 581113 w 608615"/>
                <a:gd name="connsiteY93" fmla="*/ 336545 h 606580"/>
                <a:gd name="connsiteX94" fmla="*/ 583250 w 608615"/>
                <a:gd name="connsiteY94" fmla="*/ 302328 h 606580"/>
                <a:gd name="connsiteX95" fmla="*/ 581113 w 608615"/>
                <a:gd name="connsiteY95" fmla="*/ 268200 h 606580"/>
                <a:gd name="connsiteX96" fmla="*/ 569899 w 608615"/>
                <a:gd name="connsiteY96" fmla="*/ 250602 h 606580"/>
                <a:gd name="connsiteX97" fmla="*/ 551209 w 608615"/>
                <a:gd name="connsiteY97" fmla="*/ 249003 h 606580"/>
                <a:gd name="connsiteX98" fmla="*/ 490421 w 608615"/>
                <a:gd name="connsiteY98" fmla="*/ 222429 h 606580"/>
                <a:gd name="connsiteX99" fmla="*/ 471374 w 608615"/>
                <a:gd name="connsiteY99" fmla="*/ 188389 h 606580"/>
                <a:gd name="connsiteX100" fmla="*/ 478939 w 608615"/>
                <a:gd name="connsiteY100" fmla="*/ 122177 h 606580"/>
                <a:gd name="connsiteX101" fmla="*/ 487039 w 608615"/>
                <a:gd name="connsiteY101" fmla="*/ 103868 h 606580"/>
                <a:gd name="connsiteX102" fmla="*/ 477782 w 608615"/>
                <a:gd name="connsiteY102" fmla="*/ 85293 h 606580"/>
                <a:gd name="connsiteX103" fmla="*/ 420554 w 608615"/>
                <a:gd name="connsiteY103" fmla="*/ 51431 h 606580"/>
                <a:gd name="connsiteX104" fmla="*/ 400885 w 608615"/>
                <a:gd name="connsiteY104" fmla="*/ 52320 h 606580"/>
                <a:gd name="connsiteX105" fmla="*/ 389404 w 608615"/>
                <a:gd name="connsiteY105" fmla="*/ 68762 h 606580"/>
                <a:gd name="connsiteX106" fmla="*/ 336359 w 608615"/>
                <a:gd name="connsiteY106" fmla="*/ 108667 h 606580"/>
                <a:gd name="connsiteX107" fmla="*/ 298622 w 608615"/>
                <a:gd name="connsiteY107" fmla="*/ 108667 h 606580"/>
                <a:gd name="connsiteX108" fmla="*/ 245488 w 608615"/>
                <a:gd name="connsiteY108" fmla="*/ 68762 h 606580"/>
                <a:gd name="connsiteX109" fmla="*/ 234986 w 608615"/>
                <a:gd name="connsiteY109" fmla="*/ 52942 h 606580"/>
                <a:gd name="connsiteX110" fmla="*/ 216117 w 608615"/>
                <a:gd name="connsiteY110" fmla="*/ 50987 h 606580"/>
                <a:gd name="connsiteX111" fmla="*/ 200008 w 608615"/>
                <a:gd name="connsiteY111" fmla="*/ 43166 h 606580"/>
                <a:gd name="connsiteX112" fmla="*/ 207929 w 608615"/>
                <a:gd name="connsiteY112" fmla="*/ 27079 h 606580"/>
                <a:gd name="connsiteX113" fmla="*/ 247980 w 608615"/>
                <a:gd name="connsiteY113" fmla="*/ 31257 h 606580"/>
                <a:gd name="connsiteX114" fmla="*/ 270497 w 608615"/>
                <a:gd name="connsiteY114" fmla="*/ 64674 h 606580"/>
                <a:gd name="connsiteX115" fmla="*/ 295863 w 608615"/>
                <a:gd name="connsiteY115" fmla="*/ 83516 h 606580"/>
                <a:gd name="connsiteX116" fmla="*/ 339029 w 608615"/>
                <a:gd name="connsiteY116" fmla="*/ 83516 h 606580"/>
                <a:gd name="connsiteX117" fmla="*/ 364483 w 608615"/>
                <a:gd name="connsiteY117" fmla="*/ 64674 h 606580"/>
                <a:gd name="connsiteX118" fmla="*/ 388692 w 608615"/>
                <a:gd name="connsiteY118" fmla="*/ 30101 h 606580"/>
                <a:gd name="connsiteX119" fmla="*/ 409385 w 608615"/>
                <a:gd name="connsiteY119" fmla="*/ 24335 h 606580"/>
                <a:gd name="connsiteX120" fmla="*/ 113916 w 608615"/>
                <a:gd name="connsiteY120" fmla="*/ 0 h 606580"/>
                <a:gd name="connsiteX121" fmla="*/ 177178 w 608615"/>
                <a:gd name="connsiteY121" fmla="*/ 63191 h 606580"/>
                <a:gd name="connsiteX122" fmla="*/ 113916 w 608615"/>
                <a:gd name="connsiteY122" fmla="*/ 126383 h 606580"/>
                <a:gd name="connsiteX123" fmla="*/ 50654 w 608615"/>
                <a:gd name="connsiteY123" fmla="*/ 63191 h 606580"/>
                <a:gd name="connsiteX124" fmla="*/ 113916 w 608615"/>
                <a:gd name="connsiteY124" fmla="*/ 0 h 606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08615" h="606580">
                  <a:moveTo>
                    <a:pt x="81603" y="176901"/>
                  </a:moveTo>
                  <a:cubicBezTo>
                    <a:pt x="61669" y="176901"/>
                    <a:pt x="44761" y="193609"/>
                    <a:pt x="42180" y="215826"/>
                  </a:cubicBezTo>
                  <a:lnTo>
                    <a:pt x="25449" y="362636"/>
                  </a:lnTo>
                  <a:cubicBezTo>
                    <a:pt x="24827" y="367791"/>
                    <a:pt x="26339" y="372767"/>
                    <a:pt x="29543" y="376411"/>
                  </a:cubicBezTo>
                  <a:cubicBezTo>
                    <a:pt x="30967" y="378011"/>
                    <a:pt x="34171" y="380765"/>
                    <a:pt x="38798" y="380765"/>
                  </a:cubicBezTo>
                  <a:lnTo>
                    <a:pt x="48409" y="380765"/>
                  </a:lnTo>
                  <a:cubicBezTo>
                    <a:pt x="55084" y="380765"/>
                    <a:pt x="60512" y="385920"/>
                    <a:pt x="61046" y="392496"/>
                  </a:cubicBezTo>
                  <a:lnTo>
                    <a:pt x="75018" y="581341"/>
                  </a:lnTo>
                  <a:lnTo>
                    <a:pt x="152796" y="581341"/>
                  </a:lnTo>
                  <a:lnTo>
                    <a:pt x="166768" y="392496"/>
                  </a:lnTo>
                  <a:cubicBezTo>
                    <a:pt x="167213" y="385920"/>
                    <a:pt x="172730" y="380765"/>
                    <a:pt x="179405" y="380765"/>
                  </a:cubicBezTo>
                  <a:lnTo>
                    <a:pt x="189016" y="380765"/>
                  </a:lnTo>
                  <a:cubicBezTo>
                    <a:pt x="193643" y="380765"/>
                    <a:pt x="196847" y="378011"/>
                    <a:pt x="198271" y="376411"/>
                  </a:cubicBezTo>
                  <a:cubicBezTo>
                    <a:pt x="201475" y="372767"/>
                    <a:pt x="202987" y="367791"/>
                    <a:pt x="202365" y="362636"/>
                  </a:cubicBezTo>
                  <a:lnTo>
                    <a:pt x="185634" y="215826"/>
                  </a:lnTo>
                  <a:cubicBezTo>
                    <a:pt x="183053" y="193609"/>
                    <a:pt x="166145" y="176901"/>
                    <a:pt x="146211" y="176901"/>
                  </a:cubicBezTo>
                  <a:close/>
                  <a:moveTo>
                    <a:pt x="329132" y="176837"/>
                  </a:moveTo>
                  <a:cubicBezTo>
                    <a:pt x="398913" y="176837"/>
                    <a:pt x="455700" y="233536"/>
                    <a:pt x="455700" y="303299"/>
                  </a:cubicBezTo>
                  <a:cubicBezTo>
                    <a:pt x="455700" y="372974"/>
                    <a:pt x="398913" y="429673"/>
                    <a:pt x="329132" y="429673"/>
                  </a:cubicBezTo>
                  <a:cubicBezTo>
                    <a:pt x="301539" y="429673"/>
                    <a:pt x="275104" y="420608"/>
                    <a:pt x="252585" y="403456"/>
                  </a:cubicBezTo>
                  <a:cubicBezTo>
                    <a:pt x="247067" y="399190"/>
                    <a:pt x="245999" y="391281"/>
                    <a:pt x="250182" y="385682"/>
                  </a:cubicBezTo>
                  <a:cubicBezTo>
                    <a:pt x="254455" y="380172"/>
                    <a:pt x="262465" y="379106"/>
                    <a:pt x="267984" y="383372"/>
                  </a:cubicBezTo>
                  <a:cubicBezTo>
                    <a:pt x="286052" y="397146"/>
                    <a:pt x="307147" y="404434"/>
                    <a:pt x="329132" y="404434"/>
                  </a:cubicBezTo>
                  <a:cubicBezTo>
                    <a:pt x="384939" y="404434"/>
                    <a:pt x="430422" y="359021"/>
                    <a:pt x="430422" y="303299"/>
                  </a:cubicBezTo>
                  <a:cubicBezTo>
                    <a:pt x="430422" y="247489"/>
                    <a:pt x="384939" y="202165"/>
                    <a:pt x="329132" y="202165"/>
                  </a:cubicBezTo>
                  <a:cubicBezTo>
                    <a:pt x="302874" y="202165"/>
                    <a:pt x="277863" y="212296"/>
                    <a:pt x="258816" y="230781"/>
                  </a:cubicBezTo>
                  <a:cubicBezTo>
                    <a:pt x="253831" y="235580"/>
                    <a:pt x="245821" y="235491"/>
                    <a:pt x="240925" y="230426"/>
                  </a:cubicBezTo>
                  <a:cubicBezTo>
                    <a:pt x="236030" y="225449"/>
                    <a:pt x="236208" y="217451"/>
                    <a:pt x="241192" y="212563"/>
                  </a:cubicBezTo>
                  <a:cubicBezTo>
                    <a:pt x="265046" y="189545"/>
                    <a:pt x="296288" y="176837"/>
                    <a:pt x="329132" y="176837"/>
                  </a:cubicBezTo>
                  <a:close/>
                  <a:moveTo>
                    <a:pt x="81603" y="151574"/>
                  </a:moveTo>
                  <a:lnTo>
                    <a:pt x="146211" y="151574"/>
                  </a:lnTo>
                  <a:cubicBezTo>
                    <a:pt x="179049" y="151574"/>
                    <a:pt x="206814" y="177968"/>
                    <a:pt x="210819" y="212982"/>
                  </a:cubicBezTo>
                  <a:lnTo>
                    <a:pt x="227549" y="359793"/>
                  </a:lnTo>
                  <a:cubicBezTo>
                    <a:pt x="228973" y="372056"/>
                    <a:pt x="225146" y="384320"/>
                    <a:pt x="217137" y="393296"/>
                  </a:cubicBezTo>
                  <a:cubicBezTo>
                    <a:pt x="210285" y="401027"/>
                    <a:pt x="201119" y="405471"/>
                    <a:pt x="191152" y="406004"/>
                  </a:cubicBezTo>
                  <a:lnTo>
                    <a:pt x="177180" y="594938"/>
                  </a:lnTo>
                  <a:cubicBezTo>
                    <a:pt x="176646" y="601515"/>
                    <a:pt x="171129" y="606580"/>
                    <a:pt x="164543" y="606580"/>
                  </a:cubicBezTo>
                  <a:lnTo>
                    <a:pt x="63271" y="606580"/>
                  </a:lnTo>
                  <a:cubicBezTo>
                    <a:pt x="56685" y="606580"/>
                    <a:pt x="51168" y="601515"/>
                    <a:pt x="50634" y="594938"/>
                  </a:cubicBezTo>
                  <a:lnTo>
                    <a:pt x="36662" y="406004"/>
                  </a:lnTo>
                  <a:cubicBezTo>
                    <a:pt x="26695" y="405471"/>
                    <a:pt x="17529" y="400939"/>
                    <a:pt x="10677" y="393296"/>
                  </a:cubicBezTo>
                  <a:cubicBezTo>
                    <a:pt x="2668" y="384320"/>
                    <a:pt x="-1070" y="372056"/>
                    <a:pt x="265" y="359793"/>
                  </a:cubicBezTo>
                  <a:lnTo>
                    <a:pt x="17084" y="212982"/>
                  </a:lnTo>
                  <a:cubicBezTo>
                    <a:pt x="21000" y="177968"/>
                    <a:pt x="48765" y="151574"/>
                    <a:pt x="81603" y="151574"/>
                  </a:cubicBezTo>
                  <a:close/>
                  <a:moveTo>
                    <a:pt x="113916" y="25241"/>
                  </a:moveTo>
                  <a:cubicBezTo>
                    <a:pt x="93007" y="25241"/>
                    <a:pt x="75923" y="42217"/>
                    <a:pt x="75923" y="63191"/>
                  </a:cubicBezTo>
                  <a:cubicBezTo>
                    <a:pt x="75923" y="84078"/>
                    <a:pt x="93007" y="101053"/>
                    <a:pt x="113916" y="101053"/>
                  </a:cubicBezTo>
                  <a:cubicBezTo>
                    <a:pt x="134825" y="101053"/>
                    <a:pt x="151909" y="84078"/>
                    <a:pt x="151909" y="63191"/>
                  </a:cubicBezTo>
                  <a:cubicBezTo>
                    <a:pt x="151909" y="42217"/>
                    <a:pt x="134825" y="25241"/>
                    <a:pt x="113916" y="25241"/>
                  </a:cubicBezTo>
                  <a:close/>
                  <a:moveTo>
                    <a:pt x="409385" y="24335"/>
                  </a:moveTo>
                  <a:cubicBezTo>
                    <a:pt x="416527" y="24013"/>
                    <a:pt x="423758" y="25302"/>
                    <a:pt x="430612" y="28235"/>
                  </a:cubicBezTo>
                  <a:cubicBezTo>
                    <a:pt x="452862" y="37833"/>
                    <a:pt x="473955" y="50365"/>
                    <a:pt x="493358" y="65385"/>
                  </a:cubicBezTo>
                  <a:cubicBezTo>
                    <a:pt x="505106" y="74539"/>
                    <a:pt x="512048" y="88404"/>
                    <a:pt x="512404" y="103335"/>
                  </a:cubicBezTo>
                  <a:cubicBezTo>
                    <a:pt x="512671" y="118177"/>
                    <a:pt x="506441" y="132042"/>
                    <a:pt x="495227" y="141463"/>
                  </a:cubicBezTo>
                  <a:cubicBezTo>
                    <a:pt x="485971" y="149284"/>
                    <a:pt x="484547" y="163237"/>
                    <a:pt x="492023" y="173902"/>
                  </a:cubicBezTo>
                  <a:cubicBezTo>
                    <a:pt x="500478" y="185901"/>
                    <a:pt x="507687" y="198788"/>
                    <a:pt x="513650" y="212297"/>
                  </a:cubicBezTo>
                  <a:cubicBezTo>
                    <a:pt x="518634" y="223851"/>
                    <a:pt x="531094" y="229716"/>
                    <a:pt x="541864" y="225539"/>
                  </a:cubicBezTo>
                  <a:cubicBezTo>
                    <a:pt x="555570" y="220207"/>
                    <a:pt x="570433" y="221540"/>
                    <a:pt x="582894" y="228917"/>
                  </a:cubicBezTo>
                  <a:cubicBezTo>
                    <a:pt x="595799" y="236649"/>
                    <a:pt x="604343" y="249891"/>
                    <a:pt x="606212" y="265089"/>
                  </a:cubicBezTo>
                  <a:cubicBezTo>
                    <a:pt x="607814" y="277354"/>
                    <a:pt x="608615" y="289885"/>
                    <a:pt x="608615" y="302417"/>
                  </a:cubicBezTo>
                  <a:cubicBezTo>
                    <a:pt x="608615" y="314860"/>
                    <a:pt x="607814" y="327391"/>
                    <a:pt x="606212" y="339656"/>
                  </a:cubicBezTo>
                  <a:cubicBezTo>
                    <a:pt x="604343" y="354943"/>
                    <a:pt x="595799" y="368096"/>
                    <a:pt x="582894" y="375828"/>
                  </a:cubicBezTo>
                  <a:cubicBezTo>
                    <a:pt x="570433" y="383205"/>
                    <a:pt x="555659" y="384538"/>
                    <a:pt x="542131" y="379383"/>
                  </a:cubicBezTo>
                  <a:cubicBezTo>
                    <a:pt x="531094" y="375117"/>
                    <a:pt x="518634" y="380894"/>
                    <a:pt x="513650" y="392448"/>
                  </a:cubicBezTo>
                  <a:cubicBezTo>
                    <a:pt x="507776" y="405957"/>
                    <a:pt x="500478" y="418844"/>
                    <a:pt x="492023" y="430843"/>
                  </a:cubicBezTo>
                  <a:cubicBezTo>
                    <a:pt x="484547" y="441508"/>
                    <a:pt x="485971" y="455461"/>
                    <a:pt x="495227" y="463282"/>
                  </a:cubicBezTo>
                  <a:cubicBezTo>
                    <a:pt x="506441" y="472703"/>
                    <a:pt x="512671" y="486657"/>
                    <a:pt x="512404" y="501410"/>
                  </a:cubicBezTo>
                  <a:cubicBezTo>
                    <a:pt x="512048" y="516430"/>
                    <a:pt x="505106" y="530295"/>
                    <a:pt x="493358" y="539449"/>
                  </a:cubicBezTo>
                  <a:cubicBezTo>
                    <a:pt x="473955" y="554469"/>
                    <a:pt x="452862" y="566912"/>
                    <a:pt x="430612" y="576510"/>
                  </a:cubicBezTo>
                  <a:cubicBezTo>
                    <a:pt x="416905" y="582376"/>
                    <a:pt x="401686" y="581754"/>
                    <a:pt x="388692" y="574644"/>
                  </a:cubicBezTo>
                  <a:cubicBezTo>
                    <a:pt x="375697" y="567534"/>
                    <a:pt x="366886" y="554913"/>
                    <a:pt x="364483" y="540071"/>
                  </a:cubicBezTo>
                  <a:cubicBezTo>
                    <a:pt x="362436" y="527984"/>
                    <a:pt x="351667" y="519807"/>
                    <a:pt x="339029" y="521229"/>
                  </a:cubicBezTo>
                  <a:cubicBezTo>
                    <a:pt x="324788" y="522740"/>
                    <a:pt x="310103" y="522740"/>
                    <a:pt x="295952" y="521229"/>
                  </a:cubicBezTo>
                  <a:cubicBezTo>
                    <a:pt x="283225" y="519807"/>
                    <a:pt x="272455" y="527984"/>
                    <a:pt x="270497" y="540071"/>
                  </a:cubicBezTo>
                  <a:cubicBezTo>
                    <a:pt x="268361" y="553047"/>
                    <a:pt x="261508" y="564245"/>
                    <a:pt x="250917" y="571711"/>
                  </a:cubicBezTo>
                  <a:cubicBezTo>
                    <a:pt x="242729" y="577399"/>
                    <a:pt x="233206" y="580421"/>
                    <a:pt x="223504" y="580421"/>
                  </a:cubicBezTo>
                  <a:cubicBezTo>
                    <a:pt x="220745" y="580421"/>
                    <a:pt x="217897" y="580154"/>
                    <a:pt x="215138" y="579710"/>
                  </a:cubicBezTo>
                  <a:cubicBezTo>
                    <a:pt x="208285" y="578465"/>
                    <a:pt x="203657" y="571889"/>
                    <a:pt x="204903" y="565045"/>
                  </a:cubicBezTo>
                  <a:cubicBezTo>
                    <a:pt x="206060" y="558113"/>
                    <a:pt x="212824" y="553491"/>
                    <a:pt x="219499" y="554825"/>
                  </a:cubicBezTo>
                  <a:cubicBezTo>
                    <a:pt x="225374" y="555802"/>
                    <a:pt x="231337" y="554469"/>
                    <a:pt x="236232" y="551003"/>
                  </a:cubicBezTo>
                  <a:cubicBezTo>
                    <a:pt x="241216" y="547537"/>
                    <a:pt x="244509" y="542204"/>
                    <a:pt x="245488" y="535983"/>
                  </a:cubicBezTo>
                  <a:cubicBezTo>
                    <a:pt x="249671" y="510387"/>
                    <a:pt x="272277" y="493233"/>
                    <a:pt x="298533" y="496077"/>
                  </a:cubicBezTo>
                  <a:cubicBezTo>
                    <a:pt x="310993" y="497411"/>
                    <a:pt x="323987" y="497411"/>
                    <a:pt x="336359" y="496077"/>
                  </a:cubicBezTo>
                  <a:cubicBezTo>
                    <a:pt x="361902" y="493145"/>
                    <a:pt x="385310" y="510831"/>
                    <a:pt x="389404" y="535983"/>
                  </a:cubicBezTo>
                  <a:cubicBezTo>
                    <a:pt x="390561" y="543093"/>
                    <a:pt x="394744" y="549048"/>
                    <a:pt x="400885" y="552425"/>
                  </a:cubicBezTo>
                  <a:cubicBezTo>
                    <a:pt x="406848" y="555713"/>
                    <a:pt x="414057" y="555980"/>
                    <a:pt x="420465" y="553225"/>
                  </a:cubicBezTo>
                  <a:cubicBezTo>
                    <a:pt x="440847" y="544515"/>
                    <a:pt x="460071" y="533139"/>
                    <a:pt x="477782" y="519363"/>
                  </a:cubicBezTo>
                  <a:cubicBezTo>
                    <a:pt x="483568" y="514919"/>
                    <a:pt x="486861" y="508165"/>
                    <a:pt x="487039" y="500877"/>
                  </a:cubicBezTo>
                  <a:cubicBezTo>
                    <a:pt x="487217" y="493767"/>
                    <a:pt x="484191" y="487101"/>
                    <a:pt x="478850" y="482568"/>
                  </a:cubicBezTo>
                  <a:cubicBezTo>
                    <a:pt x="459448" y="466215"/>
                    <a:pt x="456244" y="437775"/>
                    <a:pt x="471285" y="416356"/>
                  </a:cubicBezTo>
                  <a:cubicBezTo>
                    <a:pt x="478761" y="405691"/>
                    <a:pt x="485170" y="394226"/>
                    <a:pt x="490421" y="382227"/>
                  </a:cubicBezTo>
                  <a:cubicBezTo>
                    <a:pt x="500923" y="358320"/>
                    <a:pt x="527445" y="346588"/>
                    <a:pt x="550942" y="355654"/>
                  </a:cubicBezTo>
                  <a:cubicBezTo>
                    <a:pt x="557439" y="358142"/>
                    <a:pt x="564114" y="357520"/>
                    <a:pt x="569899" y="354143"/>
                  </a:cubicBezTo>
                  <a:cubicBezTo>
                    <a:pt x="576040" y="350410"/>
                    <a:pt x="580134" y="344011"/>
                    <a:pt x="581113" y="336545"/>
                  </a:cubicBezTo>
                  <a:cubicBezTo>
                    <a:pt x="582538" y="325258"/>
                    <a:pt x="583250" y="313793"/>
                    <a:pt x="583250" y="302328"/>
                  </a:cubicBezTo>
                  <a:cubicBezTo>
                    <a:pt x="583250" y="290952"/>
                    <a:pt x="582538" y="279487"/>
                    <a:pt x="581113" y="268200"/>
                  </a:cubicBezTo>
                  <a:cubicBezTo>
                    <a:pt x="580134" y="260734"/>
                    <a:pt x="576040" y="254335"/>
                    <a:pt x="569899" y="250602"/>
                  </a:cubicBezTo>
                  <a:cubicBezTo>
                    <a:pt x="564114" y="247136"/>
                    <a:pt x="557528" y="246603"/>
                    <a:pt x="551209" y="249003"/>
                  </a:cubicBezTo>
                  <a:cubicBezTo>
                    <a:pt x="527445" y="258068"/>
                    <a:pt x="500923" y="246425"/>
                    <a:pt x="490421" y="222429"/>
                  </a:cubicBezTo>
                  <a:cubicBezTo>
                    <a:pt x="485170" y="210430"/>
                    <a:pt x="478761" y="199054"/>
                    <a:pt x="471374" y="188389"/>
                  </a:cubicBezTo>
                  <a:cubicBezTo>
                    <a:pt x="456244" y="166970"/>
                    <a:pt x="459537" y="138530"/>
                    <a:pt x="478939" y="122177"/>
                  </a:cubicBezTo>
                  <a:cubicBezTo>
                    <a:pt x="484280" y="117644"/>
                    <a:pt x="487217" y="110978"/>
                    <a:pt x="487039" y="103868"/>
                  </a:cubicBezTo>
                  <a:cubicBezTo>
                    <a:pt x="486861" y="96491"/>
                    <a:pt x="483568" y="89737"/>
                    <a:pt x="477782" y="85293"/>
                  </a:cubicBezTo>
                  <a:cubicBezTo>
                    <a:pt x="460160" y="71606"/>
                    <a:pt x="440847" y="60230"/>
                    <a:pt x="420554" y="51431"/>
                  </a:cubicBezTo>
                  <a:cubicBezTo>
                    <a:pt x="414057" y="48676"/>
                    <a:pt x="406937" y="49032"/>
                    <a:pt x="400885" y="52320"/>
                  </a:cubicBezTo>
                  <a:cubicBezTo>
                    <a:pt x="394744" y="55697"/>
                    <a:pt x="390561" y="61652"/>
                    <a:pt x="389404" y="68762"/>
                  </a:cubicBezTo>
                  <a:cubicBezTo>
                    <a:pt x="385399" y="93914"/>
                    <a:pt x="362436" y="111600"/>
                    <a:pt x="336359" y="108667"/>
                  </a:cubicBezTo>
                  <a:cubicBezTo>
                    <a:pt x="323987" y="107334"/>
                    <a:pt x="310993" y="107334"/>
                    <a:pt x="298622" y="108667"/>
                  </a:cubicBezTo>
                  <a:cubicBezTo>
                    <a:pt x="272366" y="111512"/>
                    <a:pt x="249671" y="94270"/>
                    <a:pt x="245488" y="68762"/>
                  </a:cubicBezTo>
                  <a:cubicBezTo>
                    <a:pt x="244420" y="61919"/>
                    <a:pt x="240682" y="56320"/>
                    <a:pt x="234986" y="52942"/>
                  </a:cubicBezTo>
                  <a:cubicBezTo>
                    <a:pt x="229290" y="49565"/>
                    <a:pt x="222436" y="48854"/>
                    <a:pt x="216117" y="50987"/>
                  </a:cubicBezTo>
                  <a:cubicBezTo>
                    <a:pt x="209442" y="53209"/>
                    <a:pt x="202233" y="49743"/>
                    <a:pt x="200008" y="43166"/>
                  </a:cubicBezTo>
                  <a:cubicBezTo>
                    <a:pt x="197783" y="36589"/>
                    <a:pt x="201254" y="29390"/>
                    <a:pt x="207929" y="27079"/>
                  </a:cubicBezTo>
                  <a:cubicBezTo>
                    <a:pt x="221279" y="22547"/>
                    <a:pt x="235876" y="24058"/>
                    <a:pt x="247980" y="31257"/>
                  </a:cubicBezTo>
                  <a:cubicBezTo>
                    <a:pt x="259995" y="38456"/>
                    <a:pt x="268183" y="50632"/>
                    <a:pt x="270497" y="64674"/>
                  </a:cubicBezTo>
                  <a:cubicBezTo>
                    <a:pt x="272455" y="76761"/>
                    <a:pt x="283314" y="84849"/>
                    <a:pt x="295863" y="83516"/>
                  </a:cubicBezTo>
                  <a:cubicBezTo>
                    <a:pt x="310103" y="82005"/>
                    <a:pt x="324877" y="82005"/>
                    <a:pt x="339029" y="83516"/>
                  </a:cubicBezTo>
                  <a:cubicBezTo>
                    <a:pt x="351578" y="84938"/>
                    <a:pt x="362436" y="76761"/>
                    <a:pt x="364483" y="64674"/>
                  </a:cubicBezTo>
                  <a:cubicBezTo>
                    <a:pt x="366886" y="49832"/>
                    <a:pt x="375697" y="37300"/>
                    <a:pt x="388692" y="30101"/>
                  </a:cubicBezTo>
                  <a:cubicBezTo>
                    <a:pt x="395189" y="26591"/>
                    <a:pt x="402242" y="24658"/>
                    <a:pt x="409385" y="24335"/>
                  </a:cubicBezTo>
                  <a:close/>
                  <a:moveTo>
                    <a:pt x="113916" y="0"/>
                  </a:moveTo>
                  <a:cubicBezTo>
                    <a:pt x="148795" y="0"/>
                    <a:pt x="177178" y="28352"/>
                    <a:pt x="177178" y="63191"/>
                  </a:cubicBezTo>
                  <a:cubicBezTo>
                    <a:pt x="177178" y="98031"/>
                    <a:pt x="148795" y="126383"/>
                    <a:pt x="113916" y="126383"/>
                  </a:cubicBezTo>
                  <a:cubicBezTo>
                    <a:pt x="79037" y="126383"/>
                    <a:pt x="50654" y="98031"/>
                    <a:pt x="50654" y="63191"/>
                  </a:cubicBezTo>
                  <a:cubicBezTo>
                    <a:pt x="50654" y="28352"/>
                    <a:pt x="79037" y="0"/>
                    <a:pt x="113916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866920" y="3573378"/>
            <a:ext cx="789924" cy="789920"/>
            <a:chOff x="5779835" y="3215551"/>
            <a:chExt cx="789924" cy="789920"/>
          </a:xfrm>
        </p:grpSpPr>
        <p:sp>
          <p:nvSpPr>
            <p:cNvPr id="73" name="íṡḷíḋê"/>
            <p:cNvSpPr/>
            <p:nvPr/>
          </p:nvSpPr>
          <p:spPr>
            <a:xfrm>
              <a:off x="5779835" y="3215551"/>
              <a:ext cx="789924" cy="789920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Oval 33"/>
            <p:cNvSpPr/>
            <p:nvPr/>
          </p:nvSpPr>
          <p:spPr>
            <a:xfrm>
              <a:off x="5959108" y="3410456"/>
              <a:ext cx="400762" cy="400110"/>
            </a:xfrm>
            <a:custGeom>
              <a:avLst/>
              <a:gdLst>
                <a:gd name="connsiteX0" fmla="*/ 279086 w 606580"/>
                <a:gd name="connsiteY0" fmla="*/ 279044 h 605592"/>
                <a:gd name="connsiteX1" fmla="*/ 279086 w 606580"/>
                <a:gd name="connsiteY1" fmla="*/ 338184 h 605592"/>
                <a:gd name="connsiteX2" fmla="*/ 297654 w 606580"/>
                <a:gd name="connsiteY2" fmla="*/ 327710 h 605592"/>
                <a:gd name="connsiteX3" fmla="*/ 304802 w 606580"/>
                <a:gd name="connsiteY3" fmla="*/ 307873 h 605592"/>
                <a:gd name="connsiteX4" fmla="*/ 298768 w 606580"/>
                <a:gd name="connsiteY4" fmla="*/ 290353 h 605592"/>
                <a:gd name="connsiteX5" fmla="*/ 279086 w 606580"/>
                <a:gd name="connsiteY5" fmla="*/ 279044 h 605592"/>
                <a:gd name="connsiteX6" fmla="*/ 257084 w 606580"/>
                <a:gd name="connsiteY6" fmla="*/ 176799 h 605592"/>
                <a:gd name="connsiteX7" fmla="*/ 242880 w 606580"/>
                <a:gd name="connsiteY7" fmla="*/ 187181 h 605592"/>
                <a:gd name="connsiteX8" fmla="*/ 237495 w 606580"/>
                <a:gd name="connsiteY8" fmla="*/ 203218 h 605592"/>
                <a:gd name="connsiteX9" fmla="*/ 242323 w 606580"/>
                <a:gd name="connsiteY9" fmla="*/ 218142 h 605592"/>
                <a:gd name="connsiteX10" fmla="*/ 257084 w 606580"/>
                <a:gd name="connsiteY10" fmla="*/ 229266 h 605592"/>
                <a:gd name="connsiteX11" fmla="*/ 257084 w 606580"/>
                <a:gd name="connsiteY11" fmla="*/ 128782 h 605592"/>
                <a:gd name="connsiteX12" fmla="*/ 279086 w 606580"/>
                <a:gd name="connsiteY12" fmla="*/ 128782 h 605592"/>
                <a:gd name="connsiteX13" fmla="*/ 279086 w 606580"/>
                <a:gd name="connsiteY13" fmla="*/ 143799 h 605592"/>
                <a:gd name="connsiteX14" fmla="*/ 317521 w 606580"/>
                <a:gd name="connsiteY14" fmla="*/ 160206 h 605592"/>
                <a:gd name="connsiteX15" fmla="*/ 335810 w 606580"/>
                <a:gd name="connsiteY15" fmla="*/ 196543 h 605592"/>
                <a:gd name="connsiteX16" fmla="*/ 297375 w 606580"/>
                <a:gd name="connsiteY16" fmla="*/ 201549 h 605592"/>
                <a:gd name="connsiteX17" fmla="*/ 279086 w 606580"/>
                <a:gd name="connsiteY17" fmla="*/ 177263 h 605592"/>
                <a:gd name="connsiteX18" fmla="*/ 279086 w 606580"/>
                <a:gd name="connsiteY18" fmla="*/ 236589 h 605592"/>
                <a:gd name="connsiteX19" fmla="*/ 328754 w 606580"/>
                <a:gd name="connsiteY19" fmla="*/ 262173 h 605592"/>
                <a:gd name="connsiteX20" fmla="*/ 342030 w 606580"/>
                <a:gd name="connsiteY20" fmla="*/ 302403 h 605592"/>
                <a:gd name="connsiteX21" fmla="*/ 325412 w 606580"/>
                <a:gd name="connsiteY21" fmla="*/ 348659 h 605592"/>
                <a:gd name="connsiteX22" fmla="*/ 279086 w 606580"/>
                <a:gd name="connsiteY22" fmla="*/ 371741 h 605592"/>
                <a:gd name="connsiteX23" fmla="*/ 279086 w 606580"/>
                <a:gd name="connsiteY23" fmla="*/ 400106 h 605592"/>
                <a:gd name="connsiteX24" fmla="*/ 257084 w 606580"/>
                <a:gd name="connsiteY24" fmla="*/ 400106 h 605592"/>
                <a:gd name="connsiteX25" fmla="*/ 257084 w 606580"/>
                <a:gd name="connsiteY25" fmla="*/ 372482 h 605592"/>
                <a:gd name="connsiteX26" fmla="*/ 214471 w 606580"/>
                <a:gd name="connsiteY26" fmla="*/ 352923 h 605592"/>
                <a:gd name="connsiteX27" fmla="*/ 193490 w 606580"/>
                <a:gd name="connsiteY27" fmla="*/ 306667 h 605592"/>
                <a:gd name="connsiteX28" fmla="*/ 233132 w 606580"/>
                <a:gd name="connsiteY28" fmla="*/ 302403 h 605592"/>
                <a:gd name="connsiteX29" fmla="*/ 242230 w 606580"/>
                <a:gd name="connsiteY29" fmla="*/ 323353 h 605592"/>
                <a:gd name="connsiteX30" fmla="*/ 257084 w 606580"/>
                <a:gd name="connsiteY30" fmla="*/ 336052 h 605592"/>
                <a:gd name="connsiteX31" fmla="*/ 257084 w 606580"/>
                <a:gd name="connsiteY31" fmla="*/ 272555 h 605592"/>
                <a:gd name="connsiteX32" fmla="*/ 213450 w 606580"/>
                <a:gd name="connsiteY32" fmla="*/ 246878 h 605592"/>
                <a:gd name="connsiteX33" fmla="*/ 199525 w 606580"/>
                <a:gd name="connsiteY33" fmla="*/ 205072 h 605592"/>
                <a:gd name="connsiteX34" fmla="*/ 215307 w 606580"/>
                <a:gd name="connsiteY34" fmla="*/ 163265 h 605592"/>
                <a:gd name="connsiteX35" fmla="*/ 257084 w 606580"/>
                <a:gd name="connsiteY35" fmla="*/ 143799 h 605592"/>
                <a:gd name="connsiteX36" fmla="*/ 265083 w 606580"/>
                <a:gd name="connsiteY36" fmla="*/ 37821 h 605592"/>
                <a:gd name="connsiteX37" fmla="*/ 37882 w 606580"/>
                <a:gd name="connsiteY37" fmla="*/ 264651 h 605592"/>
                <a:gd name="connsiteX38" fmla="*/ 265083 w 606580"/>
                <a:gd name="connsiteY38" fmla="*/ 491574 h 605592"/>
                <a:gd name="connsiteX39" fmla="*/ 492376 w 606580"/>
                <a:gd name="connsiteY39" fmla="*/ 264651 h 605592"/>
                <a:gd name="connsiteX40" fmla="*/ 265083 w 606580"/>
                <a:gd name="connsiteY40" fmla="*/ 37821 h 605592"/>
                <a:gd name="connsiteX41" fmla="*/ 265083 w 606580"/>
                <a:gd name="connsiteY41" fmla="*/ 0 h 605592"/>
                <a:gd name="connsiteX42" fmla="*/ 530259 w 606580"/>
                <a:gd name="connsiteY42" fmla="*/ 264651 h 605592"/>
                <a:gd name="connsiteX43" fmla="*/ 465357 w 606580"/>
                <a:gd name="connsiteY43" fmla="*/ 437810 h 605592"/>
                <a:gd name="connsiteX44" fmla="*/ 606580 w 606580"/>
                <a:gd name="connsiteY44" fmla="*/ 578895 h 605592"/>
                <a:gd name="connsiteX45" fmla="*/ 579840 w 606580"/>
                <a:gd name="connsiteY45" fmla="*/ 605592 h 605592"/>
                <a:gd name="connsiteX46" fmla="*/ 438524 w 606580"/>
                <a:gd name="connsiteY46" fmla="*/ 464599 h 605592"/>
                <a:gd name="connsiteX47" fmla="*/ 265083 w 606580"/>
                <a:gd name="connsiteY47" fmla="*/ 529395 h 605592"/>
                <a:gd name="connsiteX48" fmla="*/ 0 w 606580"/>
                <a:gd name="connsiteY48" fmla="*/ 264651 h 605592"/>
                <a:gd name="connsiteX49" fmla="*/ 265083 w 606580"/>
                <a:gd name="connsiteY49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06580" h="605592">
                  <a:moveTo>
                    <a:pt x="279086" y="279044"/>
                  </a:moveTo>
                  <a:lnTo>
                    <a:pt x="279086" y="338184"/>
                  </a:lnTo>
                  <a:cubicBezTo>
                    <a:pt x="286699" y="336794"/>
                    <a:pt x="292919" y="333271"/>
                    <a:pt x="297654" y="327710"/>
                  </a:cubicBezTo>
                  <a:cubicBezTo>
                    <a:pt x="302388" y="322055"/>
                    <a:pt x="304802" y="315474"/>
                    <a:pt x="304802" y="307873"/>
                  </a:cubicBezTo>
                  <a:cubicBezTo>
                    <a:pt x="304802" y="301106"/>
                    <a:pt x="302760" y="295266"/>
                    <a:pt x="298768" y="290353"/>
                  </a:cubicBezTo>
                  <a:cubicBezTo>
                    <a:pt x="294776" y="285440"/>
                    <a:pt x="288277" y="281732"/>
                    <a:pt x="279086" y="279044"/>
                  </a:cubicBezTo>
                  <a:close/>
                  <a:moveTo>
                    <a:pt x="257084" y="176799"/>
                  </a:moveTo>
                  <a:cubicBezTo>
                    <a:pt x="251142" y="178838"/>
                    <a:pt x="246407" y="182268"/>
                    <a:pt x="242880" y="187181"/>
                  </a:cubicBezTo>
                  <a:cubicBezTo>
                    <a:pt x="239259" y="192001"/>
                    <a:pt x="237495" y="197378"/>
                    <a:pt x="237495" y="203218"/>
                  </a:cubicBezTo>
                  <a:cubicBezTo>
                    <a:pt x="237495" y="208594"/>
                    <a:pt x="239166" y="213600"/>
                    <a:pt x="242323" y="218142"/>
                  </a:cubicBezTo>
                  <a:cubicBezTo>
                    <a:pt x="245572" y="222777"/>
                    <a:pt x="250492" y="226485"/>
                    <a:pt x="257084" y="229266"/>
                  </a:cubicBezTo>
                  <a:close/>
                  <a:moveTo>
                    <a:pt x="257084" y="128782"/>
                  </a:moveTo>
                  <a:lnTo>
                    <a:pt x="279086" y="128782"/>
                  </a:lnTo>
                  <a:lnTo>
                    <a:pt x="279086" y="143799"/>
                  </a:lnTo>
                  <a:cubicBezTo>
                    <a:pt x="295240" y="145653"/>
                    <a:pt x="308052" y="151215"/>
                    <a:pt x="317521" y="160206"/>
                  </a:cubicBezTo>
                  <a:cubicBezTo>
                    <a:pt x="327083" y="169291"/>
                    <a:pt x="333118" y="181434"/>
                    <a:pt x="335810" y="196543"/>
                  </a:cubicBezTo>
                  <a:lnTo>
                    <a:pt x="297375" y="201549"/>
                  </a:lnTo>
                  <a:cubicBezTo>
                    <a:pt x="295054" y="189684"/>
                    <a:pt x="288927" y="181527"/>
                    <a:pt x="279086" y="177263"/>
                  </a:cubicBezTo>
                  <a:lnTo>
                    <a:pt x="279086" y="236589"/>
                  </a:lnTo>
                  <a:cubicBezTo>
                    <a:pt x="303410" y="243170"/>
                    <a:pt x="320028" y="251698"/>
                    <a:pt x="328754" y="262173"/>
                  </a:cubicBezTo>
                  <a:cubicBezTo>
                    <a:pt x="337574" y="272648"/>
                    <a:pt x="342030" y="285996"/>
                    <a:pt x="342030" y="302403"/>
                  </a:cubicBezTo>
                  <a:cubicBezTo>
                    <a:pt x="342030" y="320757"/>
                    <a:pt x="336460" y="336145"/>
                    <a:pt x="325412" y="348659"/>
                  </a:cubicBezTo>
                  <a:cubicBezTo>
                    <a:pt x="314272" y="361266"/>
                    <a:pt x="298861" y="368867"/>
                    <a:pt x="279086" y="371741"/>
                  </a:cubicBezTo>
                  <a:lnTo>
                    <a:pt x="279086" y="400106"/>
                  </a:lnTo>
                  <a:lnTo>
                    <a:pt x="257084" y="400106"/>
                  </a:lnTo>
                  <a:lnTo>
                    <a:pt x="257084" y="372482"/>
                  </a:lnTo>
                  <a:cubicBezTo>
                    <a:pt x="239630" y="370350"/>
                    <a:pt x="225333" y="363861"/>
                    <a:pt x="214471" y="352923"/>
                  </a:cubicBezTo>
                  <a:cubicBezTo>
                    <a:pt x="203517" y="341985"/>
                    <a:pt x="196554" y="326597"/>
                    <a:pt x="193490" y="306667"/>
                  </a:cubicBezTo>
                  <a:lnTo>
                    <a:pt x="233132" y="302403"/>
                  </a:lnTo>
                  <a:cubicBezTo>
                    <a:pt x="234710" y="310561"/>
                    <a:pt x="237774" y="317513"/>
                    <a:pt x="242230" y="323353"/>
                  </a:cubicBezTo>
                  <a:cubicBezTo>
                    <a:pt x="246686" y="329193"/>
                    <a:pt x="251606" y="333457"/>
                    <a:pt x="257084" y="336052"/>
                  </a:cubicBezTo>
                  <a:lnTo>
                    <a:pt x="257084" y="272555"/>
                  </a:lnTo>
                  <a:cubicBezTo>
                    <a:pt x="237217" y="266900"/>
                    <a:pt x="222734" y="258280"/>
                    <a:pt x="213450" y="246878"/>
                  </a:cubicBezTo>
                  <a:cubicBezTo>
                    <a:pt x="204166" y="235383"/>
                    <a:pt x="199525" y="221479"/>
                    <a:pt x="199525" y="205072"/>
                  </a:cubicBezTo>
                  <a:cubicBezTo>
                    <a:pt x="199525" y="188479"/>
                    <a:pt x="204816" y="174574"/>
                    <a:pt x="215307" y="163265"/>
                  </a:cubicBezTo>
                  <a:cubicBezTo>
                    <a:pt x="225705" y="151956"/>
                    <a:pt x="239723" y="145467"/>
                    <a:pt x="257084" y="143799"/>
                  </a:cubicBezTo>
                  <a:close/>
                  <a:moveTo>
                    <a:pt x="265083" y="37821"/>
                  </a:moveTo>
                  <a:cubicBezTo>
                    <a:pt x="139830" y="37821"/>
                    <a:pt x="37882" y="139602"/>
                    <a:pt x="37882" y="264651"/>
                  </a:cubicBezTo>
                  <a:cubicBezTo>
                    <a:pt x="37882" y="389793"/>
                    <a:pt x="139830" y="491574"/>
                    <a:pt x="265083" y="491574"/>
                  </a:cubicBezTo>
                  <a:cubicBezTo>
                    <a:pt x="390429" y="491574"/>
                    <a:pt x="492376" y="389793"/>
                    <a:pt x="492376" y="264651"/>
                  </a:cubicBezTo>
                  <a:cubicBezTo>
                    <a:pt x="492376" y="139602"/>
                    <a:pt x="390429" y="37821"/>
                    <a:pt x="265083" y="37821"/>
                  </a:cubicBezTo>
                  <a:close/>
                  <a:moveTo>
                    <a:pt x="265083" y="0"/>
                  </a:moveTo>
                  <a:cubicBezTo>
                    <a:pt x="411505" y="0"/>
                    <a:pt x="530259" y="118467"/>
                    <a:pt x="530259" y="264651"/>
                  </a:cubicBezTo>
                  <a:cubicBezTo>
                    <a:pt x="530259" y="330930"/>
                    <a:pt x="505654" y="391368"/>
                    <a:pt x="465357" y="437810"/>
                  </a:cubicBezTo>
                  <a:lnTo>
                    <a:pt x="606580" y="578895"/>
                  </a:lnTo>
                  <a:lnTo>
                    <a:pt x="579840" y="605592"/>
                  </a:lnTo>
                  <a:lnTo>
                    <a:pt x="438524" y="464599"/>
                  </a:lnTo>
                  <a:cubicBezTo>
                    <a:pt x="392007" y="504830"/>
                    <a:pt x="331470" y="529395"/>
                    <a:pt x="265083" y="529395"/>
                  </a:cubicBezTo>
                  <a:cubicBezTo>
                    <a:pt x="118661" y="529395"/>
                    <a:pt x="0" y="410835"/>
                    <a:pt x="0" y="264651"/>
                  </a:cubicBezTo>
                  <a:cubicBezTo>
                    <a:pt x="0" y="118467"/>
                    <a:pt x="118753" y="0"/>
                    <a:pt x="26508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47942" y="5405535"/>
            <a:ext cx="789924" cy="789920"/>
            <a:chOff x="4860857" y="5047708"/>
            <a:chExt cx="789924" cy="789920"/>
          </a:xfrm>
        </p:grpSpPr>
        <p:sp>
          <p:nvSpPr>
            <p:cNvPr id="76" name="í$1îḍe"/>
            <p:cNvSpPr/>
            <p:nvPr/>
          </p:nvSpPr>
          <p:spPr>
            <a:xfrm>
              <a:off x="4860857" y="5047708"/>
              <a:ext cx="789924" cy="789920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Oval 41"/>
            <p:cNvSpPr/>
            <p:nvPr/>
          </p:nvSpPr>
          <p:spPr>
            <a:xfrm>
              <a:off x="5098844" y="5288973"/>
              <a:ext cx="313518" cy="307751"/>
            </a:xfrm>
            <a:custGeom>
              <a:avLst/>
              <a:gdLst>
                <a:gd name="connsiteX0" fmla="*/ 244277 w 606086"/>
                <a:gd name="connsiteY0" fmla="*/ 198378 h 594937"/>
                <a:gd name="connsiteX1" fmla="*/ 198685 w 606086"/>
                <a:gd name="connsiteY1" fmla="*/ 243894 h 594937"/>
                <a:gd name="connsiteX2" fmla="*/ 198685 w 606086"/>
                <a:gd name="connsiteY2" fmla="*/ 340675 h 594937"/>
                <a:gd name="connsiteX3" fmla="*/ 228863 w 606086"/>
                <a:gd name="connsiteY3" fmla="*/ 383317 h 594937"/>
                <a:gd name="connsiteX4" fmla="*/ 238798 w 606086"/>
                <a:gd name="connsiteY4" fmla="*/ 397501 h 594937"/>
                <a:gd name="connsiteX5" fmla="*/ 238798 w 606086"/>
                <a:gd name="connsiteY5" fmla="*/ 534235 h 594937"/>
                <a:gd name="connsiteX6" fmla="*/ 268884 w 606086"/>
                <a:gd name="connsiteY6" fmla="*/ 564271 h 594937"/>
                <a:gd name="connsiteX7" fmla="*/ 337690 w 606086"/>
                <a:gd name="connsiteY7" fmla="*/ 564271 h 594937"/>
                <a:gd name="connsiteX8" fmla="*/ 367775 w 606086"/>
                <a:gd name="connsiteY8" fmla="*/ 534235 h 594937"/>
                <a:gd name="connsiteX9" fmla="*/ 367775 w 606086"/>
                <a:gd name="connsiteY9" fmla="*/ 397501 h 594937"/>
                <a:gd name="connsiteX10" fmla="*/ 377710 w 606086"/>
                <a:gd name="connsiteY10" fmla="*/ 383317 h 594937"/>
                <a:gd name="connsiteX11" fmla="*/ 407517 w 606086"/>
                <a:gd name="connsiteY11" fmla="*/ 340675 h 594937"/>
                <a:gd name="connsiteX12" fmla="*/ 407517 w 606086"/>
                <a:gd name="connsiteY12" fmla="*/ 243894 h 594937"/>
                <a:gd name="connsiteX13" fmla="*/ 362018 w 606086"/>
                <a:gd name="connsiteY13" fmla="*/ 198378 h 594937"/>
                <a:gd name="connsiteX14" fmla="*/ 465039 w 606086"/>
                <a:gd name="connsiteY14" fmla="*/ 168299 h 594937"/>
                <a:gd name="connsiteX15" fmla="*/ 530224 w 606086"/>
                <a:gd name="connsiteY15" fmla="*/ 168299 h 594937"/>
                <a:gd name="connsiteX16" fmla="*/ 606086 w 606086"/>
                <a:gd name="connsiteY16" fmla="*/ 243932 h 594937"/>
                <a:gd name="connsiteX17" fmla="*/ 606086 w 606086"/>
                <a:gd name="connsiteY17" fmla="*/ 340697 h 594937"/>
                <a:gd name="connsiteX18" fmla="*/ 566251 w 606086"/>
                <a:gd name="connsiteY18" fmla="*/ 407339 h 594937"/>
                <a:gd name="connsiteX19" fmla="*/ 566251 w 606086"/>
                <a:gd name="connsiteY19" fmla="*/ 534598 h 594937"/>
                <a:gd name="connsiteX20" fmla="*/ 505803 w 606086"/>
                <a:gd name="connsiteY20" fmla="*/ 594937 h 594937"/>
                <a:gd name="connsiteX21" fmla="*/ 436997 w 606086"/>
                <a:gd name="connsiteY21" fmla="*/ 594937 h 594937"/>
                <a:gd name="connsiteX22" fmla="*/ 421769 w 606086"/>
                <a:gd name="connsiteY22" fmla="*/ 579736 h 594937"/>
                <a:gd name="connsiteX23" fmla="*/ 436997 w 606086"/>
                <a:gd name="connsiteY23" fmla="*/ 564536 h 594937"/>
                <a:gd name="connsiteX24" fmla="*/ 505803 w 606086"/>
                <a:gd name="connsiteY24" fmla="*/ 564536 h 594937"/>
                <a:gd name="connsiteX25" fmla="*/ 535888 w 606086"/>
                <a:gd name="connsiteY25" fmla="*/ 534505 h 594937"/>
                <a:gd name="connsiteX26" fmla="*/ 535888 w 606086"/>
                <a:gd name="connsiteY26" fmla="*/ 397792 h 594937"/>
                <a:gd name="connsiteX27" fmla="*/ 545823 w 606086"/>
                <a:gd name="connsiteY27" fmla="*/ 383611 h 594937"/>
                <a:gd name="connsiteX28" fmla="*/ 575722 w 606086"/>
                <a:gd name="connsiteY28" fmla="*/ 340975 h 594937"/>
                <a:gd name="connsiteX29" fmla="*/ 575722 w 606086"/>
                <a:gd name="connsiteY29" fmla="*/ 244210 h 594937"/>
                <a:gd name="connsiteX30" fmla="*/ 530224 w 606086"/>
                <a:gd name="connsiteY30" fmla="*/ 198700 h 594937"/>
                <a:gd name="connsiteX31" fmla="*/ 465039 w 606086"/>
                <a:gd name="connsiteY31" fmla="*/ 198700 h 594937"/>
                <a:gd name="connsiteX32" fmla="*/ 449811 w 606086"/>
                <a:gd name="connsiteY32" fmla="*/ 183500 h 594937"/>
                <a:gd name="connsiteX33" fmla="*/ 465039 w 606086"/>
                <a:gd name="connsiteY33" fmla="*/ 168299 h 594937"/>
                <a:gd name="connsiteX34" fmla="*/ 244091 w 606086"/>
                <a:gd name="connsiteY34" fmla="*/ 168157 h 594937"/>
                <a:gd name="connsiteX35" fmla="*/ 361832 w 606086"/>
                <a:gd name="connsiteY35" fmla="*/ 168157 h 594937"/>
                <a:gd name="connsiteX36" fmla="*/ 437788 w 606086"/>
                <a:gd name="connsiteY36" fmla="*/ 243894 h 594937"/>
                <a:gd name="connsiteX37" fmla="*/ 437788 w 606086"/>
                <a:gd name="connsiteY37" fmla="*/ 340675 h 594937"/>
                <a:gd name="connsiteX38" fmla="*/ 397860 w 606086"/>
                <a:gd name="connsiteY38" fmla="*/ 407327 h 594937"/>
                <a:gd name="connsiteX39" fmla="*/ 397860 w 606086"/>
                <a:gd name="connsiteY39" fmla="*/ 534235 h 594937"/>
                <a:gd name="connsiteX40" fmla="*/ 337504 w 606086"/>
                <a:gd name="connsiteY40" fmla="*/ 594584 h 594937"/>
                <a:gd name="connsiteX41" fmla="*/ 268605 w 606086"/>
                <a:gd name="connsiteY41" fmla="*/ 594584 h 594937"/>
                <a:gd name="connsiteX42" fmla="*/ 208063 w 606086"/>
                <a:gd name="connsiteY42" fmla="*/ 534235 h 594937"/>
                <a:gd name="connsiteX43" fmla="*/ 208063 w 606086"/>
                <a:gd name="connsiteY43" fmla="*/ 407327 h 594937"/>
                <a:gd name="connsiteX44" fmla="*/ 168228 w 606086"/>
                <a:gd name="connsiteY44" fmla="*/ 340675 h 594937"/>
                <a:gd name="connsiteX45" fmla="*/ 168228 w 606086"/>
                <a:gd name="connsiteY45" fmla="*/ 243894 h 594937"/>
                <a:gd name="connsiteX46" fmla="*/ 244091 w 606086"/>
                <a:gd name="connsiteY46" fmla="*/ 168157 h 594937"/>
                <a:gd name="connsiteX47" fmla="*/ 75862 w 606086"/>
                <a:gd name="connsiteY47" fmla="*/ 168016 h 594937"/>
                <a:gd name="connsiteX48" fmla="*/ 140861 w 606086"/>
                <a:gd name="connsiteY48" fmla="*/ 168016 h 594937"/>
                <a:gd name="connsiteX49" fmla="*/ 156089 w 606086"/>
                <a:gd name="connsiteY49" fmla="*/ 183217 h 594937"/>
                <a:gd name="connsiteX50" fmla="*/ 140861 w 606086"/>
                <a:gd name="connsiteY50" fmla="*/ 198419 h 594937"/>
                <a:gd name="connsiteX51" fmla="*/ 76048 w 606086"/>
                <a:gd name="connsiteY51" fmla="*/ 198419 h 594937"/>
                <a:gd name="connsiteX52" fmla="*/ 30456 w 606086"/>
                <a:gd name="connsiteY52" fmla="*/ 243931 h 594937"/>
                <a:gd name="connsiteX53" fmla="*/ 30456 w 606086"/>
                <a:gd name="connsiteY53" fmla="*/ 340701 h 594937"/>
                <a:gd name="connsiteX54" fmla="*/ 60263 w 606086"/>
                <a:gd name="connsiteY54" fmla="*/ 383339 h 594937"/>
                <a:gd name="connsiteX55" fmla="*/ 70198 w 606086"/>
                <a:gd name="connsiteY55" fmla="*/ 397521 h 594937"/>
                <a:gd name="connsiteX56" fmla="*/ 70198 w 606086"/>
                <a:gd name="connsiteY56" fmla="*/ 534149 h 594937"/>
                <a:gd name="connsiteX57" fmla="*/ 100283 w 606086"/>
                <a:gd name="connsiteY57" fmla="*/ 564181 h 594937"/>
                <a:gd name="connsiteX58" fmla="*/ 169089 w 606086"/>
                <a:gd name="connsiteY58" fmla="*/ 564181 h 594937"/>
                <a:gd name="connsiteX59" fmla="*/ 184317 w 606086"/>
                <a:gd name="connsiteY59" fmla="*/ 579383 h 594937"/>
                <a:gd name="connsiteX60" fmla="*/ 169089 w 606086"/>
                <a:gd name="connsiteY60" fmla="*/ 594584 h 594937"/>
                <a:gd name="connsiteX61" fmla="*/ 100283 w 606086"/>
                <a:gd name="connsiteY61" fmla="*/ 594584 h 594937"/>
                <a:gd name="connsiteX62" fmla="*/ 39835 w 606086"/>
                <a:gd name="connsiteY62" fmla="*/ 534149 h 594937"/>
                <a:gd name="connsiteX63" fmla="*/ 39835 w 606086"/>
                <a:gd name="connsiteY63" fmla="*/ 407161 h 594937"/>
                <a:gd name="connsiteX64" fmla="*/ 0 w 606086"/>
                <a:gd name="connsiteY64" fmla="*/ 340608 h 594937"/>
                <a:gd name="connsiteX65" fmla="*/ 0 w 606086"/>
                <a:gd name="connsiteY65" fmla="*/ 243838 h 594937"/>
                <a:gd name="connsiteX66" fmla="*/ 75862 w 606086"/>
                <a:gd name="connsiteY66" fmla="*/ 168016 h 594937"/>
                <a:gd name="connsiteX67" fmla="*/ 478786 w 606086"/>
                <a:gd name="connsiteY67" fmla="*/ 30314 h 594937"/>
                <a:gd name="connsiteX68" fmla="*/ 432649 w 606086"/>
                <a:gd name="connsiteY68" fmla="*/ 76387 h 594937"/>
                <a:gd name="connsiteX69" fmla="*/ 478786 w 606086"/>
                <a:gd name="connsiteY69" fmla="*/ 122553 h 594937"/>
                <a:gd name="connsiteX70" fmla="*/ 525016 w 606086"/>
                <a:gd name="connsiteY70" fmla="*/ 76387 h 594937"/>
                <a:gd name="connsiteX71" fmla="*/ 478786 w 606086"/>
                <a:gd name="connsiteY71" fmla="*/ 30314 h 594937"/>
                <a:gd name="connsiteX72" fmla="*/ 303043 w 606086"/>
                <a:gd name="connsiteY72" fmla="*/ 30314 h 594937"/>
                <a:gd name="connsiteX73" fmla="*/ 256885 w 606086"/>
                <a:gd name="connsiteY73" fmla="*/ 76387 h 594937"/>
                <a:gd name="connsiteX74" fmla="*/ 303043 w 606086"/>
                <a:gd name="connsiteY74" fmla="*/ 122553 h 594937"/>
                <a:gd name="connsiteX75" fmla="*/ 349201 w 606086"/>
                <a:gd name="connsiteY75" fmla="*/ 76387 h 594937"/>
                <a:gd name="connsiteX76" fmla="*/ 303043 w 606086"/>
                <a:gd name="connsiteY76" fmla="*/ 30314 h 594937"/>
                <a:gd name="connsiteX77" fmla="*/ 127300 w 606086"/>
                <a:gd name="connsiteY77" fmla="*/ 30314 h 594937"/>
                <a:gd name="connsiteX78" fmla="*/ 81070 w 606086"/>
                <a:gd name="connsiteY78" fmla="*/ 76387 h 594937"/>
                <a:gd name="connsiteX79" fmla="*/ 127300 w 606086"/>
                <a:gd name="connsiteY79" fmla="*/ 122553 h 594937"/>
                <a:gd name="connsiteX80" fmla="*/ 173437 w 606086"/>
                <a:gd name="connsiteY80" fmla="*/ 76387 h 594937"/>
                <a:gd name="connsiteX81" fmla="*/ 127300 w 606086"/>
                <a:gd name="connsiteY81" fmla="*/ 30314 h 594937"/>
                <a:gd name="connsiteX82" fmla="*/ 478786 w 606086"/>
                <a:gd name="connsiteY82" fmla="*/ 0 h 594937"/>
                <a:gd name="connsiteX83" fmla="*/ 555279 w 606086"/>
                <a:gd name="connsiteY83" fmla="*/ 76387 h 594937"/>
                <a:gd name="connsiteX84" fmla="*/ 478786 w 606086"/>
                <a:gd name="connsiteY84" fmla="*/ 152774 h 594937"/>
                <a:gd name="connsiteX85" fmla="*/ 402293 w 606086"/>
                <a:gd name="connsiteY85" fmla="*/ 76387 h 594937"/>
                <a:gd name="connsiteX86" fmla="*/ 478786 w 606086"/>
                <a:gd name="connsiteY86" fmla="*/ 0 h 594937"/>
                <a:gd name="connsiteX87" fmla="*/ 303043 w 606086"/>
                <a:gd name="connsiteY87" fmla="*/ 0 h 594937"/>
                <a:gd name="connsiteX88" fmla="*/ 379571 w 606086"/>
                <a:gd name="connsiteY88" fmla="*/ 76387 h 594937"/>
                <a:gd name="connsiteX89" fmla="*/ 303043 w 606086"/>
                <a:gd name="connsiteY89" fmla="*/ 152774 h 594937"/>
                <a:gd name="connsiteX90" fmla="*/ 226515 w 606086"/>
                <a:gd name="connsiteY90" fmla="*/ 76387 h 594937"/>
                <a:gd name="connsiteX91" fmla="*/ 303043 w 606086"/>
                <a:gd name="connsiteY91" fmla="*/ 0 h 594937"/>
                <a:gd name="connsiteX92" fmla="*/ 127300 w 606086"/>
                <a:gd name="connsiteY92" fmla="*/ 0 h 594937"/>
                <a:gd name="connsiteX93" fmla="*/ 203793 w 606086"/>
                <a:gd name="connsiteY93" fmla="*/ 76387 h 594937"/>
                <a:gd name="connsiteX94" fmla="*/ 127300 w 606086"/>
                <a:gd name="connsiteY94" fmla="*/ 152774 h 594937"/>
                <a:gd name="connsiteX95" fmla="*/ 50807 w 606086"/>
                <a:gd name="connsiteY95" fmla="*/ 76387 h 594937"/>
                <a:gd name="connsiteX96" fmla="*/ 127300 w 606086"/>
                <a:gd name="connsiteY96" fmla="*/ 0 h 59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606086" h="594937">
                  <a:moveTo>
                    <a:pt x="244277" y="198378"/>
                  </a:moveTo>
                  <a:cubicBezTo>
                    <a:pt x="219113" y="198378"/>
                    <a:pt x="198685" y="218772"/>
                    <a:pt x="198685" y="243894"/>
                  </a:cubicBezTo>
                  <a:lnTo>
                    <a:pt x="198685" y="340675"/>
                  </a:lnTo>
                  <a:cubicBezTo>
                    <a:pt x="198685" y="359586"/>
                    <a:pt x="210663" y="376735"/>
                    <a:pt x="228863" y="383317"/>
                  </a:cubicBezTo>
                  <a:cubicBezTo>
                    <a:pt x="234806" y="385542"/>
                    <a:pt x="238798" y="391197"/>
                    <a:pt x="238798" y="397501"/>
                  </a:cubicBezTo>
                  <a:lnTo>
                    <a:pt x="238798" y="534235"/>
                  </a:lnTo>
                  <a:cubicBezTo>
                    <a:pt x="238798" y="550829"/>
                    <a:pt x="252262" y="564271"/>
                    <a:pt x="268884" y="564271"/>
                  </a:cubicBezTo>
                  <a:lnTo>
                    <a:pt x="337690" y="564271"/>
                  </a:lnTo>
                  <a:cubicBezTo>
                    <a:pt x="354311" y="564271"/>
                    <a:pt x="367775" y="550829"/>
                    <a:pt x="367775" y="534235"/>
                  </a:cubicBezTo>
                  <a:lnTo>
                    <a:pt x="367775" y="397501"/>
                  </a:lnTo>
                  <a:cubicBezTo>
                    <a:pt x="367775" y="391197"/>
                    <a:pt x="371768" y="385542"/>
                    <a:pt x="377710" y="383317"/>
                  </a:cubicBezTo>
                  <a:cubicBezTo>
                    <a:pt x="395539" y="376735"/>
                    <a:pt x="407517" y="359586"/>
                    <a:pt x="407517" y="340675"/>
                  </a:cubicBezTo>
                  <a:lnTo>
                    <a:pt x="407517" y="243894"/>
                  </a:lnTo>
                  <a:cubicBezTo>
                    <a:pt x="407517" y="218772"/>
                    <a:pt x="387089" y="198378"/>
                    <a:pt x="362018" y="198378"/>
                  </a:cubicBezTo>
                  <a:close/>
                  <a:moveTo>
                    <a:pt x="465039" y="168299"/>
                  </a:moveTo>
                  <a:lnTo>
                    <a:pt x="530224" y="168299"/>
                  </a:lnTo>
                  <a:cubicBezTo>
                    <a:pt x="572008" y="168299"/>
                    <a:pt x="606086" y="202130"/>
                    <a:pt x="606086" y="243932"/>
                  </a:cubicBezTo>
                  <a:lnTo>
                    <a:pt x="606086" y="340697"/>
                  </a:lnTo>
                  <a:cubicBezTo>
                    <a:pt x="606086" y="368595"/>
                    <a:pt x="590486" y="394177"/>
                    <a:pt x="566251" y="407339"/>
                  </a:cubicBezTo>
                  <a:lnTo>
                    <a:pt x="566251" y="534598"/>
                  </a:lnTo>
                  <a:cubicBezTo>
                    <a:pt x="566251" y="567872"/>
                    <a:pt x="539138" y="594937"/>
                    <a:pt x="505803" y="594937"/>
                  </a:cubicBezTo>
                  <a:lnTo>
                    <a:pt x="436997" y="594937"/>
                  </a:lnTo>
                  <a:cubicBezTo>
                    <a:pt x="428547" y="594937"/>
                    <a:pt x="421769" y="588078"/>
                    <a:pt x="421769" y="579736"/>
                  </a:cubicBezTo>
                  <a:cubicBezTo>
                    <a:pt x="421769" y="571302"/>
                    <a:pt x="428547" y="564536"/>
                    <a:pt x="436997" y="564536"/>
                  </a:cubicBezTo>
                  <a:lnTo>
                    <a:pt x="505803" y="564536"/>
                  </a:lnTo>
                  <a:cubicBezTo>
                    <a:pt x="522424" y="564536"/>
                    <a:pt x="535888" y="551003"/>
                    <a:pt x="535888" y="534505"/>
                  </a:cubicBezTo>
                  <a:lnTo>
                    <a:pt x="535888" y="397792"/>
                  </a:lnTo>
                  <a:cubicBezTo>
                    <a:pt x="535888" y="391489"/>
                    <a:pt x="539880" y="385835"/>
                    <a:pt x="545823" y="383611"/>
                  </a:cubicBezTo>
                  <a:cubicBezTo>
                    <a:pt x="563744" y="377030"/>
                    <a:pt x="575722" y="359883"/>
                    <a:pt x="575722" y="340975"/>
                  </a:cubicBezTo>
                  <a:lnTo>
                    <a:pt x="575722" y="244210"/>
                  </a:lnTo>
                  <a:cubicBezTo>
                    <a:pt x="575722" y="219091"/>
                    <a:pt x="555294" y="198700"/>
                    <a:pt x="530224" y="198700"/>
                  </a:cubicBezTo>
                  <a:lnTo>
                    <a:pt x="465039" y="198700"/>
                  </a:lnTo>
                  <a:cubicBezTo>
                    <a:pt x="456682" y="198700"/>
                    <a:pt x="449811" y="191934"/>
                    <a:pt x="449811" y="183500"/>
                  </a:cubicBezTo>
                  <a:cubicBezTo>
                    <a:pt x="449811" y="175065"/>
                    <a:pt x="456682" y="168299"/>
                    <a:pt x="465039" y="168299"/>
                  </a:cubicBezTo>
                  <a:close/>
                  <a:moveTo>
                    <a:pt x="244091" y="168157"/>
                  </a:moveTo>
                  <a:lnTo>
                    <a:pt x="361832" y="168157"/>
                  </a:lnTo>
                  <a:cubicBezTo>
                    <a:pt x="403710" y="168157"/>
                    <a:pt x="437788" y="202086"/>
                    <a:pt x="437788" y="243894"/>
                  </a:cubicBezTo>
                  <a:lnTo>
                    <a:pt x="437788" y="340675"/>
                  </a:lnTo>
                  <a:cubicBezTo>
                    <a:pt x="437788" y="368578"/>
                    <a:pt x="422188" y="394163"/>
                    <a:pt x="397860" y="407327"/>
                  </a:cubicBezTo>
                  <a:lnTo>
                    <a:pt x="397860" y="534235"/>
                  </a:lnTo>
                  <a:cubicBezTo>
                    <a:pt x="397860" y="567515"/>
                    <a:pt x="370746" y="594584"/>
                    <a:pt x="337504" y="594584"/>
                  </a:cubicBezTo>
                  <a:lnTo>
                    <a:pt x="268605" y="594584"/>
                  </a:lnTo>
                  <a:cubicBezTo>
                    <a:pt x="235363" y="594584"/>
                    <a:pt x="208249" y="567515"/>
                    <a:pt x="208063" y="534235"/>
                  </a:cubicBezTo>
                  <a:lnTo>
                    <a:pt x="208063" y="407327"/>
                  </a:lnTo>
                  <a:cubicBezTo>
                    <a:pt x="183828" y="394163"/>
                    <a:pt x="168228" y="368578"/>
                    <a:pt x="168228" y="340675"/>
                  </a:cubicBezTo>
                  <a:lnTo>
                    <a:pt x="168228" y="243894"/>
                  </a:lnTo>
                  <a:cubicBezTo>
                    <a:pt x="168228" y="202086"/>
                    <a:pt x="202306" y="168157"/>
                    <a:pt x="244091" y="168157"/>
                  </a:cubicBezTo>
                  <a:close/>
                  <a:moveTo>
                    <a:pt x="75862" y="168016"/>
                  </a:moveTo>
                  <a:lnTo>
                    <a:pt x="140861" y="168016"/>
                  </a:lnTo>
                  <a:cubicBezTo>
                    <a:pt x="149311" y="168016"/>
                    <a:pt x="156089" y="174875"/>
                    <a:pt x="156089" y="183217"/>
                  </a:cubicBezTo>
                  <a:cubicBezTo>
                    <a:pt x="156089" y="191652"/>
                    <a:pt x="149311" y="198419"/>
                    <a:pt x="140861" y="198419"/>
                  </a:cubicBezTo>
                  <a:lnTo>
                    <a:pt x="76048" y="198419"/>
                  </a:lnTo>
                  <a:cubicBezTo>
                    <a:pt x="50884" y="198419"/>
                    <a:pt x="30456" y="218811"/>
                    <a:pt x="30456" y="243931"/>
                  </a:cubicBezTo>
                  <a:lnTo>
                    <a:pt x="30456" y="340701"/>
                  </a:lnTo>
                  <a:cubicBezTo>
                    <a:pt x="30456" y="359703"/>
                    <a:pt x="42435" y="376758"/>
                    <a:pt x="60263" y="383339"/>
                  </a:cubicBezTo>
                  <a:cubicBezTo>
                    <a:pt x="66206" y="385564"/>
                    <a:pt x="70198" y="391218"/>
                    <a:pt x="70198" y="397521"/>
                  </a:cubicBezTo>
                  <a:lnTo>
                    <a:pt x="70198" y="534149"/>
                  </a:lnTo>
                  <a:cubicBezTo>
                    <a:pt x="70198" y="550648"/>
                    <a:pt x="83662" y="564181"/>
                    <a:pt x="100283" y="564181"/>
                  </a:cubicBezTo>
                  <a:lnTo>
                    <a:pt x="169089" y="564181"/>
                  </a:lnTo>
                  <a:cubicBezTo>
                    <a:pt x="177539" y="564181"/>
                    <a:pt x="184317" y="570948"/>
                    <a:pt x="184317" y="579383"/>
                  </a:cubicBezTo>
                  <a:cubicBezTo>
                    <a:pt x="184317" y="587725"/>
                    <a:pt x="177539" y="594584"/>
                    <a:pt x="169089" y="594584"/>
                  </a:cubicBezTo>
                  <a:lnTo>
                    <a:pt x="100283" y="594584"/>
                  </a:lnTo>
                  <a:cubicBezTo>
                    <a:pt x="66948" y="594584"/>
                    <a:pt x="39835" y="567518"/>
                    <a:pt x="39835" y="534149"/>
                  </a:cubicBezTo>
                  <a:lnTo>
                    <a:pt x="39835" y="407161"/>
                  </a:lnTo>
                  <a:cubicBezTo>
                    <a:pt x="15600" y="394091"/>
                    <a:pt x="0" y="368509"/>
                    <a:pt x="0" y="340608"/>
                  </a:cubicBezTo>
                  <a:lnTo>
                    <a:pt x="0" y="243838"/>
                  </a:lnTo>
                  <a:cubicBezTo>
                    <a:pt x="0" y="202034"/>
                    <a:pt x="34078" y="168016"/>
                    <a:pt x="75862" y="168016"/>
                  </a:cubicBezTo>
                  <a:close/>
                  <a:moveTo>
                    <a:pt x="478786" y="30314"/>
                  </a:moveTo>
                  <a:cubicBezTo>
                    <a:pt x="453350" y="30314"/>
                    <a:pt x="432649" y="50986"/>
                    <a:pt x="432649" y="76387"/>
                  </a:cubicBezTo>
                  <a:cubicBezTo>
                    <a:pt x="432649" y="101880"/>
                    <a:pt x="453350" y="122553"/>
                    <a:pt x="478786" y="122553"/>
                  </a:cubicBezTo>
                  <a:cubicBezTo>
                    <a:pt x="504315" y="122553"/>
                    <a:pt x="525016" y="101880"/>
                    <a:pt x="525016" y="76387"/>
                  </a:cubicBezTo>
                  <a:cubicBezTo>
                    <a:pt x="525016" y="50986"/>
                    <a:pt x="504315" y="30314"/>
                    <a:pt x="478786" y="30314"/>
                  </a:cubicBezTo>
                  <a:close/>
                  <a:moveTo>
                    <a:pt x="303043" y="30314"/>
                  </a:moveTo>
                  <a:cubicBezTo>
                    <a:pt x="277503" y="30314"/>
                    <a:pt x="256885" y="51079"/>
                    <a:pt x="256885" y="76387"/>
                  </a:cubicBezTo>
                  <a:cubicBezTo>
                    <a:pt x="256885" y="101880"/>
                    <a:pt x="277503" y="122553"/>
                    <a:pt x="303043" y="122553"/>
                  </a:cubicBezTo>
                  <a:cubicBezTo>
                    <a:pt x="328583" y="122553"/>
                    <a:pt x="349201" y="101880"/>
                    <a:pt x="349201" y="76387"/>
                  </a:cubicBezTo>
                  <a:cubicBezTo>
                    <a:pt x="349201" y="50986"/>
                    <a:pt x="328583" y="30314"/>
                    <a:pt x="303043" y="30314"/>
                  </a:cubicBezTo>
                  <a:close/>
                  <a:moveTo>
                    <a:pt x="127300" y="30314"/>
                  </a:moveTo>
                  <a:cubicBezTo>
                    <a:pt x="101771" y="30314"/>
                    <a:pt x="81070" y="51079"/>
                    <a:pt x="81070" y="76387"/>
                  </a:cubicBezTo>
                  <a:cubicBezTo>
                    <a:pt x="81070" y="101880"/>
                    <a:pt x="101771" y="122553"/>
                    <a:pt x="127300" y="122553"/>
                  </a:cubicBezTo>
                  <a:cubicBezTo>
                    <a:pt x="152736" y="122553"/>
                    <a:pt x="173437" y="101880"/>
                    <a:pt x="173437" y="76387"/>
                  </a:cubicBezTo>
                  <a:cubicBezTo>
                    <a:pt x="173437" y="50986"/>
                    <a:pt x="152736" y="30314"/>
                    <a:pt x="127300" y="30314"/>
                  </a:cubicBezTo>
                  <a:close/>
                  <a:moveTo>
                    <a:pt x="478786" y="0"/>
                  </a:moveTo>
                  <a:cubicBezTo>
                    <a:pt x="521024" y="0"/>
                    <a:pt x="555279" y="34300"/>
                    <a:pt x="555279" y="76387"/>
                  </a:cubicBezTo>
                  <a:cubicBezTo>
                    <a:pt x="555279" y="118567"/>
                    <a:pt x="521024" y="152774"/>
                    <a:pt x="478786" y="152774"/>
                  </a:cubicBezTo>
                  <a:cubicBezTo>
                    <a:pt x="436641" y="152774"/>
                    <a:pt x="402293" y="118567"/>
                    <a:pt x="402293" y="76387"/>
                  </a:cubicBezTo>
                  <a:cubicBezTo>
                    <a:pt x="402293" y="34300"/>
                    <a:pt x="436641" y="0"/>
                    <a:pt x="478786" y="0"/>
                  </a:cubicBezTo>
                  <a:close/>
                  <a:moveTo>
                    <a:pt x="303043" y="0"/>
                  </a:moveTo>
                  <a:cubicBezTo>
                    <a:pt x="345301" y="0"/>
                    <a:pt x="379571" y="34300"/>
                    <a:pt x="379571" y="76387"/>
                  </a:cubicBezTo>
                  <a:cubicBezTo>
                    <a:pt x="379571" y="118567"/>
                    <a:pt x="345301" y="152774"/>
                    <a:pt x="303043" y="152774"/>
                  </a:cubicBezTo>
                  <a:cubicBezTo>
                    <a:pt x="260785" y="152774"/>
                    <a:pt x="226515" y="118567"/>
                    <a:pt x="226515" y="76387"/>
                  </a:cubicBezTo>
                  <a:cubicBezTo>
                    <a:pt x="226515" y="34300"/>
                    <a:pt x="260785" y="0"/>
                    <a:pt x="303043" y="0"/>
                  </a:cubicBezTo>
                  <a:close/>
                  <a:moveTo>
                    <a:pt x="127300" y="0"/>
                  </a:moveTo>
                  <a:cubicBezTo>
                    <a:pt x="169445" y="0"/>
                    <a:pt x="203793" y="34300"/>
                    <a:pt x="203793" y="76387"/>
                  </a:cubicBezTo>
                  <a:cubicBezTo>
                    <a:pt x="203793" y="118567"/>
                    <a:pt x="169353" y="152774"/>
                    <a:pt x="127300" y="152774"/>
                  </a:cubicBezTo>
                  <a:cubicBezTo>
                    <a:pt x="85062" y="152774"/>
                    <a:pt x="50807" y="118567"/>
                    <a:pt x="50807" y="76387"/>
                  </a:cubicBezTo>
                  <a:cubicBezTo>
                    <a:pt x="50807" y="34300"/>
                    <a:pt x="85062" y="0"/>
                    <a:pt x="12730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1200" cap="none" spc="0" normalizeH="0" baseline="0" noProof="0">
                <a:ln>
                  <a:noFill/>
                </a:ln>
                <a:solidFill>
                  <a:srgbClr val="AFA397">
                    <a:lumMod val="85000"/>
                    <a:lumOff val="1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806575"/>
            <a:chOff x="4272" y="3369"/>
            <a:chExt cx="12273" cy="2845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>
                  <a:solidFill>
                    <a:srgbClr val="80937D"/>
                  </a:solidFill>
                  <a:cs typeface="+mn-ea"/>
                  <a:sym typeface="+mn-lt"/>
                </a:rPr>
                <a:t>项目成果</a:t>
              </a:r>
              <a:endParaRPr lang="zh-CN" sz="72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42" y="5111"/>
              <a:ext cx="8951" cy="11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>
                <a:solidFill>
                  <a:srgbClr val="80937D"/>
                </a:solidFill>
                <a:cs typeface="+mn-ea"/>
                <a:sym typeface="+mn-lt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6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首页大数据展示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4330" y="1597025"/>
            <a:ext cx="9368155" cy="457073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 advTm="200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指标搜索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Freeform 15"/>
          <p:cNvSpPr>
            <a:spLocks noEditPoints="1"/>
          </p:cNvSpPr>
          <p:nvPr/>
        </p:nvSpPr>
        <p:spPr bwMode="auto">
          <a:xfrm>
            <a:off x="2378174" y="5248018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49059" y="5196327"/>
            <a:ext cx="7960566" cy="677725"/>
            <a:chOff x="2486796" y="2343753"/>
            <a:chExt cx="4229941" cy="752304"/>
          </a:xfrm>
        </p:grpSpPr>
        <p:sp>
          <p:nvSpPr>
            <p:cNvPr id="7" name="文本框 6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时间对比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请将您的内容打在这里，或者通过复制您的文本后，在此框中选择粘贴，并选择只保留文字，且尽可能精简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4" name="图片 103"/>
          <p:cNvPicPr/>
          <p:nvPr/>
        </p:nvPicPr>
        <p:blipFill>
          <a:blip r:embed="rId1"/>
          <a:stretch>
            <a:fillRect/>
          </a:stretch>
        </p:blipFill>
        <p:spPr>
          <a:xfrm>
            <a:off x="829310" y="1584325"/>
            <a:ext cx="9880600" cy="42894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指标详情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1724660" y="1747520"/>
            <a:ext cx="9504045" cy="388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指标详情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椭圆 38"/>
          <p:cNvSpPr/>
          <p:nvPr/>
        </p:nvSpPr>
        <p:spPr>
          <a:xfrm>
            <a:off x="2261712" y="5238065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49059" y="5212202"/>
            <a:ext cx="7960581" cy="712031"/>
            <a:chOff x="2486796" y="2343753"/>
            <a:chExt cx="4229949" cy="790385"/>
          </a:xfrm>
        </p:grpSpPr>
        <p:sp>
          <p:nvSpPr>
            <p:cNvPr id="7" name="文本框 6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指标详情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6804" y="2725309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用户可选择城市，对宏观经济数据进行可视化展示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7" name="图片 106"/>
          <p:cNvPicPr/>
          <p:nvPr/>
        </p:nvPicPr>
        <p:blipFill>
          <a:blip r:embed="rId1"/>
          <a:stretch>
            <a:fillRect/>
          </a:stretch>
        </p:blipFill>
        <p:spPr>
          <a:xfrm>
            <a:off x="1846580" y="1367790"/>
            <a:ext cx="8498840" cy="38258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指标详情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椭圆 38"/>
          <p:cNvSpPr/>
          <p:nvPr/>
        </p:nvSpPr>
        <p:spPr>
          <a:xfrm>
            <a:off x="2261712" y="5238065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49059" y="5212202"/>
            <a:ext cx="7960581" cy="712031"/>
            <a:chOff x="2486796" y="2343753"/>
            <a:chExt cx="4229949" cy="790385"/>
          </a:xfrm>
        </p:grpSpPr>
        <p:sp>
          <p:nvSpPr>
            <p:cNvPr id="7" name="文本框 6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指标详情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86804" y="2725309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用户可选择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年份，对宏观经济数据进行可视化展示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2174240" y="1245870"/>
            <a:ext cx="7843520" cy="369760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对比分析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49059" y="5212202"/>
            <a:ext cx="7960566" cy="677725"/>
            <a:chOff x="2486796" y="2343753"/>
            <a:chExt cx="4229941" cy="752304"/>
          </a:xfrm>
        </p:grpSpPr>
        <p:sp>
          <p:nvSpPr>
            <p:cNvPr id="34" name="文本框 33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时间对比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在不同产业中，对随年份增加而变化的趋势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进行可视化展示，进行时间对比分析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Freeform 17"/>
          <p:cNvSpPr>
            <a:spLocks noEditPoints="1"/>
          </p:cNvSpPr>
          <p:nvPr/>
        </p:nvSpPr>
        <p:spPr bwMode="auto">
          <a:xfrm>
            <a:off x="2200990" y="5221306"/>
            <a:ext cx="365897" cy="369333"/>
          </a:xfrm>
          <a:custGeom>
            <a:avLst/>
            <a:gdLst>
              <a:gd name="T0" fmla="*/ 49 w 99"/>
              <a:gd name="T1" fmla="*/ 0 h 100"/>
              <a:gd name="T2" fmla="*/ 99 w 99"/>
              <a:gd name="T3" fmla="*/ 50 h 100"/>
              <a:gd name="T4" fmla="*/ 49 w 99"/>
              <a:gd name="T5" fmla="*/ 100 h 100"/>
              <a:gd name="T6" fmla="*/ 0 w 99"/>
              <a:gd name="T7" fmla="*/ 50 h 100"/>
              <a:gd name="T8" fmla="*/ 49 w 99"/>
              <a:gd name="T9" fmla="*/ 0 h 100"/>
              <a:gd name="T10" fmla="*/ 45 w 99"/>
              <a:gd name="T11" fmla="*/ 15 h 100"/>
              <a:gd name="T12" fmla="*/ 45 w 99"/>
              <a:gd name="T13" fmla="*/ 44 h 100"/>
              <a:gd name="T14" fmla="*/ 54 w 99"/>
              <a:gd name="T15" fmla="*/ 44 h 100"/>
              <a:gd name="T16" fmla="*/ 54 w 99"/>
              <a:gd name="T17" fmla="*/ 15 h 100"/>
              <a:gd name="T18" fmla="*/ 45 w 99"/>
              <a:gd name="T19" fmla="*/ 15 h 100"/>
              <a:gd name="T20" fmla="*/ 67 w 99"/>
              <a:gd name="T21" fmla="*/ 24 h 100"/>
              <a:gd name="T22" fmla="*/ 61 w 99"/>
              <a:gd name="T23" fmla="*/ 32 h 100"/>
              <a:gd name="T24" fmla="*/ 64 w 99"/>
              <a:gd name="T25" fmla="*/ 35 h 100"/>
              <a:gd name="T26" fmla="*/ 70 w 99"/>
              <a:gd name="T27" fmla="*/ 50 h 100"/>
              <a:gd name="T28" fmla="*/ 64 w 99"/>
              <a:gd name="T29" fmla="*/ 65 h 100"/>
              <a:gd name="T30" fmla="*/ 49 w 99"/>
              <a:gd name="T31" fmla="*/ 71 h 100"/>
              <a:gd name="T32" fmla="*/ 35 w 99"/>
              <a:gd name="T33" fmla="*/ 65 h 100"/>
              <a:gd name="T34" fmla="*/ 28 w 99"/>
              <a:gd name="T35" fmla="*/ 50 h 100"/>
              <a:gd name="T36" fmla="*/ 35 w 99"/>
              <a:gd name="T37" fmla="*/ 35 h 100"/>
              <a:gd name="T38" fmla="*/ 37 w 99"/>
              <a:gd name="T39" fmla="*/ 32 h 100"/>
              <a:gd name="T40" fmla="*/ 31 w 99"/>
              <a:gd name="T41" fmla="*/ 24 h 100"/>
              <a:gd name="T42" fmla="*/ 27 w 99"/>
              <a:gd name="T43" fmla="*/ 28 h 100"/>
              <a:gd name="T44" fmla="*/ 18 w 99"/>
              <a:gd name="T45" fmla="*/ 50 h 100"/>
              <a:gd name="T46" fmla="*/ 27 w 99"/>
              <a:gd name="T47" fmla="*/ 72 h 100"/>
              <a:gd name="T48" fmla="*/ 49 w 99"/>
              <a:gd name="T49" fmla="*/ 81 h 100"/>
              <a:gd name="T50" fmla="*/ 72 w 99"/>
              <a:gd name="T51" fmla="*/ 72 h 100"/>
              <a:gd name="T52" fmla="*/ 81 w 99"/>
              <a:gd name="T53" fmla="*/ 50 h 100"/>
              <a:gd name="T54" fmla="*/ 72 w 99"/>
              <a:gd name="T55" fmla="*/ 28 h 100"/>
              <a:gd name="T56" fmla="*/ 67 w 99"/>
              <a:gd name="T57" fmla="*/ 2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9" h="100">
                <a:moveTo>
                  <a:pt x="49" y="0"/>
                </a:moveTo>
                <a:cubicBezTo>
                  <a:pt x="77" y="0"/>
                  <a:pt x="99" y="22"/>
                  <a:pt x="99" y="50"/>
                </a:cubicBezTo>
                <a:cubicBezTo>
                  <a:pt x="99" y="77"/>
                  <a:pt x="77" y="100"/>
                  <a:pt x="49" y="100"/>
                </a:cubicBezTo>
                <a:cubicBezTo>
                  <a:pt x="22" y="100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lose/>
                <a:moveTo>
                  <a:pt x="45" y="15"/>
                </a:moveTo>
                <a:cubicBezTo>
                  <a:pt x="45" y="44"/>
                  <a:pt x="45" y="44"/>
                  <a:pt x="45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15"/>
                  <a:pt x="54" y="15"/>
                  <a:pt x="54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67" y="24"/>
                </a:moveTo>
                <a:cubicBezTo>
                  <a:pt x="61" y="32"/>
                  <a:pt x="61" y="32"/>
                  <a:pt x="61" y="32"/>
                </a:cubicBezTo>
                <a:cubicBezTo>
                  <a:pt x="62" y="33"/>
                  <a:pt x="63" y="34"/>
                  <a:pt x="64" y="35"/>
                </a:cubicBezTo>
                <a:cubicBezTo>
                  <a:pt x="68" y="39"/>
                  <a:pt x="70" y="44"/>
                  <a:pt x="70" y="50"/>
                </a:cubicBezTo>
                <a:cubicBezTo>
                  <a:pt x="70" y="55"/>
                  <a:pt x="68" y="61"/>
                  <a:pt x="64" y="65"/>
                </a:cubicBezTo>
                <a:cubicBezTo>
                  <a:pt x="60" y="68"/>
                  <a:pt x="55" y="71"/>
                  <a:pt x="49" y="71"/>
                </a:cubicBezTo>
                <a:cubicBezTo>
                  <a:pt x="44" y="71"/>
                  <a:pt x="38" y="68"/>
                  <a:pt x="35" y="65"/>
                </a:cubicBezTo>
                <a:cubicBezTo>
                  <a:pt x="31" y="61"/>
                  <a:pt x="28" y="55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5" y="34"/>
                  <a:pt x="36" y="33"/>
                  <a:pt x="37" y="32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5"/>
                  <a:pt x="29" y="26"/>
                  <a:pt x="27" y="28"/>
                </a:cubicBezTo>
                <a:cubicBezTo>
                  <a:pt x="22" y="33"/>
                  <a:pt x="18" y="41"/>
                  <a:pt x="18" y="50"/>
                </a:cubicBezTo>
                <a:cubicBezTo>
                  <a:pt x="18" y="58"/>
                  <a:pt x="22" y="66"/>
                  <a:pt x="27" y="72"/>
                </a:cubicBezTo>
                <a:cubicBezTo>
                  <a:pt x="33" y="77"/>
                  <a:pt x="41" y="81"/>
                  <a:pt x="49" y="81"/>
                </a:cubicBezTo>
                <a:cubicBezTo>
                  <a:pt x="58" y="81"/>
                  <a:pt x="66" y="77"/>
                  <a:pt x="72" y="72"/>
                </a:cubicBezTo>
                <a:cubicBezTo>
                  <a:pt x="77" y="66"/>
                  <a:pt x="81" y="58"/>
                  <a:pt x="81" y="50"/>
                </a:cubicBezTo>
                <a:cubicBezTo>
                  <a:pt x="81" y="41"/>
                  <a:pt x="77" y="33"/>
                  <a:pt x="72" y="28"/>
                </a:cubicBezTo>
                <a:cubicBezTo>
                  <a:pt x="70" y="26"/>
                  <a:pt x="69" y="25"/>
                  <a:pt x="67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 descr="upload_post_object_v2_4897567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5390" y="1497385"/>
            <a:ext cx="8334203" cy="335321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1130" y="587375"/>
            <a:ext cx="8687435" cy="4385310"/>
            <a:chOff x="2558" y="925"/>
            <a:chExt cx="13681" cy="6906"/>
          </a:xfrm>
        </p:grpSpPr>
        <p:grpSp>
          <p:nvGrpSpPr>
            <p:cNvPr id="16" name="组合 15"/>
            <p:cNvGrpSpPr/>
            <p:nvPr/>
          </p:nvGrpSpPr>
          <p:grpSpPr>
            <a:xfrm>
              <a:off x="2558" y="925"/>
              <a:ext cx="3916" cy="1743"/>
              <a:chOff x="5482" y="1379"/>
              <a:chExt cx="3916" cy="17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482" y="1379"/>
                <a:ext cx="1213" cy="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b="1">
                    <a:solidFill>
                      <a:srgbClr val="80937D"/>
                    </a:solidFill>
                    <a:cs typeface="+mn-ea"/>
                    <a:sym typeface="+mn-lt"/>
                  </a:rPr>
                  <a:t>C</a:t>
                </a:r>
                <a:endParaRPr lang="en-US" altLang="zh-CN" sz="6600" b="1">
                  <a:solidFill>
                    <a:srgbClr val="80937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36" y="2320"/>
                <a:ext cx="2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b="1">
                    <a:solidFill>
                      <a:srgbClr val="80937D"/>
                    </a:solidFill>
                    <a:cs typeface="+mn-ea"/>
                    <a:sym typeface="+mn-lt"/>
                  </a:rPr>
                  <a:t>ONTENT</a:t>
                </a:r>
                <a:endParaRPr lang="en-US" altLang="zh-CN" b="1">
                  <a:solidFill>
                    <a:srgbClr val="80937D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36" y="1714"/>
                <a:ext cx="286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>
                    <a:solidFill>
                      <a:srgbClr val="80937D"/>
                    </a:solidFill>
                    <a:cs typeface="+mn-ea"/>
                    <a:sym typeface="+mn-lt"/>
                  </a:rPr>
                  <a:t>飞驰大数据</a:t>
                </a:r>
                <a:endParaRPr lang="zh-CN" altLang="en-US" sz="2400" b="1">
                  <a:solidFill>
                    <a:srgbClr val="80937D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635" y="4025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13" y="4025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635" y="6702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13" y="6702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954" y="3863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>
                  <a:solidFill>
                    <a:srgbClr val="80937D"/>
                  </a:solidFill>
                  <a:cs typeface="+mn-ea"/>
                  <a:sym typeface="+mn-lt"/>
                </a:rPr>
                <a:t>项目概况</a:t>
              </a:r>
              <a:endParaRPr lang="zh-CN" sz="28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954" y="4597"/>
              <a:ext cx="4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80937D"/>
                  </a:solidFill>
                  <a:cs typeface="+mn-ea"/>
                  <a:sym typeface="+mn-lt"/>
                </a:rPr>
                <a:t>Project overview</a:t>
              </a:r>
              <a:endParaRPr lang="en-US" altLang="zh-CN" sz="12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954" y="6517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>
                  <a:solidFill>
                    <a:srgbClr val="80937D"/>
                  </a:solidFill>
                  <a:cs typeface="+mn-ea"/>
                  <a:sym typeface="+mn-lt"/>
                </a:rPr>
                <a:t>项目成果</a:t>
              </a:r>
              <a:endParaRPr lang="zh-CN" sz="28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954" y="7251"/>
              <a:ext cx="4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80937D"/>
                  </a:solidFill>
                  <a:cs typeface="+mn-ea"/>
                  <a:sym typeface="+mn-lt"/>
                </a:rPr>
                <a:t>Project achievement</a:t>
              </a:r>
              <a:endParaRPr lang="en-US" altLang="zh-CN" sz="12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855" y="3863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>
                  <a:solidFill>
                    <a:srgbClr val="80937D"/>
                  </a:solidFill>
                  <a:cs typeface="+mn-ea"/>
                  <a:sym typeface="+mn-lt"/>
                </a:rPr>
                <a:t>项目技术</a:t>
              </a:r>
              <a:endParaRPr lang="zh-CN" sz="28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1855" y="4597"/>
              <a:ext cx="4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80937D"/>
                  </a:solidFill>
                  <a:cs typeface="+mn-ea"/>
                  <a:sym typeface="+mn-lt"/>
                </a:rPr>
                <a:t>Project technology</a:t>
              </a:r>
              <a:endParaRPr lang="en-US" altLang="zh-CN" sz="12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855" y="6517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sz="28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855" y="7251"/>
              <a:ext cx="4384" cy="5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1200" dirty="0">
                  <a:solidFill>
                    <a:srgbClr val="80937D"/>
                  </a:solidFill>
                  <a:cs typeface="+mn-ea"/>
                  <a:sym typeface="+mn-lt"/>
                </a:rPr>
                <a:t>Feeling and harvest</a:t>
              </a:r>
              <a:endParaRPr lang="en-US" altLang="zh-CN" sz="12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12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13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5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06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28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对比分析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749059" y="5212202"/>
            <a:ext cx="7960566" cy="677725"/>
            <a:chOff x="2486796" y="2343753"/>
            <a:chExt cx="4229941" cy="752304"/>
          </a:xfrm>
        </p:grpSpPr>
        <p:sp>
          <p:nvSpPr>
            <p:cNvPr id="34" name="文本框 33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地区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对比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对不同地区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GDP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值进行对比分析，并以地图的形式进行可视化展示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2" name="Freeform 17"/>
          <p:cNvSpPr>
            <a:spLocks noEditPoints="1"/>
          </p:cNvSpPr>
          <p:nvPr/>
        </p:nvSpPr>
        <p:spPr bwMode="auto">
          <a:xfrm>
            <a:off x="2200990" y="5221306"/>
            <a:ext cx="365897" cy="369333"/>
          </a:xfrm>
          <a:custGeom>
            <a:avLst/>
            <a:gdLst>
              <a:gd name="T0" fmla="*/ 49 w 99"/>
              <a:gd name="T1" fmla="*/ 0 h 100"/>
              <a:gd name="T2" fmla="*/ 99 w 99"/>
              <a:gd name="T3" fmla="*/ 50 h 100"/>
              <a:gd name="T4" fmla="*/ 49 w 99"/>
              <a:gd name="T5" fmla="*/ 100 h 100"/>
              <a:gd name="T6" fmla="*/ 0 w 99"/>
              <a:gd name="T7" fmla="*/ 50 h 100"/>
              <a:gd name="T8" fmla="*/ 49 w 99"/>
              <a:gd name="T9" fmla="*/ 0 h 100"/>
              <a:gd name="T10" fmla="*/ 45 w 99"/>
              <a:gd name="T11" fmla="*/ 15 h 100"/>
              <a:gd name="T12" fmla="*/ 45 w 99"/>
              <a:gd name="T13" fmla="*/ 44 h 100"/>
              <a:gd name="T14" fmla="*/ 54 w 99"/>
              <a:gd name="T15" fmla="*/ 44 h 100"/>
              <a:gd name="T16" fmla="*/ 54 w 99"/>
              <a:gd name="T17" fmla="*/ 15 h 100"/>
              <a:gd name="T18" fmla="*/ 45 w 99"/>
              <a:gd name="T19" fmla="*/ 15 h 100"/>
              <a:gd name="T20" fmla="*/ 67 w 99"/>
              <a:gd name="T21" fmla="*/ 24 h 100"/>
              <a:gd name="T22" fmla="*/ 61 w 99"/>
              <a:gd name="T23" fmla="*/ 32 h 100"/>
              <a:gd name="T24" fmla="*/ 64 w 99"/>
              <a:gd name="T25" fmla="*/ 35 h 100"/>
              <a:gd name="T26" fmla="*/ 70 w 99"/>
              <a:gd name="T27" fmla="*/ 50 h 100"/>
              <a:gd name="T28" fmla="*/ 64 w 99"/>
              <a:gd name="T29" fmla="*/ 65 h 100"/>
              <a:gd name="T30" fmla="*/ 49 w 99"/>
              <a:gd name="T31" fmla="*/ 71 h 100"/>
              <a:gd name="T32" fmla="*/ 35 w 99"/>
              <a:gd name="T33" fmla="*/ 65 h 100"/>
              <a:gd name="T34" fmla="*/ 28 w 99"/>
              <a:gd name="T35" fmla="*/ 50 h 100"/>
              <a:gd name="T36" fmla="*/ 35 w 99"/>
              <a:gd name="T37" fmla="*/ 35 h 100"/>
              <a:gd name="T38" fmla="*/ 37 w 99"/>
              <a:gd name="T39" fmla="*/ 32 h 100"/>
              <a:gd name="T40" fmla="*/ 31 w 99"/>
              <a:gd name="T41" fmla="*/ 24 h 100"/>
              <a:gd name="T42" fmla="*/ 27 w 99"/>
              <a:gd name="T43" fmla="*/ 28 h 100"/>
              <a:gd name="T44" fmla="*/ 18 w 99"/>
              <a:gd name="T45" fmla="*/ 50 h 100"/>
              <a:gd name="T46" fmla="*/ 27 w 99"/>
              <a:gd name="T47" fmla="*/ 72 h 100"/>
              <a:gd name="T48" fmla="*/ 49 w 99"/>
              <a:gd name="T49" fmla="*/ 81 h 100"/>
              <a:gd name="T50" fmla="*/ 72 w 99"/>
              <a:gd name="T51" fmla="*/ 72 h 100"/>
              <a:gd name="T52" fmla="*/ 81 w 99"/>
              <a:gd name="T53" fmla="*/ 50 h 100"/>
              <a:gd name="T54" fmla="*/ 72 w 99"/>
              <a:gd name="T55" fmla="*/ 28 h 100"/>
              <a:gd name="T56" fmla="*/ 67 w 99"/>
              <a:gd name="T57" fmla="*/ 2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99" h="100">
                <a:moveTo>
                  <a:pt x="49" y="0"/>
                </a:moveTo>
                <a:cubicBezTo>
                  <a:pt x="77" y="0"/>
                  <a:pt x="99" y="22"/>
                  <a:pt x="99" y="50"/>
                </a:cubicBezTo>
                <a:cubicBezTo>
                  <a:pt x="99" y="77"/>
                  <a:pt x="77" y="100"/>
                  <a:pt x="49" y="100"/>
                </a:cubicBezTo>
                <a:cubicBezTo>
                  <a:pt x="22" y="100"/>
                  <a:pt x="0" y="77"/>
                  <a:pt x="0" y="50"/>
                </a:cubicBezTo>
                <a:cubicBezTo>
                  <a:pt x="0" y="22"/>
                  <a:pt x="22" y="0"/>
                  <a:pt x="49" y="0"/>
                </a:cubicBezTo>
                <a:close/>
                <a:moveTo>
                  <a:pt x="45" y="15"/>
                </a:moveTo>
                <a:cubicBezTo>
                  <a:pt x="45" y="44"/>
                  <a:pt x="45" y="44"/>
                  <a:pt x="45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15"/>
                  <a:pt x="54" y="15"/>
                  <a:pt x="54" y="15"/>
                </a:cubicBezTo>
                <a:cubicBezTo>
                  <a:pt x="45" y="15"/>
                  <a:pt x="45" y="15"/>
                  <a:pt x="45" y="15"/>
                </a:cubicBezTo>
                <a:close/>
                <a:moveTo>
                  <a:pt x="67" y="24"/>
                </a:moveTo>
                <a:cubicBezTo>
                  <a:pt x="61" y="32"/>
                  <a:pt x="61" y="32"/>
                  <a:pt x="61" y="32"/>
                </a:cubicBezTo>
                <a:cubicBezTo>
                  <a:pt x="62" y="33"/>
                  <a:pt x="63" y="34"/>
                  <a:pt x="64" y="35"/>
                </a:cubicBezTo>
                <a:cubicBezTo>
                  <a:pt x="68" y="39"/>
                  <a:pt x="70" y="44"/>
                  <a:pt x="70" y="50"/>
                </a:cubicBezTo>
                <a:cubicBezTo>
                  <a:pt x="70" y="55"/>
                  <a:pt x="68" y="61"/>
                  <a:pt x="64" y="65"/>
                </a:cubicBezTo>
                <a:cubicBezTo>
                  <a:pt x="60" y="68"/>
                  <a:pt x="55" y="71"/>
                  <a:pt x="49" y="71"/>
                </a:cubicBezTo>
                <a:cubicBezTo>
                  <a:pt x="44" y="71"/>
                  <a:pt x="38" y="68"/>
                  <a:pt x="35" y="65"/>
                </a:cubicBezTo>
                <a:cubicBezTo>
                  <a:pt x="31" y="61"/>
                  <a:pt x="28" y="55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5" y="34"/>
                  <a:pt x="36" y="33"/>
                  <a:pt x="37" y="32"/>
                </a:cubicBezTo>
                <a:cubicBezTo>
                  <a:pt x="31" y="24"/>
                  <a:pt x="31" y="24"/>
                  <a:pt x="31" y="24"/>
                </a:cubicBezTo>
                <a:cubicBezTo>
                  <a:pt x="30" y="25"/>
                  <a:pt x="29" y="26"/>
                  <a:pt x="27" y="28"/>
                </a:cubicBezTo>
                <a:cubicBezTo>
                  <a:pt x="22" y="33"/>
                  <a:pt x="18" y="41"/>
                  <a:pt x="18" y="50"/>
                </a:cubicBezTo>
                <a:cubicBezTo>
                  <a:pt x="18" y="58"/>
                  <a:pt x="22" y="66"/>
                  <a:pt x="27" y="72"/>
                </a:cubicBezTo>
                <a:cubicBezTo>
                  <a:pt x="33" y="77"/>
                  <a:pt x="41" y="81"/>
                  <a:pt x="49" y="81"/>
                </a:cubicBezTo>
                <a:cubicBezTo>
                  <a:pt x="58" y="81"/>
                  <a:pt x="66" y="77"/>
                  <a:pt x="72" y="72"/>
                </a:cubicBezTo>
                <a:cubicBezTo>
                  <a:pt x="77" y="66"/>
                  <a:pt x="81" y="58"/>
                  <a:pt x="81" y="50"/>
                </a:cubicBezTo>
                <a:cubicBezTo>
                  <a:pt x="81" y="41"/>
                  <a:pt x="77" y="33"/>
                  <a:pt x="72" y="28"/>
                </a:cubicBezTo>
                <a:cubicBezTo>
                  <a:pt x="70" y="26"/>
                  <a:pt x="69" y="25"/>
                  <a:pt x="67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" name="图片 9" descr="upload_post_object_v2_6224140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074" y="1502760"/>
            <a:ext cx="7445375" cy="3693604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预见未来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Freeform 15"/>
          <p:cNvSpPr>
            <a:spLocks noEditPoints="1"/>
          </p:cNvSpPr>
          <p:nvPr/>
        </p:nvSpPr>
        <p:spPr bwMode="auto">
          <a:xfrm>
            <a:off x="2378174" y="5248018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9059" y="5196327"/>
            <a:ext cx="7960566" cy="677725"/>
            <a:chOff x="2486796" y="2343753"/>
            <a:chExt cx="4229941" cy="752304"/>
          </a:xfrm>
        </p:grpSpPr>
        <p:sp>
          <p:nvSpPr>
            <p:cNvPr id="3" name="文本框 2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基于指标预测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预测某指标后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10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年的值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1" name="图片 10" descr="upload_post_object_v2_3042992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0" y="1513205"/>
            <a:ext cx="6937375" cy="347772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预见未来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Freeform 15"/>
          <p:cNvSpPr>
            <a:spLocks noEditPoints="1"/>
          </p:cNvSpPr>
          <p:nvPr/>
        </p:nvSpPr>
        <p:spPr bwMode="auto">
          <a:xfrm>
            <a:off x="2312769" y="5628383"/>
            <a:ext cx="370900" cy="317916"/>
          </a:xfrm>
          <a:custGeom>
            <a:avLst/>
            <a:gdLst>
              <a:gd name="T0" fmla="*/ 4 w 94"/>
              <a:gd name="T1" fmla="*/ 19 h 81"/>
              <a:gd name="T2" fmla="*/ 46 w 94"/>
              <a:gd name="T3" fmla="*/ 19 h 81"/>
              <a:gd name="T4" fmla="*/ 50 w 94"/>
              <a:gd name="T5" fmla="*/ 16 h 81"/>
              <a:gd name="T6" fmla="*/ 73 w 94"/>
              <a:gd name="T7" fmla="*/ 0 h 81"/>
              <a:gd name="T8" fmla="*/ 73 w 94"/>
              <a:gd name="T9" fmla="*/ 33 h 81"/>
              <a:gd name="T10" fmla="*/ 73 w 94"/>
              <a:gd name="T11" fmla="*/ 66 h 81"/>
              <a:gd name="T12" fmla="*/ 50 w 94"/>
              <a:gd name="T13" fmla="*/ 49 h 81"/>
              <a:gd name="T14" fmla="*/ 46 w 94"/>
              <a:gd name="T15" fmla="*/ 47 h 81"/>
              <a:gd name="T16" fmla="*/ 33 w 94"/>
              <a:gd name="T17" fmla="*/ 47 h 81"/>
              <a:gd name="T18" fmla="*/ 40 w 94"/>
              <a:gd name="T19" fmla="*/ 70 h 81"/>
              <a:gd name="T20" fmla="*/ 45 w 94"/>
              <a:gd name="T21" fmla="*/ 70 h 81"/>
              <a:gd name="T22" fmla="*/ 45 w 94"/>
              <a:gd name="T23" fmla="*/ 81 h 81"/>
              <a:gd name="T24" fmla="*/ 43 w 94"/>
              <a:gd name="T25" fmla="*/ 81 h 81"/>
              <a:gd name="T26" fmla="*/ 21 w 94"/>
              <a:gd name="T27" fmla="*/ 81 h 81"/>
              <a:gd name="T28" fmla="*/ 11 w 94"/>
              <a:gd name="T29" fmla="*/ 47 h 81"/>
              <a:gd name="T30" fmla="*/ 4 w 94"/>
              <a:gd name="T31" fmla="*/ 47 h 81"/>
              <a:gd name="T32" fmla="*/ 4 w 94"/>
              <a:gd name="T33" fmla="*/ 19 h 81"/>
              <a:gd name="T34" fmla="*/ 87 w 94"/>
              <a:gd name="T35" fmla="*/ 23 h 81"/>
              <a:gd name="T36" fmla="*/ 94 w 94"/>
              <a:gd name="T37" fmla="*/ 33 h 81"/>
              <a:gd name="T38" fmla="*/ 87 w 94"/>
              <a:gd name="T39" fmla="*/ 43 h 81"/>
              <a:gd name="T40" fmla="*/ 87 w 94"/>
              <a:gd name="T41" fmla="*/ 66 h 81"/>
              <a:gd name="T42" fmla="*/ 78 w 94"/>
              <a:gd name="T43" fmla="*/ 66 h 81"/>
              <a:gd name="T44" fmla="*/ 78 w 94"/>
              <a:gd name="T45" fmla="*/ 0 h 81"/>
              <a:gd name="T46" fmla="*/ 87 w 94"/>
              <a:gd name="T47" fmla="*/ 0 h 81"/>
              <a:gd name="T48" fmla="*/ 87 w 94"/>
              <a:gd name="T49" fmla="*/ 23 h 81"/>
              <a:gd name="T50" fmla="*/ 46 w 94"/>
              <a:gd name="T51" fmla="*/ 49 h 81"/>
              <a:gd name="T52" fmla="*/ 37 w 94"/>
              <a:gd name="T53" fmla="*/ 49 h 81"/>
              <a:gd name="T54" fmla="*/ 40 w 94"/>
              <a:gd name="T55" fmla="*/ 61 h 81"/>
              <a:gd name="T56" fmla="*/ 43 w 94"/>
              <a:gd name="T57" fmla="*/ 61 h 81"/>
              <a:gd name="T58" fmla="*/ 43 w 94"/>
              <a:gd name="T59" fmla="*/ 57 h 81"/>
              <a:gd name="T60" fmla="*/ 46 w 94"/>
              <a:gd name="T61" fmla="*/ 49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94" h="81">
                <a:moveTo>
                  <a:pt x="4" y="19"/>
                </a:moveTo>
                <a:cubicBezTo>
                  <a:pt x="46" y="19"/>
                  <a:pt x="46" y="19"/>
                  <a:pt x="46" y="19"/>
                </a:cubicBezTo>
                <a:cubicBezTo>
                  <a:pt x="50" y="16"/>
                  <a:pt x="50" y="16"/>
                  <a:pt x="50" y="16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33"/>
                  <a:pt x="73" y="33"/>
                  <a:pt x="73" y="33"/>
                </a:cubicBezTo>
                <a:cubicBezTo>
                  <a:pt x="73" y="66"/>
                  <a:pt x="73" y="66"/>
                  <a:pt x="73" y="66"/>
                </a:cubicBezTo>
                <a:cubicBezTo>
                  <a:pt x="50" y="49"/>
                  <a:pt x="50" y="49"/>
                  <a:pt x="50" y="49"/>
                </a:cubicBezTo>
                <a:cubicBezTo>
                  <a:pt x="46" y="47"/>
                  <a:pt x="46" y="47"/>
                  <a:pt x="46" y="47"/>
                </a:cubicBezTo>
                <a:cubicBezTo>
                  <a:pt x="33" y="47"/>
                  <a:pt x="33" y="47"/>
                  <a:pt x="33" y="47"/>
                </a:cubicBezTo>
                <a:cubicBezTo>
                  <a:pt x="40" y="70"/>
                  <a:pt x="40" y="70"/>
                  <a:pt x="40" y="70"/>
                </a:cubicBezTo>
                <a:cubicBezTo>
                  <a:pt x="45" y="70"/>
                  <a:pt x="45" y="70"/>
                  <a:pt x="45" y="70"/>
                </a:cubicBezTo>
                <a:cubicBezTo>
                  <a:pt x="45" y="81"/>
                  <a:pt x="45" y="81"/>
                  <a:pt x="45" y="81"/>
                </a:cubicBezTo>
                <a:cubicBezTo>
                  <a:pt x="43" y="81"/>
                  <a:pt x="43" y="81"/>
                  <a:pt x="43" y="81"/>
                </a:cubicBezTo>
                <a:cubicBezTo>
                  <a:pt x="21" y="81"/>
                  <a:pt x="21" y="81"/>
                  <a:pt x="21" y="81"/>
                </a:cubicBezTo>
                <a:cubicBezTo>
                  <a:pt x="11" y="47"/>
                  <a:pt x="11" y="47"/>
                  <a:pt x="11" y="47"/>
                </a:cubicBezTo>
                <a:cubicBezTo>
                  <a:pt x="4" y="47"/>
                  <a:pt x="4" y="47"/>
                  <a:pt x="4" y="47"/>
                </a:cubicBezTo>
                <a:cubicBezTo>
                  <a:pt x="0" y="37"/>
                  <a:pt x="0" y="28"/>
                  <a:pt x="4" y="19"/>
                </a:cubicBezTo>
                <a:close/>
                <a:moveTo>
                  <a:pt x="87" y="23"/>
                </a:moveTo>
                <a:cubicBezTo>
                  <a:pt x="91" y="24"/>
                  <a:pt x="94" y="28"/>
                  <a:pt x="94" y="33"/>
                </a:cubicBezTo>
                <a:cubicBezTo>
                  <a:pt x="94" y="38"/>
                  <a:pt x="91" y="42"/>
                  <a:pt x="87" y="43"/>
                </a:cubicBezTo>
                <a:cubicBezTo>
                  <a:pt x="87" y="66"/>
                  <a:pt x="87" y="66"/>
                  <a:pt x="87" y="66"/>
                </a:cubicBezTo>
                <a:cubicBezTo>
                  <a:pt x="78" y="66"/>
                  <a:pt x="78" y="66"/>
                  <a:pt x="78" y="66"/>
                </a:cubicBezTo>
                <a:cubicBezTo>
                  <a:pt x="78" y="0"/>
                  <a:pt x="78" y="0"/>
                  <a:pt x="78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23"/>
                  <a:pt x="87" y="23"/>
                  <a:pt x="87" y="23"/>
                </a:cubicBezTo>
                <a:close/>
                <a:moveTo>
                  <a:pt x="46" y="49"/>
                </a:moveTo>
                <a:cubicBezTo>
                  <a:pt x="37" y="49"/>
                  <a:pt x="37" y="49"/>
                  <a:pt x="37" y="49"/>
                </a:cubicBezTo>
                <a:cubicBezTo>
                  <a:pt x="40" y="61"/>
                  <a:pt x="40" y="61"/>
                  <a:pt x="40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57"/>
                  <a:pt x="43" y="57"/>
                  <a:pt x="43" y="57"/>
                </a:cubicBezTo>
                <a:lnTo>
                  <a:pt x="46" y="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83743" tIns="41872" rIns="83743" bIns="41872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2074" y="5526527"/>
            <a:ext cx="7960566" cy="677725"/>
            <a:chOff x="2486796" y="2343753"/>
            <a:chExt cx="4229941" cy="752304"/>
          </a:xfrm>
        </p:grpSpPr>
        <p:sp>
          <p:nvSpPr>
            <p:cNvPr id="3" name="文本框 2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基于省份预测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基于省份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id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与时间进行预测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6" name="图片 105"/>
          <p:cNvPicPr/>
          <p:nvPr/>
        </p:nvPicPr>
        <p:blipFill>
          <a:blip r:embed="rId1"/>
          <a:stretch>
            <a:fillRect/>
          </a:stretch>
        </p:blipFill>
        <p:spPr>
          <a:xfrm>
            <a:off x="1882775" y="1589405"/>
            <a:ext cx="8936990" cy="381762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评价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椭圆 38"/>
          <p:cNvSpPr/>
          <p:nvPr/>
        </p:nvSpPr>
        <p:spPr>
          <a:xfrm>
            <a:off x="2261712" y="5238065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9059" y="5212202"/>
            <a:ext cx="7960566" cy="677725"/>
            <a:chOff x="2486796" y="2343753"/>
            <a:chExt cx="4229941" cy="752304"/>
          </a:xfrm>
        </p:grpSpPr>
        <p:sp>
          <p:nvSpPr>
            <p:cNvPr id="3" name="文本框 2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基于地区评价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输入地区，评价该地区每一年经济发展水平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217420" y="1500505"/>
            <a:ext cx="8094980" cy="34829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747338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评价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椭圆 38"/>
          <p:cNvSpPr/>
          <p:nvPr/>
        </p:nvSpPr>
        <p:spPr>
          <a:xfrm>
            <a:off x="2261712" y="5238065"/>
            <a:ext cx="394467" cy="317917"/>
          </a:xfrm>
          <a:custGeom>
            <a:avLst/>
            <a:gdLst>
              <a:gd name="connsiteX0" fmla="*/ 50882 w 608344"/>
              <a:gd name="connsiteY0" fmla="*/ 115887 h 490289"/>
              <a:gd name="connsiteX1" fmla="*/ 50882 w 608344"/>
              <a:gd name="connsiteY1" fmla="*/ 201112 h 490289"/>
              <a:gd name="connsiteX2" fmla="*/ 438489 w 608344"/>
              <a:gd name="connsiteY2" fmla="*/ 201112 h 490289"/>
              <a:gd name="connsiteX3" fmla="*/ 438489 w 608344"/>
              <a:gd name="connsiteY3" fmla="*/ 162825 h 490289"/>
              <a:gd name="connsiteX4" fmla="*/ 219567 w 608344"/>
              <a:gd name="connsiteY4" fmla="*/ 162825 h 490289"/>
              <a:gd name="connsiteX5" fmla="*/ 174400 w 608344"/>
              <a:gd name="connsiteY5" fmla="*/ 135399 h 490289"/>
              <a:gd name="connsiteX6" fmla="*/ 165459 w 608344"/>
              <a:gd name="connsiteY6" fmla="*/ 118372 h 490289"/>
              <a:gd name="connsiteX7" fmla="*/ 164260 w 608344"/>
              <a:gd name="connsiteY7" fmla="*/ 115887 h 490289"/>
              <a:gd name="connsiteX8" fmla="*/ 50697 w 608344"/>
              <a:gd name="connsiteY8" fmla="*/ 64991 h 490289"/>
              <a:gd name="connsiteX9" fmla="*/ 164445 w 608344"/>
              <a:gd name="connsiteY9" fmla="*/ 64991 h 490289"/>
              <a:gd name="connsiteX10" fmla="*/ 210718 w 608344"/>
              <a:gd name="connsiteY10" fmla="*/ 94995 h 490289"/>
              <a:gd name="connsiteX11" fmla="*/ 219567 w 608344"/>
              <a:gd name="connsiteY11" fmla="*/ 112022 h 490289"/>
              <a:gd name="connsiteX12" fmla="*/ 438674 w 608344"/>
              <a:gd name="connsiteY12" fmla="*/ 112022 h 490289"/>
              <a:gd name="connsiteX13" fmla="*/ 489371 w 608344"/>
              <a:gd name="connsiteY13" fmla="*/ 162641 h 490289"/>
              <a:gd name="connsiteX14" fmla="*/ 489371 w 608344"/>
              <a:gd name="connsiteY14" fmla="*/ 445560 h 490289"/>
              <a:gd name="connsiteX15" fmla="*/ 444665 w 608344"/>
              <a:gd name="connsiteY15" fmla="*/ 490289 h 490289"/>
              <a:gd name="connsiteX16" fmla="*/ 44798 w 608344"/>
              <a:gd name="connsiteY16" fmla="*/ 490289 h 490289"/>
              <a:gd name="connsiteX17" fmla="*/ 0 w 608344"/>
              <a:gd name="connsiteY17" fmla="*/ 445560 h 490289"/>
              <a:gd name="connsiteX18" fmla="*/ 0 w 608344"/>
              <a:gd name="connsiteY18" fmla="*/ 115611 h 490289"/>
              <a:gd name="connsiteX19" fmla="*/ 50697 w 608344"/>
              <a:gd name="connsiteY19" fmla="*/ 64991 h 490289"/>
              <a:gd name="connsiteX20" fmla="*/ 261904 w 608344"/>
              <a:gd name="connsiteY20" fmla="*/ 0 h 490289"/>
              <a:gd name="connsiteX21" fmla="*/ 519660 w 608344"/>
              <a:gd name="connsiteY21" fmla="*/ 0 h 490289"/>
              <a:gd name="connsiteX22" fmla="*/ 608344 w 608344"/>
              <a:gd name="connsiteY22" fmla="*/ 88635 h 490289"/>
              <a:gd name="connsiteX23" fmla="*/ 608344 w 608344"/>
              <a:gd name="connsiteY23" fmla="*/ 335764 h 490289"/>
              <a:gd name="connsiteX24" fmla="*/ 578107 w 608344"/>
              <a:gd name="connsiteY24" fmla="*/ 365953 h 490289"/>
              <a:gd name="connsiteX25" fmla="*/ 547961 w 608344"/>
              <a:gd name="connsiteY25" fmla="*/ 335764 h 490289"/>
              <a:gd name="connsiteX26" fmla="*/ 547961 w 608344"/>
              <a:gd name="connsiteY26" fmla="*/ 88635 h 490289"/>
              <a:gd name="connsiteX27" fmla="*/ 519660 w 608344"/>
              <a:gd name="connsiteY27" fmla="*/ 60379 h 490289"/>
              <a:gd name="connsiteX28" fmla="*/ 261904 w 608344"/>
              <a:gd name="connsiteY28" fmla="*/ 60379 h 490289"/>
              <a:gd name="connsiteX29" fmla="*/ 231666 w 608344"/>
              <a:gd name="connsiteY29" fmla="*/ 30190 h 490289"/>
              <a:gd name="connsiteX30" fmla="*/ 261904 w 608344"/>
              <a:gd name="connsiteY30" fmla="*/ 0 h 490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8344" h="490289">
                <a:moveTo>
                  <a:pt x="50882" y="115887"/>
                </a:moveTo>
                <a:lnTo>
                  <a:pt x="50882" y="201112"/>
                </a:lnTo>
                <a:lnTo>
                  <a:pt x="438489" y="201112"/>
                </a:lnTo>
                <a:lnTo>
                  <a:pt x="438489" y="162825"/>
                </a:lnTo>
                <a:lnTo>
                  <a:pt x="219567" y="162825"/>
                </a:lnTo>
                <a:cubicBezTo>
                  <a:pt x="200578" y="162825"/>
                  <a:pt x="183065" y="152241"/>
                  <a:pt x="174400" y="135399"/>
                </a:cubicBezTo>
                <a:lnTo>
                  <a:pt x="165459" y="118372"/>
                </a:lnTo>
                <a:cubicBezTo>
                  <a:pt x="165090" y="117544"/>
                  <a:pt x="164629" y="116715"/>
                  <a:pt x="164260" y="115887"/>
                </a:cubicBezTo>
                <a:close/>
                <a:moveTo>
                  <a:pt x="50697" y="64991"/>
                </a:moveTo>
                <a:lnTo>
                  <a:pt x="164445" y="64991"/>
                </a:lnTo>
                <a:cubicBezTo>
                  <a:pt x="184447" y="64991"/>
                  <a:pt x="202514" y="76772"/>
                  <a:pt x="210718" y="94995"/>
                </a:cubicBezTo>
                <a:lnTo>
                  <a:pt x="219567" y="112022"/>
                </a:lnTo>
                <a:lnTo>
                  <a:pt x="438674" y="112022"/>
                </a:lnTo>
                <a:cubicBezTo>
                  <a:pt x="466696" y="112022"/>
                  <a:pt x="489371" y="134662"/>
                  <a:pt x="489371" y="162641"/>
                </a:cubicBezTo>
                <a:lnTo>
                  <a:pt x="489371" y="445560"/>
                </a:lnTo>
                <a:cubicBezTo>
                  <a:pt x="489371" y="470225"/>
                  <a:pt x="469369" y="490289"/>
                  <a:pt x="444665" y="490289"/>
                </a:cubicBezTo>
                <a:lnTo>
                  <a:pt x="44798" y="490289"/>
                </a:lnTo>
                <a:cubicBezTo>
                  <a:pt x="20002" y="490289"/>
                  <a:pt x="0" y="470225"/>
                  <a:pt x="0" y="445560"/>
                </a:cubicBezTo>
                <a:lnTo>
                  <a:pt x="0" y="115611"/>
                </a:lnTo>
                <a:cubicBezTo>
                  <a:pt x="0" y="87632"/>
                  <a:pt x="22675" y="64991"/>
                  <a:pt x="50697" y="64991"/>
                </a:cubicBezTo>
                <a:close/>
                <a:moveTo>
                  <a:pt x="261904" y="0"/>
                </a:moveTo>
                <a:lnTo>
                  <a:pt x="519660" y="0"/>
                </a:lnTo>
                <a:cubicBezTo>
                  <a:pt x="568611" y="0"/>
                  <a:pt x="608344" y="39762"/>
                  <a:pt x="608344" y="88635"/>
                </a:cubicBezTo>
                <a:lnTo>
                  <a:pt x="608344" y="335764"/>
                </a:lnTo>
                <a:cubicBezTo>
                  <a:pt x="608344" y="352423"/>
                  <a:pt x="594885" y="365953"/>
                  <a:pt x="578107" y="365953"/>
                </a:cubicBezTo>
                <a:cubicBezTo>
                  <a:pt x="561421" y="365953"/>
                  <a:pt x="547961" y="352423"/>
                  <a:pt x="547961" y="335764"/>
                </a:cubicBezTo>
                <a:lnTo>
                  <a:pt x="547961" y="88635"/>
                </a:lnTo>
                <a:cubicBezTo>
                  <a:pt x="547961" y="72988"/>
                  <a:pt x="535240" y="60379"/>
                  <a:pt x="519660" y="60379"/>
                </a:cubicBezTo>
                <a:lnTo>
                  <a:pt x="261904" y="60379"/>
                </a:lnTo>
                <a:cubicBezTo>
                  <a:pt x="245218" y="60379"/>
                  <a:pt x="231666" y="46849"/>
                  <a:pt x="231666" y="30190"/>
                </a:cubicBezTo>
                <a:cubicBezTo>
                  <a:pt x="231666" y="13530"/>
                  <a:pt x="245218" y="0"/>
                  <a:pt x="2619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49059" y="5212202"/>
            <a:ext cx="7960566" cy="677725"/>
            <a:chOff x="2486796" y="2343753"/>
            <a:chExt cx="4229941" cy="752304"/>
          </a:xfrm>
        </p:grpSpPr>
        <p:sp>
          <p:nvSpPr>
            <p:cNvPr id="3" name="文本框 2"/>
            <p:cNvSpPr txBox="1"/>
            <p:nvPr/>
          </p:nvSpPr>
          <p:spPr>
            <a:xfrm>
              <a:off x="2486796" y="2343753"/>
              <a:ext cx="3585789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基于年份评价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486796" y="2687228"/>
              <a:ext cx="4229941" cy="40882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输入年份，评价每个省份在该年经济发展水平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8" name="图片 107"/>
          <p:cNvPicPr/>
          <p:nvPr/>
        </p:nvPicPr>
        <p:blipFill>
          <a:blip r:embed="rId1"/>
          <a:stretch>
            <a:fillRect/>
          </a:stretch>
        </p:blipFill>
        <p:spPr>
          <a:xfrm>
            <a:off x="2261870" y="1415415"/>
            <a:ext cx="8121015" cy="3426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806575"/>
            <a:chOff x="4272" y="3369"/>
            <a:chExt cx="12273" cy="2845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sz="72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42" y="5111"/>
              <a:ext cx="8951" cy="11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>
                <a:solidFill>
                  <a:srgbClr val="80937D"/>
                </a:solidFill>
                <a:cs typeface="+mn-ea"/>
                <a:sym typeface="+mn-lt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6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4915" y="1474256"/>
            <a:ext cx="9622095" cy="4703832"/>
            <a:chOff x="874713" y="1659194"/>
            <a:chExt cx="5132387" cy="1985962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713" y="1940182"/>
              <a:ext cx="5132387" cy="1704974"/>
              <a:chOff x="874713" y="1749682"/>
              <a:chExt cx="5132387" cy="17049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74713" y="1749682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2865348" y="1659194"/>
              <a:ext cx="1676681" cy="21139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767171"/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  <a:sym typeface="+mn-lt"/>
                </a:rPr>
                <a:t>肖红娇</a:t>
              </a:r>
              <a:endParaRPr lang="zh-CN" altLang="en-US" sz="3200" b="1" dirty="0">
                <a:solidFill>
                  <a:srgbClr val="767171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22205" y="2391409"/>
            <a:ext cx="7772938" cy="353504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just"/>
            <a:r>
              <a:rPr lang="zh-CN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      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作为组长：很荣幸能够成为</a:t>
            </a:r>
            <a:r>
              <a:rPr lang="en-US" altLang="zh-CN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7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组组长，经过这为期一个月的相处与合作，相互之间了解了很多。团队成员的配合度很高，每个成员都能主动沟通，虽然在前期我们组相对来说进度落后，但是经过大家的共同努力和合理时间规划以及任务分工，最终顺利完成项目</a:t>
            </a:r>
            <a:endParaRPr lang="zh-CN" altLang="en-US">
              <a:solidFill>
                <a:srgbClr val="76717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</a:endParaRPr>
          </a:p>
          <a:p>
            <a:pPr algn="just"/>
            <a:r>
              <a:rPr lang="zh-CN" altLang="en-US" dirty="0">
                <a:solidFill>
                  <a:srgbClr val="767171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  <a:sym typeface="+mn-lt"/>
              </a:rPr>
              <a:t>        在经历了第一次实训之后，大家合作的默契有了很大的提升，可以说合作能力有了很大的提升，大家的沟通成本降低了许多，拥有更多的时间去完成大数据实训项目；同时在这一个月的学习与训练中，学到了如果写后端接口，怎样对接前端以及机器学习的相关知识，总体来说收获很大，技术能力得到了提升</a:t>
            </a:r>
            <a:endParaRPr lang="zh-CN" altLang="en-US" dirty="0">
              <a:solidFill>
                <a:srgbClr val="76717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4915" y="1474256"/>
            <a:ext cx="9622095" cy="4703832"/>
            <a:chOff x="874713" y="1659194"/>
            <a:chExt cx="5132387" cy="1985962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713" y="1940182"/>
              <a:ext cx="5132387" cy="1704974"/>
              <a:chOff x="874713" y="1749682"/>
              <a:chExt cx="5132387" cy="17049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74713" y="1749682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2865348" y="1659194"/>
              <a:ext cx="1676681" cy="21139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767171"/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  <a:sym typeface="+mn-lt"/>
                </a:rPr>
                <a:t>郝文海</a:t>
              </a:r>
              <a:endParaRPr lang="zh-CN" altLang="en-US" sz="3200" b="1" dirty="0">
                <a:solidFill>
                  <a:srgbClr val="767171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22205" y="2391409"/>
            <a:ext cx="7772938" cy="353504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just"/>
            <a:r>
              <a:rPr lang="zh-CN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      </a:t>
            </a:r>
            <a:r>
              <a:rPr lang="zh-CN">
                <a:solidFill>
                  <a:srgbClr val="3B3838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zh-CN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在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本次</a:t>
            </a:r>
            <a:r>
              <a:rPr lang="zh-CN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开发工作中，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看似寻常最奇崛，成如容易却艰辛。在本次实训之前，我已经拥有大量的知识储备，没有做任何知识补强，在本次实训中我全面负责前端开发，为期一个月的实训中我将之前所学的知识几乎发挥到了极致，同时引入了新的技术，将编程能力进一步提高，进一步培养对于编程的兴趣。同时在本次实训中，我深刻体会到了团队合作的重要性，结果的胜利与否取决于每一个人的努力，大家心往一处想，劲往一处使，即使过程再辛苦也都值得。在攻破每一个技术难点后都会有溢于言表的喜悦，背后是团队成员每个人的努力，在过程中大家可能会有意见不合，但是最终都解决了问题实现了功能，达成了我们想要的效果，团队在这个过程中不断成长，个人也不断成长。</a:t>
            </a:r>
            <a:endParaRPr lang="zh-CN" altLang="en-US" dirty="0">
              <a:solidFill>
                <a:srgbClr val="76717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4915" y="1474256"/>
            <a:ext cx="9622095" cy="4703832"/>
            <a:chOff x="874713" y="1659194"/>
            <a:chExt cx="5132387" cy="1985962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713" y="1940182"/>
              <a:ext cx="5132387" cy="1704974"/>
              <a:chOff x="874713" y="1749682"/>
              <a:chExt cx="5132387" cy="17049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74713" y="1749682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2865348" y="1659194"/>
              <a:ext cx="1676681" cy="21139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767171"/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  <a:sym typeface="+mn-lt"/>
                </a:rPr>
                <a:t>何宇航</a:t>
              </a:r>
              <a:endParaRPr lang="zh-CN" altLang="en-US" sz="3200" b="1" dirty="0">
                <a:solidFill>
                  <a:srgbClr val="767171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22205" y="2391409"/>
            <a:ext cx="7772938" cy="353504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just"/>
            <a:r>
              <a:rPr lang="zh-CN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   </a:t>
            </a:r>
            <a:r>
              <a:rPr lang="zh-CN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   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每一次的项目开发经历都能为我们提供宝贵的经验。通过这次实训，首先，我对自身能力定位有了更清晰的认识，知道了自己的优势与不足；其次，我对项目开发整体流程、项目中使用的框架、技术有更好的掌握；对于团队协作、与其他团队成员的交流能力也得到提升，项目最终效果得以呈现离不开团队中的任何一位成员。</a:t>
            </a:r>
            <a:endParaRPr lang="zh-CN" altLang="en-US" dirty="0">
              <a:solidFill>
                <a:srgbClr val="76717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4915" y="1474256"/>
            <a:ext cx="9622095" cy="4703832"/>
            <a:chOff x="874713" y="1659194"/>
            <a:chExt cx="5132387" cy="1985962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713" y="1940182"/>
              <a:ext cx="5132387" cy="1704974"/>
              <a:chOff x="874713" y="1749682"/>
              <a:chExt cx="5132387" cy="17049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74713" y="1749682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1054622" y="1659194"/>
              <a:ext cx="4146054" cy="1879722"/>
              <a:chOff x="7279213" y="2696541"/>
              <a:chExt cx="4146054" cy="187972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7279213" y="3083764"/>
                <a:ext cx="4146054" cy="149249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/>
                <a:r>
                  <a:rPr lang="zh-CN"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      </a:t>
                </a:r>
                <a:r>
                  <a:rPr lang="zh-CN">
                    <a:solidFill>
                      <a:srgbClr val="3B3838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 在</a:t>
                </a:r>
                <a:r>
                  <a:rPr lang="zh-CN" altLang="en-US">
                    <a:solidFill>
                      <a:srgbClr val="3B3838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本次</a:t>
                </a:r>
                <a:r>
                  <a:rPr lang="zh-CN">
                    <a:solidFill>
                      <a:srgbClr val="3B3838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开发工作中，学会自己去学习新的技术并实现；学会了团队协作与沟通的方法与技巧，遇到的难题向大家求助会比自己琢磨更快，从而节约时间；在开发项目时，明确任务分工，前端后端以及数据的获取，虽然刚开始进度有点慢，但后面都赶了上去。也非常感谢团队中的所有成员，在为期一个月的实训中，大家互相鼓励，共同进步，完成了这个项目。</a:t>
                </a:r>
                <a:endParaRPr lang="zh-CN">
                  <a:solidFill>
                    <a:srgbClr val="3B3838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</a:endParaRPr>
              </a:p>
              <a:p>
                <a:pPr algn="just"/>
                <a:r>
                  <a:rPr lang="zh-CN">
                    <a:solidFill>
                      <a:srgbClr val="3B3838"/>
                    </a:solidFill>
                    <a:latin typeface="Calibri" panose="020F0502020204030204" charset="0"/>
                    <a:ea typeface="宋体" panose="02010600030101010101" pitchFamily="2" charset="-122"/>
                    <a:cs typeface="Times New Roman" panose="02020603050405020304" charset="0"/>
                  </a:rPr>
                  <a:t>         </a:t>
                </a:r>
                <a:r>
                  <a:rPr lang="zh-CN">
                    <a:solidFill>
                      <a:srgbClr val="3B3838"/>
                    </a:solidFill>
                    <a:latin typeface="Calibri" panose="020F0502020204030204"/>
                    <a:ea typeface="宋体" panose="02010600030101010101" pitchFamily="2" charset="-122"/>
                    <a:cs typeface="Times New Roman" panose="02020603050405020304"/>
                  </a:rPr>
                  <a:t>在今后的学习中，要提高自己的学习能力，从而提升自己的整体实力、打好基础。因此在之后的学习中，还需要不断夯实基础，多查阅资料，解决实际问题，完善专业基础，不断提高自己，为团队做出更多贡献。</a:t>
                </a:r>
                <a:endParaRPr lang="zh-CN" altLang="en-US" dirty="0">
                  <a:solidFill>
                    <a:srgbClr val="3B3838"/>
                  </a:solidFill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+mn-lt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9089939" y="2696541"/>
                <a:ext cx="1676681" cy="21139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no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zh-CN" altLang="en-US" sz="3200" b="1" dirty="0">
                    <a:solidFill>
                      <a:srgbClr val="767171"/>
                    </a:solidFill>
                    <a:latin typeface="方正舒体" panose="02010601030101010101" charset="-122"/>
                    <a:ea typeface="方正舒体" panose="02010601030101010101" charset="-122"/>
                    <a:cs typeface="方正舒体" panose="02010601030101010101" charset="-122"/>
                    <a:sym typeface="+mn-lt"/>
                  </a:rPr>
                  <a:t>田忆孝</a:t>
                </a:r>
                <a:endParaRPr lang="zh-CN" altLang="en-US" sz="3200" b="1" dirty="0">
                  <a:solidFill>
                    <a:srgbClr val="767171"/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  <a:sym typeface="+mn-lt"/>
                </a:endParaRPr>
              </a:p>
            </p:txBody>
          </p:sp>
        </p:grpSp>
      </p:grp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806575"/>
            <a:chOff x="4272" y="3369"/>
            <a:chExt cx="12273" cy="2845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>
                  <a:solidFill>
                    <a:srgbClr val="80937D"/>
                  </a:solidFill>
                  <a:cs typeface="+mn-ea"/>
                  <a:sym typeface="+mn-lt"/>
                </a:rPr>
                <a:t>项目概况</a:t>
              </a:r>
              <a:endParaRPr lang="zh-CN" sz="72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42" y="5111"/>
              <a:ext cx="8951" cy="11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>
                <a:solidFill>
                  <a:srgbClr val="80937D"/>
                </a:solidFill>
                <a:cs typeface="+mn-ea"/>
                <a:sym typeface="+mn-lt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6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感想收获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1284915" y="1474256"/>
            <a:ext cx="9622095" cy="4703832"/>
            <a:chOff x="874713" y="1659194"/>
            <a:chExt cx="5132387" cy="1985962"/>
          </a:xfrm>
        </p:grpSpPr>
        <p:grpSp>
          <p:nvGrpSpPr>
            <p:cNvPr id="37" name="组合 36"/>
            <p:cNvGrpSpPr/>
            <p:nvPr/>
          </p:nvGrpSpPr>
          <p:grpSpPr>
            <a:xfrm>
              <a:off x="874713" y="1940182"/>
              <a:ext cx="5132387" cy="1704974"/>
              <a:chOff x="874713" y="1749682"/>
              <a:chExt cx="5132387" cy="170497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874713" y="1749682"/>
                <a:ext cx="5132387" cy="170497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2" name="椭圆 8"/>
              <p:cNvSpPr/>
              <p:nvPr/>
            </p:nvSpPr>
            <p:spPr>
              <a:xfrm>
                <a:off x="5200650" y="1991396"/>
                <a:ext cx="586015" cy="514075"/>
              </a:xfrm>
              <a:custGeom>
                <a:avLst/>
                <a:gdLst>
                  <a:gd name="connsiteX0" fmla="*/ 352921 w 607646"/>
                  <a:gd name="connsiteY0" fmla="*/ 457945 h 533051"/>
                  <a:gd name="connsiteX1" fmla="*/ 342979 w 607646"/>
                  <a:gd name="connsiteY1" fmla="*/ 462170 h 533051"/>
                  <a:gd name="connsiteX2" fmla="*/ 338854 w 607646"/>
                  <a:gd name="connsiteY2" fmla="*/ 472100 h 533051"/>
                  <a:gd name="connsiteX3" fmla="*/ 342979 w 607646"/>
                  <a:gd name="connsiteY3" fmla="*/ 482029 h 533051"/>
                  <a:gd name="connsiteX4" fmla="*/ 352921 w 607646"/>
                  <a:gd name="connsiteY4" fmla="*/ 486149 h 533051"/>
                  <a:gd name="connsiteX5" fmla="*/ 362863 w 607646"/>
                  <a:gd name="connsiteY5" fmla="*/ 482029 h 533051"/>
                  <a:gd name="connsiteX6" fmla="*/ 366987 w 607646"/>
                  <a:gd name="connsiteY6" fmla="*/ 472100 h 533051"/>
                  <a:gd name="connsiteX7" fmla="*/ 362863 w 607646"/>
                  <a:gd name="connsiteY7" fmla="*/ 462170 h 533051"/>
                  <a:gd name="connsiteX8" fmla="*/ 352921 w 607646"/>
                  <a:gd name="connsiteY8" fmla="*/ 457945 h 533051"/>
                  <a:gd name="connsiteX9" fmla="*/ 438485 w 607646"/>
                  <a:gd name="connsiteY9" fmla="*/ 375972 h 533051"/>
                  <a:gd name="connsiteX10" fmla="*/ 431081 w 607646"/>
                  <a:gd name="connsiteY10" fmla="*/ 379141 h 533051"/>
                  <a:gd name="connsiteX11" fmla="*/ 372699 w 607646"/>
                  <a:gd name="connsiteY11" fmla="*/ 437346 h 533051"/>
                  <a:gd name="connsiteX12" fmla="*/ 369632 w 607646"/>
                  <a:gd name="connsiteY12" fmla="*/ 444846 h 533051"/>
                  <a:gd name="connsiteX13" fmla="*/ 372699 w 607646"/>
                  <a:gd name="connsiteY13" fmla="*/ 452346 h 533051"/>
                  <a:gd name="connsiteX14" fmla="*/ 380208 w 607646"/>
                  <a:gd name="connsiteY14" fmla="*/ 455409 h 533051"/>
                  <a:gd name="connsiteX15" fmla="*/ 387612 w 607646"/>
                  <a:gd name="connsiteY15" fmla="*/ 452346 h 533051"/>
                  <a:gd name="connsiteX16" fmla="*/ 445994 w 607646"/>
                  <a:gd name="connsiteY16" fmla="*/ 394035 h 533051"/>
                  <a:gd name="connsiteX17" fmla="*/ 449062 w 607646"/>
                  <a:gd name="connsiteY17" fmla="*/ 386535 h 533051"/>
                  <a:gd name="connsiteX18" fmla="*/ 445994 w 607646"/>
                  <a:gd name="connsiteY18" fmla="*/ 379141 h 533051"/>
                  <a:gd name="connsiteX19" fmla="*/ 438485 w 607646"/>
                  <a:gd name="connsiteY19" fmla="*/ 375972 h 533051"/>
                  <a:gd name="connsiteX20" fmla="*/ 534943 w 607646"/>
                  <a:gd name="connsiteY20" fmla="*/ 217624 h 533051"/>
                  <a:gd name="connsiteX21" fmla="*/ 553981 w 607646"/>
                  <a:gd name="connsiteY21" fmla="*/ 225547 h 533051"/>
                  <a:gd name="connsiteX22" fmla="*/ 554404 w 607646"/>
                  <a:gd name="connsiteY22" fmla="*/ 225969 h 533051"/>
                  <a:gd name="connsiteX23" fmla="*/ 556520 w 607646"/>
                  <a:gd name="connsiteY23" fmla="*/ 230934 h 533051"/>
                  <a:gd name="connsiteX24" fmla="*/ 554510 w 607646"/>
                  <a:gd name="connsiteY24" fmla="*/ 235899 h 533051"/>
                  <a:gd name="connsiteX25" fmla="*/ 524050 w 607646"/>
                  <a:gd name="connsiteY25" fmla="*/ 266322 h 533051"/>
                  <a:gd name="connsiteX26" fmla="*/ 516752 w 607646"/>
                  <a:gd name="connsiteY26" fmla="*/ 283752 h 533051"/>
                  <a:gd name="connsiteX27" fmla="*/ 524050 w 607646"/>
                  <a:gd name="connsiteY27" fmla="*/ 301182 h 533051"/>
                  <a:gd name="connsiteX28" fmla="*/ 541501 w 607646"/>
                  <a:gd name="connsiteY28" fmla="*/ 308365 h 533051"/>
                  <a:gd name="connsiteX29" fmla="*/ 558952 w 607646"/>
                  <a:gd name="connsiteY29" fmla="*/ 301182 h 533051"/>
                  <a:gd name="connsiteX30" fmla="*/ 589413 w 607646"/>
                  <a:gd name="connsiteY30" fmla="*/ 270759 h 533051"/>
                  <a:gd name="connsiteX31" fmla="*/ 594384 w 607646"/>
                  <a:gd name="connsiteY31" fmla="*/ 268752 h 533051"/>
                  <a:gd name="connsiteX32" fmla="*/ 599355 w 607646"/>
                  <a:gd name="connsiteY32" fmla="*/ 270759 h 533051"/>
                  <a:gd name="connsiteX33" fmla="*/ 599778 w 607646"/>
                  <a:gd name="connsiteY33" fmla="*/ 271181 h 533051"/>
                  <a:gd name="connsiteX34" fmla="*/ 606758 w 607646"/>
                  <a:gd name="connsiteY34" fmla="*/ 297168 h 533051"/>
                  <a:gd name="connsiteX35" fmla="*/ 590047 w 607646"/>
                  <a:gd name="connsiteY35" fmla="*/ 359704 h 533051"/>
                  <a:gd name="connsiteX36" fmla="*/ 571010 w 607646"/>
                  <a:gd name="connsiteY36" fmla="*/ 378612 h 533051"/>
                  <a:gd name="connsiteX37" fmla="*/ 570798 w 607646"/>
                  <a:gd name="connsiteY37" fmla="*/ 378718 h 533051"/>
                  <a:gd name="connsiteX38" fmla="*/ 501627 w 607646"/>
                  <a:gd name="connsiteY38" fmla="*/ 395303 h 533051"/>
                  <a:gd name="connsiteX39" fmla="*/ 377987 w 607646"/>
                  <a:gd name="connsiteY39" fmla="*/ 518790 h 533051"/>
                  <a:gd name="connsiteX40" fmla="*/ 343507 w 607646"/>
                  <a:gd name="connsiteY40" fmla="*/ 533051 h 533051"/>
                  <a:gd name="connsiteX41" fmla="*/ 309028 w 607646"/>
                  <a:gd name="connsiteY41" fmla="*/ 518790 h 533051"/>
                  <a:gd name="connsiteX42" fmla="*/ 306066 w 607646"/>
                  <a:gd name="connsiteY42" fmla="*/ 515833 h 533051"/>
                  <a:gd name="connsiteX43" fmla="*/ 291788 w 607646"/>
                  <a:gd name="connsiteY43" fmla="*/ 481501 h 533051"/>
                  <a:gd name="connsiteX44" fmla="*/ 306066 w 607646"/>
                  <a:gd name="connsiteY44" fmla="*/ 447064 h 533051"/>
                  <a:gd name="connsiteX45" fmla="*/ 429707 w 607646"/>
                  <a:gd name="connsiteY45" fmla="*/ 323576 h 533051"/>
                  <a:gd name="connsiteX46" fmla="*/ 446418 w 607646"/>
                  <a:gd name="connsiteY46" fmla="*/ 254491 h 533051"/>
                  <a:gd name="connsiteX47" fmla="*/ 446418 w 607646"/>
                  <a:gd name="connsiteY47" fmla="*/ 254280 h 533051"/>
                  <a:gd name="connsiteX48" fmla="*/ 465455 w 607646"/>
                  <a:gd name="connsiteY48" fmla="*/ 235265 h 533051"/>
                  <a:gd name="connsiteX49" fmla="*/ 527963 w 607646"/>
                  <a:gd name="connsiteY49" fmla="*/ 218575 h 533051"/>
                  <a:gd name="connsiteX50" fmla="*/ 534943 w 607646"/>
                  <a:gd name="connsiteY50" fmla="*/ 217624 h 533051"/>
                  <a:gd name="connsiteX51" fmla="*/ 253873 w 607646"/>
                  <a:gd name="connsiteY51" fmla="*/ 140927 h 533051"/>
                  <a:gd name="connsiteX52" fmla="*/ 141005 w 607646"/>
                  <a:gd name="connsiteY52" fmla="*/ 253542 h 533051"/>
                  <a:gd name="connsiteX53" fmla="*/ 253873 w 607646"/>
                  <a:gd name="connsiteY53" fmla="*/ 366262 h 533051"/>
                  <a:gd name="connsiteX54" fmla="*/ 366741 w 607646"/>
                  <a:gd name="connsiteY54" fmla="*/ 253542 h 533051"/>
                  <a:gd name="connsiteX55" fmla="*/ 253873 w 607646"/>
                  <a:gd name="connsiteY55" fmla="*/ 140927 h 533051"/>
                  <a:gd name="connsiteX56" fmla="*/ 232929 w 607646"/>
                  <a:gd name="connsiteY56" fmla="*/ 0 h 533051"/>
                  <a:gd name="connsiteX57" fmla="*/ 274818 w 607646"/>
                  <a:gd name="connsiteY57" fmla="*/ 0 h 533051"/>
                  <a:gd name="connsiteX58" fmla="*/ 316918 w 607646"/>
                  <a:gd name="connsiteY58" fmla="*/ 42045 h 533051"/>
                  <a:gd name="connsiteX59" fmla="*/ 316918 w 607646"/>
                  <a:gd name="connsiteY59" fmla="*/ 55885 h 533051"/>
                  <a:gd name="connsiteX60" fmla="*/ 349287 w 607646"/>
                  <a:gd name="connsiteY60" fmla="*/ 69301 h 533051"/>
                  <a:gd name="connsiteX61" fmla="*/ 359125 w 607646"/>
                  <a:gd name="connsiteY61" fmla="*/ 59476 h 533051"/>
                  <a:gd name="connsiteX62" fmla="*/ 388849 w 607646"/>
                  <a:gd name="connsiteY62" fmla="*/ 47222 h 533051"/>
                  <a:gd name="connsiteX63" fmla="*/ 418574 w 607646"/>
                  <a:gd name="connsiteY63" fmla="*/ 59476 h 533051"/>
                  <a:gd name="connsiteX64" fmla="*/ 448192 w 607646"/>
                  <a:gd name="connsiteY64" fmla="*/ 89162 h 533051"/>
                  <a:gd name="connsiteX65" fmla="*/ 448192 w 607646"/>
                  <a:gd name="connsiteY65" fmla="*/ 148533 h 533051"/>
                  <a:gd name="connsiteX66" fmla="*/ 438460 w 607646"/>
                  <a:gd name="connsiteY66" fmla="*/ 158252 h 533051"/>
                  <a:gd name="connsiteX67" fmla="*/ 451789 w 607646"/>
                  <a:gd name="connsiteY67" fmla="*/ 190684 h 533051"/>
                  <a:gd name="connsiteX68" fmla="*/ 465752 w 607646"/>
                  <a:gd name="connsiteY68" fmla="*/ 190684 h 533051"/>
                  <a:gd name="connsiteX69" fmla="*/ 497909 w 607646"/>
                  <a:gd name="connsiteY69" fmla="*/ 205685 h 533051"/>
                  <a:gd name="connsiteX70" fmla="*/ 450837 w 607646"/>
                  <a:gd name="connsiteY70" fmla="*/ 218257 h 533051"/>
                  <a:gd name="connsiteX71" fmla="*/ 419420 w 607646"/>
                  <a:gd name="connsiteY71" fmla="*/ 249739 h 533051"/>
                  <a:gd name="connsiteX72" fmla="*/ 419208 w 607646"/>
                  <a:gd name="connsiteY72" fmla="*/ 250372 h 533051"/>
                  <a:gd name="connsiteX73" fmla="*/ 403764 w 607646"/>
                  <a:gd name="connsiteY73" fmla="*/ 314603 h 533051"/>
                  <a:gd name="connsiteX74" fmla="*/ 283598 w 607646"/>
                  <a:gd name="connsiteY74" fmla="*/ 434613 h 533051"/>
                  <a:gd name="connsiteX75" fmla="*/ 264134 w 607646"/>
                  <a:gd name="connsiteY75" fmla="*/ 481518 h 533051"/>
                  <a:gd name="connsiteX76" fmla="*/ 269317 w 607646"/>
                  <a:gd name="connsiteY76" fmla="*/ 507083 h 533051"/>
                  <a:gd name="connsiteX77" fmla="*/ 232929 w 607646"/>
                  <a:gd name="connsiteY77" fmla="*/ 507083 h 533051"/>
                  <a:gd name="connsiteX78" fmla="*/ 190828 w 607646"/>
                  <a:gd name="connsiteY78" fmla="*/ 465143 h 533051"/>
                  <a:gd name="connsiteX79" fmla="*/ 190828 w 607646"/>
                  <a:gd name="connsiteY79" fmla="*/ 451304 h 533051"/>
                  <a:gd name="connsiteX80" fmla="*/ 158459 w 607646"/>
                  <a:gd name="connsiteY80" fmla="*/ 437888 h 533051"/>
                  <a:gd name="connsiteX81" fmla="*/ 148622 w 607646"/>
                  <a:gd name="connsiteY81" fmla="*/ 447712 h 533051"/>
                  <a:gd name="connsiteX82" fmla="*/ 118897 w 607646"/>
                  <a:gd name="connsiteY82" fmla="*/ 459967 h 533051"/>
                  <a:gd name="connsiteX83" fmla="*/ 89173 w 607646"/>
                  <a:gd name="connsiteY83" fmla="*/ 447712 h 533051"/>
                  <a:gd name="connsiteX84" fmla="*/ 59554 w 607646"/>
                  <a:gd name="connsiteY84" fmla="*/ 418027 h 533051"/>
                  <a:gd name="connsiteX85" fmla="*/ 59554 w 607646"/>
                  <a:gd name="connsiteY85" fmla="*/ 358656 h 533051"/>
                  <a:gd name="connsiteX86" fmla="*/ 69286 w 607646"/>
                  <a:gd name="connsiteY86" fmla="*/ 348831 h 533051"/>
                  <a:gd name="connsiteX87" fmla="*/ 55958 w 607646"/>
                  <a:gd name="connsiteY87" fmla="*/ 316505 h 533051"/>
                  <a:gd name="connsiteX88" fmla="*/ 41995 w 607646"/>
                  <a:gd name="connsiteY88" fmla="*/ 316505 h 533051"/>
                  <a:gd name="connsiteX89" fmla="*/ 0 w 607646"/>
                  <a:gd name="connsiteY89" fmla="*/ 274565 h 533051"/>
                  <a:gd name="connsiteX90" fmla="*/ 0 w 607646"/>
                  <a:gd name="connsiteY90" fmla="*/ 232625 h 533051"/>
                  <a:gd name="connsiteX91" fmla="*/ 41995 w 607646"/>
                  <a:gd name="connsiteY91" fmla="*/ 190684 h 533051"/>
                  <a:gd name="connsiteX92" fmla="*/ 55958 w 607646"/>
                  <a:gd name="connsiteY92" fmla="*/ 190684 h 533051"/>
                  <a:gd name="connsiteX93" fmla="*/ 69286 w 607646"/>
                  <a:gd name="connsiteY93" fmla="*/ 158252 h 533051"/>
                  <a:gd name="connsiteX94" fmla="*/ 59554 w 607646"/>
                  <a:gd name="connsiteY94" fmla="*/ 148533 h 533051"/>
                  <a:gd name="connsiteX95" fmla="*/ 59554 w 607646"/>
                  <a:gd name="connsiteY95" fmla="*/ 89162 h 533051"/>
                  <a:gd name="connsiteX96" fmla="*/ 89173 w 607646"/>
                  <a:gd name="connsiteY96" fmla="*/ 59476 h 533051"/>
                  <a:gd name="connsiteX97" fmla="*/ 118897 w 607646"/>
                  <a:gd name="connsiteY97" fmla="*/ 47222 h 533051"/>
                  <a:gd name="connsiteX98" fmla="*/ 148622 w 607646"/>
                  <a:gd name="connsiteY98" fmla="*/ 59476 h 533051"/>
                  <a:gd name="connsiteX99" fmla="*/ 158459 w 607646"/>
                  <a:gd name="connsiteY99" fmla="*/ 69301 h 533051"/>
                  <a:gd name="connsiteX100" fmla="*/ 190828 w 607646"/>
                  <a:gd name="connsiteY100" fmla="*/ 55885 h 533051"/>
                  <a:gd name="connsiteX101" fmla="*/ 190828 w 607646"/>
                  <a:gd name="connsiteY101" fmla="*/ 42045 h 533051"/>
                  <a:gd name="connsiteX102" fmla="*/ 232929 w 607646"/>
                  <a:gd name="connsiteY102" fmla="*/ 0 h 533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607646" h="533051">
                    <a:moveTo>
                      <a:pt x="352921" y="457945"/>
                    </a:moveTo>
                    <a:cubicBezTo>
                      <a:pt x="349113" y="457945"/>
                      <a:pt x="345623" y="459423"/>
                      <a:pt x="342979" y="462170"/>
                    </a:cubicBezTo>
                    <a:cubicBezTo>
                      <a:pt x="340229" y="464811"/>
                      <a:pt x="338854" y="468297"/>
                      <a:pt x="338854" y="472100"/>
                    </a:cubicBezTo>
                    <a:cubicBezTo>
                      <a:pt x="338854" y="475797"/>
                      <a:pt x="340229" y="479389"/>
                      <a:pt x="342979" y="482029"/>
                    </a:cubicBezTo>
                    <a:cubicBezTo>
                      <a:pt x="345623" y="484670"/>
                      <a:pt x="349113" y="486149"/>
                      <a:pt x="352921" y="486149"/>
                    </a:cubicBezTo>
                    <a:cubicBezTo>
                      <a:pt x="356622" y="486149"/>
                      <a:pt x="360218" y="484670"/>
                      <a:pt x="362863" y="482029"/>
                    </a:cubicBezTo>
                    <a:cubicBezTo>
                      <a:pt x="365507" y="479389"/>
                      <a:pt x="366987" y="475797"/>
                      <a:pt x="366987" y="472100"/>
                    </a:cubicBezTo>
                    <a:cubicBezTo>
                      <a:pt x="366987" y="468297"/>
                      <a:pt x="365507" y="464811"/>
                      <a:pt x="362863" y="462170"/>
                    </a:cubicBezTo>
                    <a:cubicBezTo>
                      <a:pt x="360218" y="459423"/>
                      <a:pt x="356622" y="457945"/>
                      <a:pt x="352921" y="457945"/>
                    </a:cubicBezTo>
                    <a:close/>
                    <a:moveTo>
                      <a:pt x="438485" y="375972"/>
                    </a:moveTo>
                    <a:cubicBezTo>
                      <a:pt x="435735" y="375972"/>
                      <a:pt x="432985" y="377134"/>
                      <a:pt x="431081" y="379141"/>
                    </a:cubicBezTo>
                    <a:lnTo>
                      <a:pt x="372699" y="437346"/>
                    </a:lnTo>
                    <a:cubicBezTo>
                      <a:pt x="370689" y="439353"/>
                      <a:pt x="369632" y="441994"/>
                      <a:pt x="369632" y="444846"/>
                    </a:cubicBezTo>
                    <a:cubicBezTo>
                      <a:pt x="369632" y="447698"/>
                      <a:pt x="370689" y="450339"/>
                      <a:pt x="372699" y="452346"/>
                    </a:cubicBezTo>
                    <a:cubicBezTo>
                      <a:pt x="374708" y="454353"/>
                      <a:pt x="377352" y="455409"/>
                      <a:pt x="380208" y="455409"/>
                    </a:cubicBezTo>
                    <a:cubicBezTo>
                      <a:pt x="382958" y="455409"/>
                      <a:pt x="385602" y="454353"/>
                      <a:pt x="387612" y="452346"/>
                    </a:cubicBezTo>
                    <a:lnTo>
                      <a:pt x="445994" y="394035"/>
                    </a:lnTo>
                    <a:cubicBezTo>
                      <a:pt x="448004" y="392028"/>
                      <a:pt x="449062" y="389387"/>
                      <a:pt x="449062" y="386535"/>
                    </a:cubicBezTo>
                    <a:cubicBezTo>
                      <a:pt x="449062" y="383789"/>
                      <a:pt x="448004" y="381148"/>
                      <a:pt x="445994" y="379141"/>
                    </a:cubicBezTo>
                    <a:cubicBezTo>
                      <a:pt x="443985" y="377134"/>
                      <a:pt x="441341" y="375972"/>
                      <a:pt x="438485" y="375972"/>
                    </a:cubicBezTo>
                    <a:close/>
                    <a:moveTo>
                      <a:pt x="534943" y="217624"/>
                    </a:moveTo>
                    <a:cubicBezTo>
                      <a:pt x="542136" y="217624"/>
                      <a:pt x="548905" y="220371"/>
                      <a:pt x="553981" y="225547"/>
                    </a:cubicBezTo>
                    <a:lnTo>
                      <a:pt x="554404" y="225969"/>
                    </a:lnTo>
                    <a:cubicBezTo>
                      <a:pt x="555779" y="227237"/>
                      <a:pt x="556520" y="229033"/>
                      <a:pt x="556520" y="230934"/>
                    </a:cubicBezTo>
                    <a:cubicBezTo>
                      <a:pt x="556520" y="232836"/>
                      <a:pt x="555779" y="234632"/>
                      <a:pt x="554510" y="235899"/>
                    </a:cubicBezTo>
                    <a:lnTo>
                      <a:pt x="524050" y="266322"/>
                    </a:lnTo>
                    <a:cubicBezTo>
                      <a:pt x="519396" y="270970"/>
                      <a:pt x="516752" y="277203"/>
                      <a:pt x="516752" y="283752"/>
                    </a:cubicBezTo>
                    <a:cubicBezTo>
                      <a:pt x="516752" y="290301"/>
                      <a:pt x="519396" y="296534"/>
                      <a:pt x="524050" y="301182"/>
                    </a:cubicBezTo>
                    <a:cubicBezTo>
                      <a:pt x="528703" y="305830"/>
                      <a:pt x="534838" y="308365"/>
                      <a:pt x="541501" y="308365"/>
                    </a:cubicBezTo>
                    <a:cubicBezTo>
                      <a:pt x="548058" y="308365"/>
                      <a:pt x="554299" y="305830"/>
                      <a:pt x="558952" y="301182"/>
                    </a:cubicBezTo>
                    <a:lnTo>
                      <a:pt x="589413" y="270759"/>
                    </a:lnTo>
                    <a:cubicBezTo>
                      <a:pt x="590682" y="269491"/>
                      <a:pt x="592480" y="268752"/>
                      <a:pt x="594384" y="268752"/>
                    </a:cubicBezTo>
                    <a:cubicBezTo>
                      <a:pt x="596288" y="268752"/>
                      <a:pt x="597980" y="269491"/>
                      <a:pt x="599355" y="270759"/>
                    </a:cubicBezTo>
                    <a:lnTo>
                      <a:pt x="599778" y="271181"/>
                    </a:lnTo>
                    <a:cubicBezTo>
                      <a:pt x="606547" y="277942"/>
                      <a:pt x="609191" y="287977"/>
                      <a:pt x="606758" y="297168"/>
                    </a:cubicBezTo>
                    <a:lnTo>
                      <a:pt x="590047" y="359704"/>
                    </a:lnTo>
                    <a:cubicBezTo>
                      <a:pt x="587509" y="368894"/>
                      <a:pt x="580211" y="376183"/>
                      <a:pt x="571010" y="378612"/>
                    </a:cubicBezTo>
                    <a:cubicBezTo>
                      <a:pt x="570904" y="378718"/>
                      <a:pt x="570904" y="378718"/>
                      <a:pt x="570798" y="378718"/>
                    </a:cubicBezTo>
                    <a:lnTo>
                      <a:pt x="501627" y="395303"/>
                    </a:lnTo>
                    <a:lnTo>
                      <a:pt x="377987" y="518790"/>
                    </a:lnTo>
                    <a:cubicBezTo>
                      <a:pt x="368785" y="527981"/>
                      <a:pt x="356517" y="533051"/>
                      <a:pt x="343507" y="533051"/>
                    </a:cubicBezTo>
                    <a:cubicBezTo>
                      <a:pt x="330498" y="533051"/>
                      <a:pt x="318229" y="527981"/>
                      <a:pt x="309028" y="518790"/>
                    </a:cubicBezTo>
                    <a:lnTo>
                      <a:pt x="306066" y="515833"/>
                    </a:lnTo>
                    <a:cubicBezTo>
                      <a:pt x="296865" y="506642"/>
                      <a:pt x="291788" y="494494"/>
                      <a:pt x="291788" y="481501"/>
                    </a:cubicBezTo>
                    <a:cubicBezTo>
                      <a:pt x="291788" y="468402"/>
                      <a:pt x="296865" y="456254"/>
                      <a:pt x="306066" y="447064"/>
                    </a:cubicBezTo>
                    <a:lnTo>
                      <a:pt x="429707" y="323576"/>
                    </a:lnTo>
                    <a:lnTo>
                      <a:pt x="446418" y="254491"/>
                    </a:lnTo>
                    <a:cubicBezTo>
                      <a:pt x="446418" y="254385"/>
                      <a:pt x="446418" y="254385"/>
                      <a:pt x="446418" y="254280"/>
                    </a:cubicBezTo>
                    <a:cubicBezTo>
                      <a:pt x="448956" y="245089"/>
                      <a:pt x="456254" y="237801"/>
                      <a:pt x="465455" y="235265"/>
                    </a:cubicBezTo>
                    <a:lnTo>
                      <a:pt x="527963" y="218575"/>
                    </a:lnTo>
                    <a:cubicBezTo>
                      <a:pt x="530290" y="217941"/>
                      <a:pt x="532617" y="217624"/>
                      <a:pt x="534943" y="217624"/>
                    </a:cubicBezTo>
                    <a:close/>
                    <a:moveTo>
                      <a:pt x="253873" y="140927"/>
                    </a:moveTo>
                    <a:cubicBezTo>
                      <a:pt x="191674" y="140927"/>
                      <a:pt x="141005" y="191424"/>
                      <a:pt x="141005" y="253542"/>
                    </a:cubicBezTo>
                    <a:cubicBezTo>
                      <a:pt x="141005" y="315765"/>
                      <a:pt x="191674" y="366262"/>
                      <a:pt x="253873" y="366262"/>
                    </a:cubicBezTo>
                    <a:cubicBezTo>
                      <a:pt x="316072" y="366262"/>
                      <a:pt x="366741" y="315765"/>
                      <a:pt x="366741" y="253542"/>
                    </a:cubicBezTo>
                    <a:cubicBezTo>
                      <a:pt x="366741" y="191424"/>
                      <a:pt x="316072" y="140927"/>
                      <a:pt x="253873" y="140927"/>
                    </a:cubicBezTo>
                    <a:close/>
                    <a:moveTo>
                      <a:pt x="232929" y="0"/>
                    </a:moveTo>
                    <a:lnTo>
                      <a:pt x="274818" y="0"/>
                    </a:lnTo>
                    <a:cubicBezTo>
                      <a:pt x="298090" y="0"/>
                      <a:pt x="316918" y="18910"/>
                      <a:pt x="316918" y="42045"/>
                    </a:cubicBezTo>
                    <a:lnTo>
                      <a:pt x="316918" y="55885"/>
                    </a:lnTo>
                    <a:cubicBezTo>
                      <a:pt x="328025" y="59371"/>
                      <a:pt x="338921" y="63913"/>
                      <a:pt x="349287" y="69301"/>
                    </a:cubicBezTo>
                    <a:lnTo>
                      <a:pt x="359125" y="59476"/>
                    </a:lnTo>
                    <a:cubicBezTo>
                      <a:pt x="367058" y="51553"/>
                      <a:pt x="377637" y="47222"/>
                      <a:pt x="388849" y="47222"/>
                    </a:cubicBezTo>
                    <a:cubicBezTo>
                      <a:pt x="400062" y="47222"/>
                      <a:pt x="410640" y="51553"/>
                      <a:pt x="418574" y="59476"/>
                    </a:cubicBezTo>
                    <a:lnTo>
                      <a:pt x="448192" y="89162"/>
                    </a:lnTo>
                    <a:cubicBezTo>
                      <a:pt x="464588" y="105536"/>
                      <a:pt x="464588" y="132158"/>
                      <a:pt x="448192" y="148533"/>
                    </a:cubicBezTo>
                    <a:lnTo>
                      <a:pt x="438460" y="158252"/>
                    </a:lnTo>
                    <a:cubicBezTo>
                      <a:pt x="443749" y="168710"/>
                      <a:pt x="448298" y="179486"/>
                      <a:pt x="451789" y="190684"/>
                    </a:cubicBezTo>
                    <a:lnTo>
                      <a:pt x="465752" y="190684"/>
                    </a:lnTo>
                    <a:cubicBezTo>
                      <a:pt x="478657" y="190684"/>
                      <a:pt x="490187" y="196494"/>
                      <a:pt x="497909" y="205685"/>
                    </a:cubicBezTo>
                    <a:lnTo>
                      <a:pt x="450837" y="218257"/>
                    </a:lnTo>
                    <a:cubicBezTo>
                      <a:pt x="435604" y="222377"/>
                      <a:pt x="423440" y="234420"/>
                      <a:pt x="419420" y="249739"/>
                    </a:cubicBezTo>
                    <a:cubicBezTo>
                      <a:pt x="419314" y="249950"/>
                      <a:pt x="419314" y="250161"/>
                      <a:pt x="419208" y="250372"/>
                    </a:cubicBezTo>
                    <a:lnTo>
                      <a:pt x="403764" y="314603"/>
                    </a:lnTo>
                    <a:lnTo>
                      <a:pt x="283598" y="434613"/>
                    </a:lnTo>
                    <a:cubicBezTo>
                      <a:pt x="271010" y="447078"/>
                      <a:pt x="264134" y="463770"/>
                      <a:pt x="264134" y="481518"/>
                    </a:cubicBezTo>
                    <a:cubicBezTo>
                      <a:pt x="264134" y="490392"/>
                      <a:pt x="265932" y="499160"/>
                      <a:pt x="269317" y="507083"/>
                    </a:cubicBezTo>
                    <a:lnTo>
                      <a:pt x="232929" y="507083"/>
                    </a:lnTo>
                    <a:cubicBezTo>
                      <a:pt x="209657" y="507083"/>
                      <a:pt x="190828" y="488279"/>
                      <a:pt x="190828" y="465143"/>
                    </a:cubicBezTo>
                    <a:lnTo>
                      <a:pt x="190828" y="451304"/>
                    </a:lnTo>
                    <a:cubicBezTo>
                      <a:pt x="179721" y="447712"/>
                      <a:pt x="168826" y="443275"/>
                      <a:pt x="158459" y="437888"/>
                    </a:cubicBezTo>
                    <a:lnTo>
                      <a:pt x="148622" y="447712"/>
                    </a:lnTo>
                    <a:cubicBezTo>
                      <a:pt x="140688" y="455635"/>
                      <a:pt x="130110" y="459967"/>
                      <a:pt x="118897" y="459967"/>
                    </a:cubicBezTo>
                    <a:cubicBezTo>
                      <a:pt x="107685" y="459967"/>
                      <a:pt x="97107" y="455635"/>
                      <a:pt x="89173" y="447712"/>
                    </a:cubicBezTo>
                    <a:lnTo>
                      <a:pt x="59554" y="418027"/>
                    </a:lnTo>
                    <a:cubicBezTo>
                      <a:pt x="43158" y="401652"/>
                      <a:pt x="43158" y="375030"/>
                      <a:pt x="59554" y="358656"/>
                    </a:cubicBezTo>
                    <a:lnTo>
                      <a:pt x="69286" y="348831"/>
                    </a:lnTo>
                    <a:cubicBezTo>
                      <a:pt x="63997" y="338478"/>
                      <a:pt x="59449" y="327597"/>
                      <a:pt x="55958" y="316505"/>
                    </a:cubicBezTo>
                    <a:lnTo>
                      <a:pt x="41995" y="316505"/>
                    </a:lnTo>
                    <a:cubicBezTo>
                      <a:pt x="18829" y="316505"/>
                      <a:pt x="0" y="297700"/>
                      <a:pt x="0" y="274565"/>
                    </a:cubicBezTo>
                    <a:lnTo>
                      <a:pt x="0" y="232625"/>
                    </a:lnTo>
                    <a:cubicBezTo>
                      <a:pt x="0" y="209488"/>
                      <a:pt x="18829" y="190684"/>
                      <a:pt x="41995" y="190684"/>
                    </a:cubicBezTo>
                    <a:lnTo>
                      <a:pt x="55958" y="190684"/>
                    </a:lnTo>
                    <a:cubicBezTo>
                      <a:pt x="59449" y="179486"/>
                      <a:pt x="63997" y="168710"/>
                      <a:pt x="69286" y="158252"/>
                    </a:cubicBezTo>
                    <a:lnTo>
                      <a:pt x="59554" y="148533"/>
                    </a:lnTo>
                    <a:cubicBezTo>
                      <a:pt x="43158" y="132158"/>
                      <a:pt x="43158" y="105536"/>
                      <a:pt x="59554" y="89162"/>
                    </a:cubicBezTo>
                    <a:lnTo>
                      <a:pt x="89173" y="59476"/>
                    </a:lnTo>
                    <a:cubicBezTo>
                      <a:pt x="97107" y="51553"/>
                      <a:pt x="107685" y="47222"/>
                      <a:pt x="118897" y="47222"/>
                    </a:cubicBezTo>
                    <a:cubicBezTo>
                      <a:pt x="130110" y="47222"/>
                      <a:pt x="140688" y="51553"/>
                      <a:pt x="148622" y="59476"/>
                    </a:cubicBezTo>
                    <a:lnTo>
                      <a:pt x="158459" y="69301"/>
                    </a:lnTo>
                    <a:cubicBezTo>
                      <a:pt x="168826" y="63913"/>
                      <a:pt x="179721" y="59371"/>
                      <a:pt x="190828" y="55885"/>
                    </a:cubicBezTo>
                    <a:lnTo>
                      <a:pt x="190828" y="42045"/>
                    </a:lnTo>
                    <a:cubicBezTo>
                      <a:pt x="190828" y="18910"/>
                      <a:pt x="209657" y="0"/>
                      <a:pt x="2329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2865348" y="1659194"/>
              <a:ext cx="1676681" cy="211398"/>
            </a:xfrm>
            <a:prstGeom prst="rect">
              <a:avLst/>
            </a:prstGeom>
            <a:ln>
              <a:noFill/>
            </a:ln>
          </p:spPr>
          <p:txBody>
            <a:bodyPr wrap="square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3200" b="1" dirty="0">
                  <a:solidFill>
                    <a:srgbClr val="767171"/>
                  </a:solidFill>
                  <a:latin typeface="方正舒体" panose="02010601030101010101" charset="-122"/>
                  <a:ea typeface="方正舒体" panose="02010601030101010101" charset="-122"/>
                  <a:cs typeface="方正舒体" panose="02010601030101010101" charset="-122"/>
                  <a:sym typeface="+mn-lt"/>
                </a:rPr>
                <a:t>崔娜</a:t>
              </a:r>
              <a:endParaRPr lang="zh-CN" altLang="en-US" sz="3200" b="1" dirty="0">
                <a:solidFill>
                  <a:srgbClr val="767171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622205" y="2391409"/>
            <a:ext cx="7772938" cy="3535045"/>
          </a:xfrm>
          <a:prstGeom prst="rect">
            <a:avLst/>
          </a:prstGeom>
          <a:ln>
            <a:noFill/>
          </a:ln>
        </p:spPr>
        <p:txBody>
          <a:bodyPr wrap="square">
            <a:noAutofit/>
            <a:scene3d>
              <a:camera prst="orthographicFront"/>
              <a:lightRig rig="threePt" dir="t"/>
            </a:scene3d>
            <a:sp3d contourW="12700"/>
          </a:bodyPr>
          <a:p>
            <a:pPr algn="just"/>
            <a:r>
              <a:rPr lang="zh-CN"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      </a:t>
            </a:r>
            <a:r>
              <a:rPr lang="zh-CN">
                <a:solidFill>
                  <a:srgbClr val="3B3838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 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通过这次实训，个人收获良多，学习到了新知识，了解到如何进行大数据环境的搭建和</a:t>
            </a:r>
            <a:r>
              <a:rPr lang="zh-CN" altLang="en-US">
                <a:solidFill>
                  <a:srgbClr val="767171"/>
                </a:solidFill>
                <a:latin typeface="Calibri" panose="020F0502020204030204"/>
                <a:ea typeface="宋体" panose="02010600030101010101" pitchFamily="2" charset="-122"/>
                <a:cs typeface="Times New Roman" panose="02020603050405020304"/>
              </a:rPr>
              <a:t>运用，锻炼了思维能力，将所学知识真正运用在编程实践中，将其化为己有。其次，在团队协作方面，通过日常工作与各个成员之间的合作，更能够感受到成员之间的协作精神。这次实训给我带来了宝贵的经验，也积累了很多知识，使我更有信心、有勇气面对未来的困难。</a:t>
            </a:r>
            <a:endParaRPr lang="zh-CN" altLang="en-US" dirty="0">
              <a:solidFill>
                <a:srgbClr val="767171"/>
              </a:solidFill>
              <a:latin typeface="Calibri" panose="020F0502020204030204"/>
              <a:ea typeface="宋体" panose="02010600030101010101" pitchFamily="2" charset="-122"/>
              <a:cs typeface="Times New Roman" panose="02020603050405020304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43770" y="600710"/>
            <a:ext cx="4012553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感谢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2033746" y="2111375"/>
            <a:ext cx="8632825" cy="312229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     </a:t>
            </a:r>
            <a:r>
              <a:rPr lang="zh-CN" altLang="en-US" sz="2000">
                <a:solidFill>
                  <a:srgbClr val="767171"/>
                </a:solidFill>
              </a:rPr>
              <a:t> </a:t>
            </a:r>
            <a:r>
              <a:rPr lang="zh-CN" altLang="en-US" sz="2000">
                <a:solidFill>
                  <a:srgbClr val="767171"/>
                </a:solidFill>
              </a:rPr>
              <a:t> </a:t>
            </a:r>
            <a:r>
              <a:rPr lang="zh-CN" altLang="en-US" sz="2000">
                <a:solidFill>
                  <a:srgbClr val="76717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首先感谢学院和凡诺公司给我们提供的这一次宝贵的实训机会，然后要感谢朝夕陪伴我们的黄老师、雷老师及凡诺公司的其他老师，耐心地为我们提供技术和项目指导，再者还要感谢我们信管的所有老师，除了为我们提供实训基础，在前期也给予了许多鼓励与支持，正是因为有老师们的支持与指导，我们的项目才能顺利完成。</a:t>
            </a:r>
            <a:endParaRPr lang="zh-CN" altLang="en-US" sz="2000">
              <a:solidFill>
                <a:srgbClr val="76717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b="1" dirty="0">
                <a:solidFill>
                  <a:srgbClr val="80937D"/>
                </a:solidFill>
                <a:cs typeface="+mn-ea"/>
                <a:sym typeface="+mn-lt"/>
              </a:rPr>
              <a:t>感谢观看</a:t>
            </a:r>
            <a:endParaRPr lang="en-US" altLang="zh-CN" sz="85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621722" y="1931670"/>
            <a:ext cx="49485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项目汇报</a:t>
            </a:r>
            <a:r>
              <a:rPr lang="en-US" altLang="zh-CN" sz="2000" b="1" dirty="0">
                <a:solidFill>
                  <a:srgbClr val="80937D"/>
                </a:solidFill>
                <a:cs typeface="+mn-ea"/>
                <a:sym typeface="+mn-lt"/>
              </a:rPr>
              <a:t>|</a:t>
            </a:r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工作总结</a:t>
            </a:r>
            <a:r>
              <a:rPr lang="en-US" altLang="zh-CN" sz="2000" b="1" dirty="0">
                <a:solidFill>
                  <a:srgbClr val="80937D"/>
                </a:solidFill>
                <a:cs typeface="+mn-ea"/>
                <a:sym typeface="+mn-lt"/>
              </a:rPr>
              <a:t>|</a:t>
            </a:r>
            <a:r>
              <a:rPr lang="zh-CN" altLang="en-US" sz="2000" b="1" dirty="0">
                <a:solidFill>
                  <a:srgbClr val="80937D"/>
                </a:solidFill>
                <a:cs typeface="+mn-ea"/>
                <a:sym typeface="+mn-lt"/>
              </a:rPr>
              <a:t>飞驰大数据</a:t>
            </a:r>
            <a:endParaRPr lang="en-US" altLang="zh-CN" sz="20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3" name="圆角矩形 14"/>
          <p:cNvSpPr/>
          <p:nvPr/>
        </p:nvSpPr>
        <p:spPr>
          <a:xfrm>
            <a:off x="4847589" y="4465320"/>
            <a:ext cx="2496820" cy="433705"/>
          </a:xfrm>
          <a:prstGeom prst="roundRect">
            <a:avLst/>
          </a:prstGeom>
          <a:solidFill>
            <a:srgbClr val="DDB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00929" y="4497705"/>
            <a:ext cx="239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ln w="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汇报组：第七小组</a:t>
            </a:r>
            <a:endParaRPr lang="zh-CN" altLang="en-US" sz="1600" b="1" dirty="0">
              <a:ln w="0">
                <a:noFill/>
              </a:ln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advTm="2000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项目简介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5263" y="2361883"/>
            <a:ext cx="5400675" cy="360045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6390945" y="2347033"/>
            <a:ext cx="2405392" cy="3615327"/>
            <a:chOff x="6390945" y="2347033"/>
            <a:chExt cx="2405392" cy="3615327"/>
          </a:xfrm>
        </p:grpSpPr>
        <p:grpSp>
          <p:nvGrpSpPr>
            <p:cNvPr id="25" name="组合 24"/>
            <p:cNvGrpSpPr/>
            <p:nvPr/>
          </p:nvGrpSpPr>
          <p:grpSpPr>
            <a:xfrm>
              <a:off x="6390945" y="2347033"/>
              <a:ext cx="2405392" cy="3615327"/>
              <a:chOff x="6390945" y="2693397"/>
              <a:chExt cx="2405392" cy="3615327"/>
            </a:xfrm>
            <a:solidFill>
              <a:srgbClr val="D19F62"/>
            </a:solidFill>
          </p:grpSpPr>
          <p:sp>
            <p:nvSpPr>
              <p:cNvPr id="27" name="矩形 26"/>
              <p:cNvSpPr/>
              <p:nvPr/>
            </p:nvSpPr>
            <p:spPr>
              <a:xfrm>
                <a:off x="6390945" y="2693397"/>
                <a:ext cx="2405392" cy="361532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6575188" y="3545560"/>
                <a:ext cx="2036906" cy="2354911"/>
                <a:chOff x="6575188" y="3685782"/>
                <a:chExt cx="2036906" cy="2354911"/>
              </a:xfrm>
              <a:grpFill/>
            </p:grpSpPr>
            <p:sp>
              <p:nvSpPr>
                <p:cNvPr id="29" name="文本框 28"/>
                <p:cNvSpPr txBox="1"/>
                <p:nvPr/>
              </p:nvSpPr>
              <p:spPr>
                <a:xfrm>
                  <a:off x="6575188" y="4102673"/>
                  <a:ext cx="2036906" cy="19380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sz="1200" b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飞驰大数据网站的开发目的是为了打造一个大数据平台，利用Hadoop、Hbase、spark等大数据技术对宏观经济数据进行存储、分析与处理，并对数据进行可视化展示，同时结合机器学习算法对未来数据进行分析预测，全方位展示宏观经济数据近年来的发展趋势</a:t>
                  </a:r>
                  <a:r>
                    <a:rPr lang="zh-CN" altLang="en-US" sz="1200" b="0">
                      <a:solidFill>
                        <a:srgbClr val="FFFFFF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rPr>
                    <a:t>。</a:t>
                  </a: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lt"/>
                  </a:endParaRPr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910221" y="3685782"/>
                  <a:ext cx="1366840" cy="3987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2000" kern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项目介绍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6" name="Oval 9"/>
            <p:cNvSpPr/>
            <p:nvPr/>
          </p:nvSpPr>
          <p:spPr>
            <a:xfrm>
              <a:off x="7444694" y="2782598"/>
              <a:ext cx="297894" cy="297373"/>
            </a:xfrm>
            <a:custGeom>
              <a:avLst/>
              <a:gdLst>
                <a:gd name="connsiteX0" fmla="*/ 164777 w 604110"/>
                <a:gd name="connsiteY0" fmla="*/ 264973 h 603052"/>
                <a:gd name="connsiteX1" fmla="*/ 457609 w 604110"/>
                <a:gd name="connsiteY1" fmla="*/ 264973 h 603052"/>
                <a:gd name="connsiteX2" fmla="*/ 485066 w 604110"/>
                <a:gd name="connsiteY2" fmla="*/ 292388 h 603052"/>
                <a:gd name="connsiteX3" fmla="*/ 457609 w 604110"/>
                <a:gd name="connsiteY3" fmla="*/ 319802 h 603052"/>
                <a:gd name="connsiteX4" fmla="*/ 164777 w 604110"/>
                <a:gd name="connsiteY4" fmla="*/ 319802 h 603052"/>
                <a:gd name="connsiteX5" fmla="*/ 137320 w 604110"/>
                <a:gd name="connsiteY5" fmla="*/ 292388 h 603052"/>
                <a:gd name="connsiteX6" fmla="*/ 164777 w 604110"/>
                <a:gd name="connsiteY6" fmla="*/ 264973 h 603052"/>
                <a:gd name="connsiteX7" fmla="*/ 164777 w 604110"/>
                <a:gd name="connsiteY7" fmla="*/ 137038 h 603052"/>
                <a:gd name="connsiteX8" fmla="*/ 457609 w 604110"/>
                <a:gd name="connsiteY8" fmla="*/ 137038 h 603052"/>
                <a:gd name="connsiteX9" fmla="*/ 485066 w 604110"/>
                <a:gd name="connsiteY9" fmla="*/ 164453 h 603052"/>
                <a:gd name="connsiteX10" fmla="*/ 457609 w 604110"/>
                <a:gd name="connsiteY10" fmla="*/ 191867 h 603052"/>
                <a:gd name="connsiteX11" fmla="*/ 164777 w 604110"/>
                <a:gd name="connsiteY11" fmla="*/ 191867 h 603052"/>
                <a:gd name="connsiteX12" fmla="*/ 137320 w 604110"/>
                <a:gd name="connsiteY12" fmla="*/ 164453 h 603052"/>
                <a:gd name="connsiteX13" fmla="*/ 164777 w 604110"/>
                <a:gd name="connsiteY13" fmla="*/ 137038 h 603052"/>
                <a:gd name="connsiteX14" fmla="*/ 54919 w 604110"/>
                <a:gd name="connsiteY14" fmla="*/ 54823 h 603052"/>
                <a:gd name="connsiteX15" fmla="*/ 54919 w 604110"/>
                <a:gd name="connsiteY15" fmla="*/ 420355 h 603052"/>
                <a:gd name="connsiteX16" fmla="*/ 137298 w 604110"/>
                <a:gd name="connsiteY16" fmla="*/ 420355 h 603052"/>
                <a:gd name="connsiteX17" fmla="*/ 164757 w 604110"/>
                <a:gd name="connsiteY17" fmla="*/ 447766 h 603052"/>
                <a:gd name="connsiteX18" fmla="*/ 164757 w 604110"/>
                <a:gd name="connsiteY18" fmla="*/ 523011 h 603052"/>
                <a:gd name="connsiteX19" fmla="*/ 304664 w 604110"/>
                <a:gd name="connsiteY19" fmla="*/ 425289 h 603052"/>
                <a:gd name="connsiteX20" fmla="*/ 320316 w 604110"/>
                <a:gd name="connsiteY20" fmla="*/ 420355 h 603052"/>
                <a:gd name="connsiteX21" fmla="*/ 549191 w 604110"/>
                <a:gd name="connsiteY21" fmla="*/ 420355 h 603052"/>
                <a:gd name="connsiteX22" fmla="*/ 549191 w 604110"/>
                <a:gd name="connsiteY22" fmla="*/ 54823 h 603052"/>
                <a:gd name="connsiteX23" fmla="*/ 27460 w 604110"/>
                <a:gd name="connsiteY23" fmla="*/ 0 h 603052"/>
                <a:gd name="connsiteX24" fmla="*/ 576650 w 604110"/>
                <a:gd name="connsiteY24" fmla="*/ 0 h 603052"/>
                <a:gd name="connsiteX25" fmla="*/ 604110 w 604110"/>
                <a:gd name="connsiteY25" fmla="*/ 27411 h 603052"/>
                <a:gd name="connsiteX26" fmla="*/ 604110 w 604110"/>
                <a:gd name="connsiteY26" fmla="*/ 447766 h 603052"/>
                <a:gd name="connsiteX27" fmla="*/ 576650 w 604110"/>
                <a:gd name="connsiteY27" fmla="*/ 475178 h 603052"/>
                <a:gd name="connsiteX28" fmla="*/ 328965 w 604110"/>
                <a:gd name="connsiteY28" fmla="*/ 475178 h 603052"/>
                <a:gd name="connsiteX29" fmla="*/ 153087 w 604110"/>
                <a:gd name="connsiteY29" fmla="*/ 598118 h 603052"/>
                <a:gd name="connsiteX30" fmla="*/ 137298 w 604110"/>
                <a:gd name="connsiteY30" fmla="*/ 603052 h 603052"/>
                <a:gd name="connsiteX31" fmla="*/ 124666 w 604110"/>
                <a:gd name="connsiteY31" fmla="*/ 599900 h 603052"/>
                <a:gd name="connsiteX32" fmla="*/ 109838 w 604110"/>
                <a:gd name="connsiteY32" fmla="*/ 575641 h 603052"/>
                <a:gd name="connsiteX33" fmla="*/ 109838 w 604110"/>
                <a:gd name="connsiteY33" fmla="*/ 475178 h 603052"/>
                <a:gd name="connsiteX34" fmla="*/ 27460 w 604110"/>
                <a:gd name="connsiteY34" fmla="*/ 475178 h 603052"/>
                <a:gd name="connsiteX35" fmla="*/ 0 w 604110"/>
                <a:gd name="connsiteY35" fmla="*/ 447766 h 603052"/>
                <a:gd name="connsiteX36" fmla="*/ 0 w 604110"/>
                <a:gd name="connsiteY36" fmla="*/ 27411 h 603052"/>
                <a:gd name="connsiteX37" fmla="*/ 27460 w 604110"/>
                <a:gd name="connsiteY37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4110" h="603052">
                  <a:moveTo>
                    <a:pt x="164777" y="264973"/>
                  </a:moveTo>
                  <a:lnTo>
                    <a:pt x="457609" y="264973"/>
                  </a:lnTo>
                  <a:cubicBezTo>
                    <a:pt x="472848" y="264973"/>
                    <a:pt x="485066" y="277310"/>
                    <a:pt x="485066" y="292388"/>
                  </a:cubicBezTo>
                  <a:cubicBezTo>
                    <a:pt x="485066" y="307603"/>
                    <a:pt x="472848" y="319802"/>
                    <a:pt x="457609" y="319802"/>
                  </a:cubicBezTo>
                  <a:lnTo>
                    <a:pt x="164777" y="319802"/>
                  </a:lnTo>
                  <a:cubicBezTo>
                    <a:pt x="149676" y="319802"/>
                    <a:pt x="137320" y="307603"/>
                    <a:pt x="137320" y="292388"/>
                  </a:cubicBezTo>
                  <a:cubicBezTo>
                    <a:pt x="137320" y="277310"/>
                    <a:pt x="149676" y="264973"/>
                    <a:pt x="164777" y="264973"/>
                  </a:cubicBezTo>
                  <a:close/>
                  <a:moveTo>
                    <a:pt x="164777" y="137038"/>
                  </a:moveTo>
                  <a:lnTo>
                    <a:pt x="457609" y="137038"/>
                  </a:lnTo>
                  <a:cubicBezTo>
                    <a:pt x="472848" y="137038"/>
                    <a:pt x="485066" y="149375"/>
                    <a:pt x="485066" y="164453"/>
                  </a:cubicBezTo>
                  <a:cubicBezTo>
                    <a:pt x="485066" y="179531"/>
                    <a:pt x="472848" y="191867"/>
                    <a:pt x="457609" y="191867"/>
                  </a:cubicBezTo>
                  <a:lnTo>
                    <a:pt x="164777" y="191867"/>
                  </a:lnTo>
                  <a:cubicBezTo>
                    <a:pt x="149676" y="191867"/>
                    <a:pt x="137320" y="179531"/>
                    <a:pt x="137320" y="164453"/>
                  </a:cubicBezTo>
                  <a:cubicBezTo>
                    <a:pt x="137320" y="149375"/>
                    <a:pt x="149676" y="137038"/>
                    <a:pt x="164777" y="137038"/>
                  </a:cubicBezTo>
                  <a:close/>
                  <a:moveTo>
                    <a:pt x="54919" y="54823"/>
                  </a:moveTo>
                  <a:lnTo>
                    <a:pt x="54919" y="420355"/>
                  </a:lnTo>
                  <a:lnTo>
                    <a:pt x="137298" y="420355"/>
                  </a:lnTo>
                  <a:cubicBezTo>
                    <a:pt x="152401" y="420355"/>
                    <a:pt x="164757" y="432553"/>
                    <a:pt x="164757" y="447766"/>
                  </a:cubicBezTo>
                  <a:lnTo>
                    <a:pt x="164757" y="523011"/>
                  </a:lnTo>
                  <a:lnTo>
                    <a:pt x="304664" y="425289"/>
                  </a:lnTo>
                  <a:cubicBezTo>
                    <a:pt x="309194" y="422000"/>
                    <a:pt x="314686" y="420355"/>
                    <a:pt x="320316" y="420355"/>
                  </a:cubicBezTo>
                  <a:lnTo>
                    <a:pt x="549191" y="420355"/>
                  </a:lnTo>
                  <a:lnTo>
                    <a:pt x="549191" y="54823"/>
                  </a:lnTo>
                  <a:close/>
                  <a:moveTo>
                    <a:pt x="27460" y="0"/>
                  </a:moveTo>
                  <a:lnTo>
                    <a:pt x="576650" y="0"/>
                  </a:lnTo>
                  <a:cubicBezTo>
                    <a:pt x="591753" y="0"/>
                    <a:pt x="604110" y="12335"/>
                    <a:pt x="604110" y="27411"/>
                  </a:cubicBezTo>
                  <a:lnTo>
                    <a:pt x="604110" y="447766"/>
                  </a:lnTo>
                  <a:cubicBezTo>
                    <a:pt x="604110" y="462843"/>
                    <a:pt x="591753" y="475178"/>
                    <a:pt x="576650" y="475178"/>
                  </a:cubicBezTo>
                  <a:lnTo>
                    <a:pt x="328965" y="475178"/>
                  </a:lnTo>
                  <a:lnTo>
                    <a:pt x="153087" y="598118"/>
                  </a:lnTo>
                  <a:cubicBezTo>
                    <a:pt x="148282" y="601408"/>
                    <a:pt x="142790" y="603052"/>
                    <a:pt x="137298" y="603052"/>
                  </a:cubicBezTo>
                  <a:cubicBezTo>
                    <a:pt x="132904" y="603052"/>
                    <a:pt x="128648" y="602093"/>
                    <a:pt x="124666" y="599900"/>
                  </a:cubicBezTo>
                  <a:cubicBezTo>
                    <a:pt x="115467" y="595240"/>
                    <a:pt x="109838" y="585920"/>
                    <a:pt x="109838" y="575641"/>
                  </a:cubicBezTo>
                  <a:lnTo>
                    <a:pt x="109838" y="475178"/>
                  </a:lnTo>
                  <a:lnTo>
                    <a:pt x="27460" y="475178"/>
                  </a:lnTo>
                  <a:cubicBezTo>
                    <a:pt x="12357" y="475178"/>
                    <a:pt x="0" y="462843"/>
                    <a:pt x="0" y="447766"/>
                  </a:cubicBezTo>
                  <a:lnTo>
                    <a:pt x="0" y="27411"/>
                  </a:lnTo>
                  <a:cubicBezTo>
                    <a:pt x="0" y="12335"/>
                    <a:pt x="12357" y="0"/>
                    <a:pt x="27460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091283" y="2347033"/>
            <a:ext cx="2405392" cy="3615327"/>
            <a:chOff x="9091283" y="2347033"/>
            <a:chExt cx="2405392" cy="3615327"/>
          </a:xfrm>
        </p:grpSpPr>
        <p:grpSp>
          <p:nvGrpSpPr>
            <p:cNvPr id="32" name="组合 31"/>
            <p:cNvGrpSpPr/>
            <p:nvPr/>
          </p:nvGrpSpPr>
          <p:grpSpPr>
            <a:xfrm>
              <a:off x="9091283" y="2347033"/>
              <a:ext cx="2405392" cy="3615327"/>
              <a:chOff x="9091283" y="2693397"/>
              <a:chExt cx="2405392" cy="3615327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9091283" y="2693397"/>
                <a:ext cx="2405392" cy="3615327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9315613" y="3588277"/>
                <a:ext cx="2036906" cy="742474"/>
                <a:chOff x="6615275" y="3728499"/>
                <a:chExt cx="2036906" cy="742474"/>
              </a:xfrm>
            </p:grpSpPr>
            <p:sp>
              <p:nvSpPr>
                <p:cNvPr id="36" name="文本框 35"/>
                <p:cNvSpPr txBox="1"/>
                <p:nvPr/>
              </p:nvSpPr>
              <p:spPr>
                <a:xfrm>
                  <a:off x="6615275" y="4102673"/>
                  <a:ext cx="2036906" cy="368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6780047" y="3728499"/>
                  <a:ext cx="1554400" cy="6451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kern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cs typeface="+mn-ea"/>
                      <a:sym typeface="+mn-lt"/>
                    </a:rPr>
                    <a:t>项目完成情况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33" name="Oval 12"/>
            <p:cNvSpPr/>
            <p:nvPr/>
          </p:nvSpPr>
          <p:spPr>
            <a:xfrm>
              <a:off x="10196271" y="2759148"/>
              <a:ext cx="297895" cy="297442"/>
            </a:xfrm>
            <a:custGeom>
              <a:avLst/>
              <a:gdLst>
                <a:gd name="T0" fmla="*/ 88862 h 440259"/>
                <a:gd name="T1" fmla="*/ 88862 h 440259"/>
                <a:gd name="T2" fmla="*/ 278945 h 440259"/>
                <a:gd name="T3" fmla="*/ 278945 h 440259"/>
                <a:gd name="T4" fmla="*/ 278945 h 440259"/>
                <a:gd name="T5" fmla="*/ 278945 h 440259"/>
                <a:gd name="T6" fmla="*/ 278945 h 440259"/>
                <a:gd name="T7" fmla="*/ 278945 h 440259"/>
                <a:gd name="T8" fmla="*/ 278945 h 440259"/>
                <a:gd name="T9" fmla="*/ 278945 h 440259"/>
                <a:gd name="T10" fmla="*/ 278945 h 440259"/>
                <a:gd name="T11" fmla="*/ 278945 h 440259"/>
                <a:gd name="T12" fmla="*/ 278945 h 440259"/>
                <a:gd name="T13" fmla="*/ 278945 h 440259"/>
                <a:gd name="T14" fmla="*/ 278945 h 440259"/>
                <a:gd name="T15" fmla="*/ 278945 h 440259"/>
                <a:gd name="T16" fmla="*/ 278945 h 440259"/>
                <a:gd name="T17" fmla="*/ 278945 h 440259"/>
                <a:gd name="T18" fmla="*/ 278945 h 440259"/>
                <a:gd name="T19" fmla="*/ 278945 h 440259"/>
                <a:gd name="T20" fmla="*/ 278945 h 440259"/>
                <a:gd name="T21" fmla="*/ 278945 h 440259"/>
                <a:gd name="T22" fmla="*/ 278945 h 440259"/>
                <a:gd name="T23" fmla="*/ 278945 h 440259"/>
                <a:gd name="T24" fmla="*/ 278945 h 440259"/>
                <a:gd name="T25" fmla="*/ 278945 h 440259"/>
                <a:gd name="T26" fmla="*/ 88862 h 440259"/>
                <a:gd name="T27" fmla="*/ 88862 h 440259"/>
                <a:gd name="T28" fmla="*/ 278945 h 440259"/>
                <a:gd name="T29" fmla="*/ 278945 h 440259"/>
                <a:gd name="T30" fmla="*/ 278945 h 440259"/>
                <a:gd name="T31" fmla="*/ 278945 h 440259"/>
                <a:gd name="T32" fmla="*/ 278945 h 440259"/>
                <a:gd name="T33" fmla="*/ 278945 h 440259"/>
                <a:gd name="T34" fmla="*/ 278945 h 440259"/>
                <a:gd name="T35" fmla="*/ 278945 h 440259"/>
                <a:gd name="T36" fmla="*/ 278945 h 440259"/>
                <a:gd name="T37" fmla="*/ 278945 h 440259"/>
                <a:gd name="T38" fmla="*/ 278945 h 440259"/>
                <a:gd name="T39" fmla="*/ 278945 h 440259"/>
                <a:gd name="T40" fmla="*/ 278945 h 440259"/>
                <a:gd name="T41" fmla="*/ 278945 h 440259"/>
                <a:gd name="T42" fmla="*/ 278945 h 440259"/>
                <a:gd name="T43" fmla="*/ 278945 h 440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757" h="2757">
                  <a:moveTo>
                    <a:pt x="1063" y="2589"/>
                  </a:moveTo>
                  <a:lnTo>
                    <a:pt x="0" y="2757"/>
                  </a:lnTo>
                  <a:lnTo>
                    <a:pt x="168" y="1694"/>
                  </a:lnTo>
                  <a:lnTo>
                    <a:pt x="1226" y="883"/>
                  </a:lnTo>
                  <a:lnTo>
                    <a:pt x="1503" y="1160"/>
                  </a:lnTo>
                  <a:lnTo>
                    <a:pt x="984" y="1679"/>
                  </a:lnTo>
                  <a:cubicBezTo>
                    <a:pt x="914" y="1646"/>
                    <a:pt x="827" y="1659"/>
                    <a:pt x="769" y="1717"/>
                  </a:cubicBezTo>
                  <a:cubicBezTo>
                    <a:pt x="694" y="1792"/>
                    <a:pt x="694" y="1913"/>
                    <a:pt x="769" y="1988"/>
                  </a:cubicBezTo>
                  <a:cubicBezTo>
                    <a:pt x="844" y="2063"/>
                    <a:pt x="965" y="2063"/>
                    <a:pt x="1040" y="1988"/>
                  </a:cubicBezTo>
                  <a:cubicBezTo>
                    <a:pt x="1098" y="1930"/>
                    <a:pt x="1111" y="1844"/>
                    <a:pt x="1079" y="1773"/>
                  </a:cubicBezTo>
                  <a:lnTo>
                    <a:pt x="1597" y="1254"/>
                  </a:lnTo>
                  <a:lnTo>
                    <a:pt x="1875" y="1531"/>
                  </a:lnTo>
                  <a:lnTo>
                    <a:pt x="1063" y="2589"/>
                  </a:lnTo>
                  <a:close/>
                  <a:moveTo>
                    <a:pt x="1763" y="291"/>
                  </a:moveTo>
                  <a:lnTo>
                    <a:pt x="1695" y="223"/>
                  </a:lnTo>
                  <a:lnTo>
                    <a:pt x="1266" y="652"/>
                  </a:lnTo>
                  <a:lnTo>
                    <a:pt x="2105" y="1491"/>
                  </a:lnTo>
                  <a:lnTo>
                    <a:pt x="2534" y="1062"/>
                  </a:lnTo>
                  <a:lnTo>
                    <a:pt x="2466" y="994"/>
                  </a:lnTo>
                  <a:lnTo>
                    <a:pt x="2757" y="755"/>
                  </a:lnTo>
                  <a:lnTo>
                    <a:pt x="2002" y="0"/>
                  </a:lnTo>
                  <a:lnTo>
                    <a:pt x="1763" y="291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2"/>
          <p:cNvGraphicFramePr/>
          <p:nvPr/>
        </p:nvGraphicFramePr>
        <p:xfrm>
          <a:off x="9203373" y="3886994"/>
          <a:ext cx="2261235" cy="1821180"/>
        </p:xfrm>
        <a:graphic>
          <a:graphicData uri="http://schemas.openxmlformats.org/drawingml/2006/table">
            <a:tbl>
              <a:tblPr/>
              <a:tblGrid>
                <a:gridCol w="1130300"/>
                <a:gridCol w="1130935"/>
              </a:tblGrid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首页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搜索指标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指标详情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对比分析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99%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预见未来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97%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5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评价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100%</a:t>
                      </a:r>
                      <a:endParaRPr lang="zh-CN" altLang="en-US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80937D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2660" y="6134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优化用户体验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9" name="Straight Connector 23"/>
          <p:cNvCxnSpPr/>
          <p:nvPr/>
        </p:nvCxnSpPr>
        <p:spPr bwMode="auto">
          <a:xfrm>
            <a:off x="4334311" y="1677893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30" name="Straight Connector 24"/>
          <p:cNvCxnSpPr/>
          <p:nvPr/>
        </p:nvCxnSpPr>
        <p:spPr bwMode="auto">
          <a:xfrm>
            <a:off x="7885153" y="1677893"/>
            <a:ext cx="0" cy="3996691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grpSp>
        <p:nvGrpSpPr>
          <p:cNvPr id="31" name="组合 30"/>
          <p:cNvGrpSpPr/>
          <p:nvPr/>
        </p:nvGrpSpPr>
        <p:grpSpPr>
          <a:xfrm>
            <a:off x="1943868" y="2123981"/>
            <a:ext cx="1369704" cy="1356360"/>
            <a:chOff x="1943868" y="2123981"/>
            <a:chExt cx="1369704" cy="1356360"/>
          </a:xfrm>
        </p:grpSpPr>
        <p:sp>
          <p:nvSpPr>
            <p:cNvPr id="32" name="Oval 25"/>
            <p:cNvSpPr/>
            <p:nvPr/>
          </p:nvSpPr>
          <p:spPr bwMode="auto">
            <a:xfrm>
              <a:off x="1943868" y="2123981"/>
              <a:ext cx="1369704" cy="1356360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Shape 2605"/>
            <p:cNvSpPr/>
            <p:nvPr/>
          </p:nvSpPr>
          <p:spPr>
            <a:xfrm>
              <a:off x="2338212" y="2487086"/>
              <a:ext cx="652149" cy="652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10" extrusionOk="0">
                  <a:moveTo>
                    <a:pt x="20437" y="20437"/>
                  </a:moveTo>
                  <a:lnTo>
                    <a:pt x="17519" y="20437"/>
                  </a:lnTo>
                  <a:lnTo>
                    <a:pt x="17519" y="18978"/>
                  </a:lnTo>
                  <a:cubicBezTo>
                    <a:pt x="17519" y="18710"/>
                    <a:pt x="17301" y="18492"/>
                    <a:pt x="17033" y="18492"/>
                  </a:cubicBezTo>
                  <a:lnTo>
                    <a:pt x="15574" y="18492"/>
                  </a:lnTo>
                  <a:lnTo>
                    <a:pt x="15574" y="17033"/>
                  </a:lnTo>
                  <a:cubicBezTo>
                    <a:pt x="15574" y="16764"/>
                    <a:pt x="15356" y="16546"/>
                    <a:pt x="15087" y="16546"/>
                  </a:cubicBezTo>
                  <a:lnTo>
                    <a:pt x="13344" y="16546"/>
                  </a:lnTo>
                  <a:lnTo>
                    <a:pt x="10309" y="13497"/>
                  </a:lnTo>
                  <a:cubicBezTo>
                    <a:pt x="10221" y="13409"/>
                    <a:pt x="10100" y="13354"/>
                    <a:pt x="9965" y="13354"/>
                  </a:cubicBezTo>
                  <a:cubicBezTo>
                    <a:pt x="9819" y="13354"/>
                    <a:pt x="9693" y="13422"/>
                    <a:pt x="9604" y="13524"/>
                  </a:cubicBezTo>
                  <a:lnTo>
                    <a:pt x="8815" y="14312"/>
                  </a:lnTo>
                  <a:cubicBezTo>
                    <a:pt x="8435" y="14692"/>
                    <a:pt x="7820" y="14692"/>
                    <a:pt x="7441" y="14312"/>
                  </a:cubicBezTo>
                  <a:lnTo>
                    <a:pt x="1256" y="8128"/>
                  </a:lnTo>
                  <a:cubicBezTo>
                    <a:pt x="877" y="7748"/>
                    <a:pt x="877" y="7133"/>
                    <a:pt x="1256" y="6753"/>
                  </a:cubicBezTo>
                  <a:lnTo>
                    <a:pt x="6754" y="1255"/>
                  </a:lnTo>
                  <a:cubicBezTo>
                    <a:pt x="7133" y="876"/>
                    <a:pt x="7749" y="876"/>
                    <a:pt x="8128" y="1255"/>
                  </a:cubicBezTo>
                  <a:lnTo>
                    <a:pt x="14312" y="7440"/>
                  </a:lnTo>
                  <a:cubicBezTo>
                    <a:pt x="14691" y="7820"/>
                    <a:pt x="14691" y="8435"/>
                    <a:pt x="14312" y="8815"/>
                  </a:cubicBezTo>
                  <a:lnTo>
                    <a:pt x="13539" y="9588"/>
                  </a:lnTo>
                  <a:cubicBezTo>
                    <a:pt x="13437" y="9677"/>
                    <a:pt x="13370" y="9804"/>
                    <a:pt x="13370" y="9950"/>
                  </a:cubicBezTo>
                  <a:cubicBezTo>
                    <a:pt x="13370" y="10084"/>
                    <a:pt x="13424" y="10206"/>
                    <a:pt x="13513" y="10294"/>
                  </a:cubicBezTo>
                  <a:lnTo>
                    <a:pt x="20437" y="17234"/>
                  </a:lnTo>
                  <a:cubicBezTo>
                    <a:pt x="20437" y="17234"/>
                    <a:pt x="20437" y="20437"/>
                    <a:pt x="20437" y="20437"/>
                  </a:cubicBezTo>
                  <a:close/>
                  <a:moveTo>
                    <a:pt x="21268" y="16689"/>
                  </a:moveTo>
                  <a:lnTo>
                    <a:pt x="14547" y="9954"/>
                  </a:lnTo>
                  <a:lnTo>
                    <a:pt x="14999" y="9502"/>
                  </a:lnTo>
                  <a:cubicBezTo>
                    <a:pt x="15758" y="8743"/>
                    <a:pt x="15758" y="7512"/>
                    <a:pt x="14999" y="6753"/>
                  </a:cubicBezTo>
                  <a:lnTo>
                    <a:pt x="8815" y="569"/>
                  </a:lnTo>
                  <a:cubicBezTo>
                    <a:pt x="8056" y="-190"/>
                    <a:pt x="6825" y="-190"/>
                    <a:pt x="6066" y="569"/>
                  </a:cubicBezTo>
                  <a:lnTo>
                    <a:pt x="569" y="6066"/>
                  </a:lnTo>
                  <a:cubicBezTo>
                    <a:pt x="-190" y="6825"/>
                    <a:pt x="-190" y="8056"/>
                    <a:pt x="569" y="8815"/>
                  </a:cubicBezTo>
                  <a:lnTo>
                    <a:pt x="6754" y="14999"/>
                  </a:lnTo>
                  <a:cubicBezTo>
                    <a:pt x="7513" y="15758"/>
                    <a:pt x="8743" y="15758"/>
                    <a:pt x="9502" y="14999"/>
                  </a:cubicBezTo>
                  <a:lnTo>
                    <a:pt x="9968" y="14533"/>
                  </a:lnTo>
                  <a:lnTo>
                    <a:pt x="12798" y="17376"/>
                  </a:lnTo>
                  <a:cubicBezTo>
                    <a:pt x="12886" y="17465"/>
                    <a:pt x="13008" y="17519"/>
                    <a:pt x="13142" y="17519"/>
                  </a:cubicBezTo>
                  <a:lnTo>
                    <a:pt x="14601" y="17519"/>
                  </a:lnTo>
                  <a:lnTo>
                    <a:pt x="14601" y="18978"/>
                  </a:lnTo>
                  <a:cubicBezTo>
                    <a:pt x="14601" y="19247"/>
                    <a:pt x="14819" y="19464"/>
                    <a:pt x="15087" y="19464"/>
                  </a:cubicBezTo>
                  <a:lnTo>
                    <a:pt x="16546" y="19464"/>
                  </a:lnTo>
                  <a:lnTo>
                    <a:pt x="16546" y="20924"/>
                  </a:lnTo>
                  <a:cubicBezTo>
                    <a:pt x="16546" y="21193"/>
                    <a:pt x="16764" y="21410"/>
                    <a:pt x="17033" y="21410"/>
                  </a:cubicBezTo>
                  <a:lnTo>
                    <a:pt x="20924" y="21410"/>
                  </a:lnTo>
                  <a:cubicBezTo>
                    <a:pt x="21192" y="21410"/>
                    <a:pt x="21410" y="21193"/>
                    <a:pt x="21410" y="20924"/>
                  </a:cubicBezTo>
                  <a:lnTo>
                    <a:pt x="21410" y="17033"/>
                  </a:lnTo>
                  <a:cubicBezTo>
                    <a:pt x="21410" y="16899"/>
                    <a:pt x="21356" y="16777"/>
                    <a:pt x="21268" y="16689"/>
                  </a:cubicBezTo>
                  <a:moveTo>
                    <a:pt x="6819" y="7791"/>
                  </a:moveTo>
                  <a:cubicBezTo>
                    <a:pt x="6282" y="7791"/>
                    <a:pt x="5846" y="7356"/>
                    <a:pt x="5846" y="6819"/>
                  </a:cubicBezTo>
                  <a:cubicBezTo>
                    <a:pt x="5846" y="6282"/>
                    <a:pt x="6282" y="5846"/>
                    <a:pt x="6819" y="5846"/>
                  </a:cubicBezTo>
                  <a:cubicBezTo>
                    <a:pt x="7356" y="5846"/>
                    <a:pt x="7792" y="6282"/>
                    <a:pt x="7792" y="6819"/>
                  </a:cubicBezTo>
                  <a:cubicBezTo>
                    <a:pt x="7792" y="7356"/>
                    <a:pt x="7356" y="7791"/>
                    <a:pt x="6819" y="7791"/>
                  </a:cubicBezTo>
                  <a:moveTo>
                    <a:pt x="6819" y="4873"/>
                  </a:moveTo>
                  <a:cubicBezTo>
                    <a:pt x="5745" y="4873"/>
                    <a:pt x="4874" y="5744"/>
                    <a:pt x="4874" y="6819"/>
                  </a:cubicBezTo>
                  <a:cubicBezTo>
                    <a:pt x="4874" y="7893"/>
                    <a:pt x="5745" y="8765"/>
                    <a:pt x="6819" y="8765"/>
                  </a:cubicBezTo>
                  <a:cubicBezTo>
                    <a:pt x="7893" y="8765"/>
                    <a:pt x="8765" y="7893"/>
                    <a:pt x="8765" y="6819"/>
                  </a:cubicBezTo>
                  <a:cubicBezTo>
                    <a:pt x="8765" y="5744"/>
                    <a:pt x="7893" y="4873"/>
                    <a:pt x="6819" y="4873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462967" y="2123030"/>
            <a:ext cx="1369704" cy="1358265"/>
            <a:chOff x="5462967" y="2123030"/>
            <a:chExt cx="1369704" cy="1358265"/>
          </a:xfrm>
        </p:grpSpPr>
        <p:sp>
          <p:nvSpPr>
            <p:cNvPr id="45" name="Oval 26"/>
            <p:cNvSpPr/>
            <p:nvPr/>
          </p:nvSpPr>
          <p:spPr bwMode="auto">
            <a:xfrm>
              <a:off x="5462967" y="2123030"/>
              <a:ext cx="1369704" cy="1358265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Shape 2551"/>
            <p:cNvSpPr/>
            <p:nvPr/>
          </p:nvSpPr>
          <p:spPr>
            <a:xfrm>
              <a:off x="5821898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9015925" y="2123030"/>
            <a:ext cx="1369704" cy="1358265"/>
            <a:chOff x="9015925" y="2123030"/>
            <a:chExt cx="1369704" cy="1358265"/>
          </a:xfrm>
        </p:grpSpPr>
        <p:sp>
          <p:nvSpPr>
            <p:cNvPr id="49" name="Oval 36"/>
            <p:cNvSpPr/>
            <p:nvPr/>
          </p:nvSpPr>
          <p:spPr bwMode="auto">
            <a:xfrm>
              <a:off x="9015925" y="2123030"/>
              <a:ext cx="1369704" cy="1358265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Shape 2562"/>
            <p:cNvSpPr/>
            <p:nvPr/>
          </p:nvSpPr>
          <p:spPr>
            <a:xfrm>
              <a:off x="9380786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51" name="Text Placeholder 8"/>
          <p:cNvSpPr txBox="1"/>
          <p:nvPr/>
        </p:nvSpPr>
        <p:spPr>
          <a:xfrm>
            <a:off x="1678036" y="3840112"/>
            <a:ext cx="2009593" cy="33634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数据可视化大屏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2" name="Text Placeholder 9"/>
          <p:cNvSpPr txBox="1"/>
          <p:nvPr/>
        </p:nvSpPr>
        <p:spPr>
          <a:xfrm>
            <a:off x="1422766" y="4513005"/>
            <a:ext cx="2355920" cy="564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对重要数据进行可视化大屏展示，向用户直观反映国家宏观经济发展状况</a:t>
            </a:r>
            <a:endParaRPr lang="en-AU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3" name="Text Placeholder 8"/>
          <p:cNvSpPr txBox="1"/>
          <p:nvPr/>
        </p:nvSpPr>
        <p:spPr>
          <a:xfrm>
            <a:off x="5347701" y="3840112"/>
            <a:ext cx="2009593" cy="33634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cs typeface="+mn-ea"/>
                <a:sym typeface="+mn-lt"/>
              </a:rPr>
              <a:t>预测未来数据</a:t>
            </a:r>
            <a:endParaRPr lang="zh-CN" altLang="en-US" sz="1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4" name="Text Placeholder 9"/>
          <p:cNvSpPr txBox="1"/>
          <p:nvPr/>
        </p:nvSpPr>
        <p:spPr>
          <a:xfrm>
            <a:off x="4893310" y="4512945"/>
            <a:ext cx="2519396" cy="564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用户可查看相关省份、城市、县级地区部分宏观经济指标数据的未来预测结果，供其参考</a:t>
            </a:r>
            <a:endParaRPr lang="en-AU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5" name="Text Placeholder 8"/>
          <p:cNvSpPr txBox="1"/>
          <p:nvPr/>
        </p:nvSpPr>
        <p:spPr>
          <a:xfrm>
            <a:off x="8803005" y="3839845"/>
            <a:ext cx="2353945" cy="30988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评价宏观经济指标数据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6" name="Text Placeholder 9"/>
          <p:cNvSpPr txBox="1"/>
          <p:nvPr/>
        </p:nvSpPr>
        <p:spPr>
          <a:xfrm>
            <a:off x="8547877" y="4512945"/>
            <a:ext cx="2519396" cy="10093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用户输入地区，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网站</a:t>
            </a:r>
            <a:r>
              <a:rPr 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评价该地区每一年的经济发展水平；用户输入年份，</a:t>
            </a: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网站</a:t>
            </a:r>
            <a:r>
              <a:rPr lang="zh-CN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按照年份评价每个省份该年的经济发展水平；提供相关经济变化</a:t>
            </a:r>
            <a:endParaRPr lang="en-AU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indent="0">
              <a:buNone/>
            </a:pPr>
            <a:endParaRPr lang="en-AU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  <p:bldP spid="52" grpId="0" build="p"/>
      <p:bldP spid="53" grpId="0" build="p"/>
      <p:bldP spid="54" grpId="0" build="p"/>
      <p:bldP spid="55" grpId="0" build="p"/>
      <p:bldP spid="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项目核心</a:t>
              </a:r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工作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0" name="直接连接符 29"/>
          <p:cNvCxnSpPr/>
          <p:nvPr/>
        </p:nvCxnSpPr>
        <p:spPr>
          <a:xfrm>
            <a:off x="2465241" y="3882787"/>
            <a:ext cx="0" cy="90202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043971" y="3882787"/>
            <a:ext cx="0" cy="902029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754606" y="2911077"/>
            <a:ext cx="0" cy="902029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333336" y="2911077"/>
            <a:ext cx="0" cy="902029"/>
          </a:xfrm>
          <a:prstGeom prst="line">
            <a:avLst/>
          </a:prstGeom>
          <a:ln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997040" y="3888831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/>
          <p:cNvSpPr/>
          <p:nvPr/>
        </p:nvSpPr>
        <p:spPr>
          <a:xfrm>
            <a:off x="2269983" y="3687530"/>
            <a:ext cx="390517" cy="390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559348" y="3687529"/>
            <a:ext cx="390517" cy="390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848713" y="3687529"/>
            <a:ext cx="390517" cy="39051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9138078" y="3718561"/>
            <a:ext cx="390517" cy="3905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095590" y="5015956"/>
            <a:ext cx="738505" cy="7385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4384765" y="1995261"/>
            <a:ext cx="738505" cy="73850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8963750" y="1995896"/>
            <a:ext cx="738505" cy="738505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702515" y="5015956"/>
            <a:ext cx="738505" cy="73850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255610" y="5217254"/>
            <a:ext cx="368300" cy="336598"/>
            <a:chOff x="8415" y="6739"/>
            <a:chExt cx="560" cy="493"/>
          </a:xfrm>
          <a:solidFill>
            <a:srgbClr val="669C78"/>
          </a:solidFill>
        </p:grpSpPr>
        <p:sp>
          <p:nvSpPr>
            <p:cNvPr id="44" name="Freeform14"/>
            <p:cNvSpPr/>
            <p:nvPr/>
          </p:nvSpPr>
          <p:spPr bwMode="auto">
            <a:xfrm>
              <a:off x="8466" y="6761"/>
              <a:ext cx="209" cy="450"/>
            </a:xfrm>
            <a:custGeom>
              <a:avLst/>
              <a:gdLst>
                <a:gd name="T0" fmla="*/ 52 w 59"/>
                <a:gd name="T1" fmla="*/ 5 h 126"/>
                <a:gd name="T2" fmla="*/ 9 w 59"/>
                <a:gd name="T3" fmla="*/ 38 h 126"/>
                <a:gd name="T4" fmla="*/ 0 w 59"/>
                <a:gd name="T5" fmla="*/ 39 h 126"/>
                <a:gd name="T6" fmla="*/ 0 w 59"/>
                <a:gd name="T7" fmla="*/ 86 h 126"/>
                <a:gd name="T8" fmla="*/ 9 w 59"/>
                <a:gd name="T9" fmla="*/ 88 h 126"/>
                <a:gd name="T10" fmla="*/ 51 w 59"/>
                <a:gd name="T11" fmla="*/ 119 h 126"/>
                <a:gd name="T12" fmla="*/ 59 w 59"/>
                <a:gd name="T13" fmla="*/ 119 h 126"/>
                <a:gd name="T14" fmla="*/ 59 w 59"/>
                <a:gd name="T15" fmla="*/ 5 h 126"/>
                <a:gd name="T16" fmla="*/ 52 w 59"/>
                <a:gd name="T17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2" y="5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39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5" y="87"/>
                    <a:pt x="9" y="88"/>
                    <a:pt x="9" y="88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19"/>
                    <a:pt x="59" y="126"/>
                    <a:pt x="59" y="119"/>
                  </a:cubicBezTo>
                  <a:cubicBezTo>
                    <a:pt x="59" y="112"/>
                    <a:pt x="59" y="11"/>
                    <a:pt x="59" y="5"/>
                  </a:cubicBezTo>
                  <a:cubicBezTo>
                    <a:pt x="59" y="0"/>
                    <a:pt x="52" y="5"/>
                    <a:pt x="52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5" name="Freeform15"/>
            <p:cNvSpPr/>
            <p:nvPr/>
          </p:nvSpPr>
          <p:spPr bwMode="auto">
            <a:xfrm>
              <a:off x="8415" y="6908"/>
              <a:ext cx="29" cy="158"/>
            </a:xfrm>
            <a:custGeom>
              <a:avLst/>
              <a:gdLst>
                <a:gd name="T0" fmla="*/ 0 w 8"/>
                <a:gd name="T1" fmla="*/ 8 h 44"/>
                <a:gd name="T2" fmla="*/ 0 w 8"/>
                <a:gd name="T3" fmla="*/ 38 h 44"/>
                <a:gd name="T4" fmla="*/ 8 w 8"/>
                <a:gd name="T5" fmla="*/ 44 h 44"/>
                <a:gd name="T6" fmla="*/ 8 w 8"/>
                <a:gd name="T7" fmla="*/ 0 h 44"/>
                <a:gd name="T8" fmla="*/ 0 w 8"/>
                <a:gd name="T9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44">
                  <a:moveTo>
                    <a:pt x="0" y="8"/>
                  </a:moveTo>
                  <a:cubicBezTo>
                    <a:pt x="0" y="16"/>
                    <a:pt x="0" y="32"/>
                    <a:pt x="0" y="38"/>
                  </a:cubicBezTo>
                  <a:cubicBezTo>
                    <a:pt x="0" y="40"/>
                    <a:pt x="4" y="42"/>
                    <a:pt x="8" y="4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2"/>
                    <a:pt x="0" y="4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16"/>
            <p:cNvSpPr/>
            <p:nvPr/>
          </p:nvSpPr>
          <p:spPr bwMode="auto">
            <a:xfrm>
              <a:off x="8726" y="6862"/>
              <a:ext cx="83" cy="246"/>
            </a:xfrm>
            <a:custGeom>
              <a:avLst/>
              <a:gdLst>
                <a:gd name="T0" fmla="*/ 10 w 23"/>
                <a:gd name="T1" fmla="*/ 2 h 69"/>
                <a:gd name="T2" fmla="*/ 2 w 23"/>
                <a:gd name="T3" fmla="*/ 2 h 69"/>
                <a:gd name="T4" fmla="*/ 2 w 23"/>
                <a:gd name="T5" fmla="*/ 10 h 69"/>
                <a:gd name="T6" fmla="*/ 12 w 23"/>
                <a:gd name="T7" fmla="*/ 35 h 69"/>
                <a:gd name="T8" fmla="*/ 2 w 23"/>
                <a:gd name="T9" fmla="*/ 60 h 69"/>
                <a:gd name="T10" fmla="*/ 2 w 23"/>
                <a:gd name="T11" fmla="*/ 67 h 69"/>
                <a:gd name="T12" fmla="*/ 6 w 23"/>
                <a:gd name="T13" fmla="*/ 69 h 69"/>
                <a:gd name="T14" fmla="*/ 10 w 23"/>
                <a:gd name="T15" fmla="*/ 67 h 69"/>
                <a:gd name="T16" fmla="*/ 23 w 23"/>
                <a:gd name="T17" fmla="*/ 35 h 69"/>
                <a:gd name="T18" fmla="*/ 10 w 23"/>
                <a:gd name="T19" fmla="*/ 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9">
                  <a:moveTo>
                    <a:pt x="10" y="2"/>
                  </a:moveTo>
                  <a:cubicBezTo>
                    <a:pt x="7" y="0"/>
                    <a:pt x="4" y="0"/>
                    <a:pt x="2" y="2"/>
                  </a:cubicBezTo>
                  <a:cubicBezTo>
                    <a:pt x="0" y="4"/>
                    <a:pt x="0" y="8"/>
                    <a:pt x="2" y="10"/>
                  </a:cubicBezTo>
                  <a:cubicBezTo>
                    <a:pt x="9" y="17"/>
                    <a:pt x="12" y="26"/>
                    <a:pt x="12" y="35"/>
                  </a:cubicBezTo>
                  <a:cubicBezTo>
                    <a:pt x="12" y="44"/>
                    <a:pt x="9" y="53"/>
                    <a:pt x="2" y="60"/>
                  </a:cubicBezTo>
                  <a:cubicBezTo>
                    <a:pt x="0" y="62"/>
                    <a:pt x="0" y="65"/>
                    <a:pt x="2" y="67"/>
                  </a:cubicBezTo>
                  <a:cubicBezTo>
                    <a:pt x="3" y="68"/>
                    <a:pt x="4" y="69"/>
                    <a:pt x="6" y="69"/>
                  </a:cubicBezTo>
                  <a:cubicBezTo>
                    <a:pt x="7" y="69"/>
                    <a:pt x="9" y="68"/>
                    <a:pt x="10" y="67"/>
                  </a:cubicBezTo>
                  <a:cubicBezTo>
                    <a:pt x="19" y="58"/>
                    <a:pt x="23" y="47"/>
                    <a:pt x="23" y="35"/>
                  </a:cubicBezTo>
                  <a:cubicBezTo>
                    <a:pt x="23" y="23"/>
                    <a:pt x="19" y="11"/>
                    <a:pt x="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17"/>
            <p:cNvSpPr/>
            <p:nvPr/>
          </p:nvSpPr>
          <p:spPr bwMode="auto">
            <a:xfrm flipV="1">
              <a:off x="8777" y="6801"/>
              <a:ext cx="110" cy="367"/>
            </a:xfrm>
            <a:custGeom>
              <a:avLst/>
              <a:gdLst>
                <a:gd name="T0" fmla="*/ 10 w 31"/>
                <a:gd name="T1" fmla="*/ 2 h 103"/>
                <a:gd name="T2" fmla="*/ 3 w 31"/>
                <a:gd name="T3" fmla="*/ 2 h 103"/>
                <a:gd name="T4" fmla="*/ 3 w 31"/>
                <a:gd name="T5" fmla="*/ 10 h 103"/>
                <a:gd name="T6" fmla="*/ 20 w 31"/>
                <a:gd name="T7" fmla="*/ 52 h 103"/>
                <a:gd name="T8" fmla="*/ 3 w 31"/>
                <a:gd name="T9" fmla="*/ 94 h 103"/>
                <a:gd name="T10" fmla="*/ 3 w 31"/>
                <a:gd name="T11" fmla="*/ 102 h 103"/>
                <a:gd name="T12" fmla="*/ 6 w 31"/>
                <a:gd name="T13" fmla="*/ 103 h 103"/>
                <a:gd name="T14" fmla="*/ 10 w 31"/>
                <a:gd name="T15" fmla="*/ 102 h 103"/>
                <a:gd name="T16" fmla="*/ 31 w 31"/>
                <a:gd name="T17" fmla="*/ 52 h 103"/>
                <a:gd name="T18" fmla="*/ 10 w 31"/>
                <a:gd name="T19" fmla="*/ 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103">
                  <a:moveTo>
                    <a:pt x="10" y="2"/>
                  </a:moveTo>
                  <a:cubicBezTo>
                    <a:pt x="8" y="0"/>
                    <a:pt x="5" y="0"/>
                    <a:pt x="3" y="2"/>
                  </a:cubicBezTo>
                  <a:cubicBezTo>
                    <a:pt x="0" y="4"/>
                    <a:pt x="0" y="8"/>
                    <a:pt x="3" y="10"/>
                  </a:cubicBezTo>
                  <a:cubicBezTo>
                    <a:pt x="14" y="21"/>
                    <a:pt x="20" y="37"/>
                    <a:pt x="20" y="52"/>
                  </a:cubicBezTo>
                  <a:cubicBezTo>
                    <a:pt x="20" y="67"/>
                    <a:pt x="14" y="82"/>
                    <a:pt x="3" y="94"/>
                  </a:cubicBezTo>
                  <a:cubicBezTo>
                    <a:pt x="0" y="96"/>
                    <a:pt x="0" y="100"/>
                    <a:pt x="3" y="102"/>
                  </a:cubicBezTo>
                  <a:cubicBezTo>
                    <a:pt x="4" y="103"/>
                    <a:pt x="5" y="103"/>
                    <a:pt x="6" y="103"/>
                  </a:cubicBezTo>
                  <a:cubicBezTo>
                    <a:pt x="8" y="103"/>
                    <a:pt x="9" y="103"/>
                    <a:pt x="10" y="102"/>
                  </a:cubicBezTo>
                  <a:cubicBezTo>
                    <a:pt x="24" y="88"/>
                    <a:pt x="31" y="70"/>
                    <a:pt x="31" y="52"/>
                  </a:cubicBezTo>
                  <a:cubicBezTo>
                    <a:pt x="31" y="34"/>
                    <a:pt x="24" y="16"/>
                    <a:pt x="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Freeform18"/>
            <p:cNvSpPr/>
            <p:nvPr/>
          </p:nvSpPr>
          <p:spPr bwMode="auto">
            <a:xfrm>
              <a:off x="8841" y="6739"/>
              <a:ext cx="134" cy="493"/>
            </a:xfrm>
            <a:custGeom>
              <a:avLst/>
              <a:gdLst>
                <a:gd name="T0" fmla="*/ 10 w 38"/>
                <a:gd name="T1" fmla="*/ 2 h 138"/>
                <a:gd name="T2" fmla="*/ 2 w 38"/>
                <a:gd name="T3" fmla="*/ 2 h 138"/>
                <a:gd name="T4" fmla="*/ 2 w 38"/>
                <a:gd name="T5" fmla="*/ 9 h 138"/>
                <a:gd name="T6" fmla="*/ 27 w 38"/>
                <a:gd name="T7" fmla="*/ 69 h 138"/>
                <a:gd name="T8" fmla="*/ 2 w 38"/>
                <a:gd name="T9" fmla="*/ 128 h 138"/>
                <a:gd name="T10" fmla="*/ 2 w 38"/>
                <a:gd name="T11" fmla="*/ 136 h 138"/>
                <a:gd name="T12" fmla="*/ 6 w 38"/>
                <a:gd name="T13" fmla="*/ 138 h 138"/>
                <a:gd name="T14" fmla="*/ 10 w 38"/>
                <a:gd name="T15" fmla="*/ 136 h 138"/>
                <a:gd name="T16" fmla="*/ 38 w 38"/>
                <a:gd name="T17" fmla="*/ 69 h 138"/>
                <a:gd name="T18" fmla="*/ 10 w 38"/>
                <a:gd name="T19" fmla="*/ 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138">
                  <a:moveTo>
                    <a:pt x="10" y="2"/>
                  </a:moveTo>
                  <a:cubicBezTo>
                    <a:pt x="8" y="0"/>
                    <a:pt x="5" y="0"/>
                    <a:pt x="2" y="2"/>
                  </a:cubicBezTo>
                  <a:cubicBezTo>
                    <a:pt x="0" y="4"/>
                    <a:pt x="0" y="7"/>
                    <a:pt x="2" y="9"/>
                  </a:cubicBezTo>
                  <a:cubicBezTo>
                    <a:pt x="19" y="26"/>
                    <a:pt x="27" y="47"/>
                    <a:pt x="27" y="69"/>
                  </a:cubicBezTo>
                  <a:cubicBezTo>
                    <a:pt x="27" y="90"/>
                    <a:pt x="19" y="112"/>
                    <a:pt x="2" y="128"/>
                  </a:cubicBezTo>
                  <a:cubicBezTo>
                    <a:pt x="0" y="130"/>
                    <a:pt x="0" y="134"/>
                    <a:pt x="2" y="136"/>
                  </a:cubicBezTo>
                  <a:cubicBezTo>
                    <a:pt x="4" y="137"/>
                    <a:pt x="5" y="138"/>
                    <a:pt x="6" y="138"/>
                  </a:cubicBezTo>
                  <a:cubicBezTo>
                    <a:pt x="8" y="138"/>
                    <a:pt x="9" y="137"/>
                    <a:pt x="10" y="136"/>
                  </a:cubicBezTo>
                  <a:cubicBezTo>
                    <a:pt x="29" y="117"/>
                    <a:pt x="38" y="93"/>
                    <a:pt x="38" y="69"/>
                  </a:cubicBezTo>
                  <a:cubicBezTo>
                    <a:pt x="38" y="45"/>
                    <a:pt x="29" y="20"/>
                    <a:pt x="1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49" name="Freeform 250"/>
          <p:cNvSpPr>
            <a:spLocks noEditPoints="1"/>
          </p:cNvSpPr>
          <p:nvPr/>
        </p:nvSpPr>
        <p:spPr bwMode="auto">
          <a:xfrm>
            <a:off x="4559414" y="2169886"/>
            <a:ext cx="403225" cy="388938"/>
          </a:xfrm>
          <a:custGeom>
            <a:avLst/>
            <a:gdLst>
              <a:gd name="T0" fmla="*/ 19 w 229"/>
              <a:gd name="T1" fmla="*/ 0 h 217"/>
              <a:gd name="T2" fmla="*/ 209 w 229"/>
              <a:gd name="T3" fmla="*/ 0 h 217"/>
              <a:gd name="T4" fmla="*/ 229 w 229"/>
              <a:gd name="T5" fmla="*/ 20 h 217"/>
              <a:gd name="T6" fmla="*/ 229 w 229"/>
              <a:gd name="T7" fmla="*/ 140 h 217"/>
              <a:gd name="T8" fmla="*/ 209 w 229"/>
              <a:gd name="T9" fmla="*/ 160 h 217"/>
              <a:gd name="T10" fmla="*/ 19 w 229"/>
              <a:gd name="T11" fmla="*/ 160 h 217"/>
              <a:gd name="T12" fmla="*/ 0 w 229"/>
              <a:gd name="T13" fmla="*/ 140 h 217"/>
              <a:gd name="T14" fmla="*/ 0 w 229"/>
              <a:gd name="T15" fmla="*/ 20 h 217"/>
              <a:gd name="T16" fmla="*/ 19 w 229"/>
              <a:gd name="T17" fmla="*/ 0 h 217"/>
              <a:gd name="T18" fmla="*/ 56 w 229"/>
              <a:gd name="T19" fmla="*/ 203 h 217"/>
              <a:gd name="T20" fmla="*/ 94 w 229"/>
              <a:gd name="T21" fmla="*/ 199 h 217"/>
              <a:gd name="T22" fmla="*/ 94 w 229"/>
              <a:gd name="T23" fmla="*/ 171 h 217"/>
              <a:gd name="T24" fmla="*/ 140 w 229"/>
              <a:gd name="T25" fmla="*/ 171 h 217"/>
              <a:gd name="T26" fmla="*/ 140 w 229"/>
              <a:gd name="T27" fmla="*/ 199 h 217"/>
              <a:gd name="T28" fmla="*/ 176 w 229"/>
              <a:gd name="T29" fmla="*/ 203 h 217"/>
              <a:gd name="T30" fmla="*/ 176 w 229"/>
              <a:gd name="T31" fmla="*/ 217 h 217"/>
              <a:gd name="T32" fmla="*/ 56 w 229"/>
              <a:gd name="T33" fmla="*/ 217 h 217"/>
              <a:gd name="T34" fmla="*/ 56 w 229"/>
              <a:gd name="T35" fmla="*/ 203 h 217"/>
              <a:gd name="T36" fmla="*/ 17 w 229"/>
              <a:gd name="T37" fmla="*/ 19 h 217"/>
              <a:gd name="T38" fmla="*/ 17 w 229"/>
              <a:gd name="T39" fmla="*/ 124 h 217"/>
              <a:gd name="T40" fmla="*/ 210 w 229"/>
              <a:gd name="T41" fmla="*/ 124 h 217"/>
              <a:gd name="T42" fmla="*/ 210 w 229"/>
              <a:gd name="T43" fmla="*/ 19 h 217"/>
              <a:gd name="T44" fmla="*/ 17 w 229"/>
              <a:gd name="T45" fmla="*/ 19 h 217"/>
              <a:gd name="T46" fmla="*/ 191 w 229"/>
              <a:gd name="T47" fmla="*/ 134 h 217"/>
              <a:gd name="T48" fmla="*/ 183 w 229"/>
              <a:gd name="T49" fmla="*/ 142 h 217"/>
              <a:gd name="T50" fmla="*/ 191 w 229"/>
              <a:gd name="T51" fmla="*/ 150 h 217"/>
              <a:gd name="T52" fmla="*/ 199 w 229"/>
              <a:gd name="T53" fmla="*/ 142 h 217"/>
              <a:gd name="T54" fmla="*/ 191 w 229"/>
              <a:gd name="T55" fmla="*/ 13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" h="217">
                <a:moveTo>
                  <a:pt x="19" y="0"/>
                </a:moveTo>
                <a:cubicBezTo>
                  <a:pt x="209" y="0"/>
                  <a:pt x="209" y="0"/>
                  <a:pt x="209" y="0"/>
                </a:cubicBezTo>
                <a:cubicBezTo>
                  <a:pt x="220" y="0"/>
                  <a:pt x="229" y="9"/>
                  <a:pt x="229" y="20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51"/>
                  <a:pt x="220" y="160"/>
                  <a:pt x="209" y="160"/>
                </a:cubicBezTo>
                <a:cubicBezTo>
                  <a:pt x="19" y="160"/>
                  <a:pt x="19" y="160"/>
                  <a:pt x="19" y="160"/>
                </a:cubicBezTo>
                <a:cubicBezTo>
                  <a:pt x="8" y="160"/>
                  <a:pt x="0" y="151"/>
                  <a:pt x="0" y="14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9"/>
                  <a:pt x="8" y="0"/>
                  <a:pt x="19" y="0"/>
                </a:cubicBezTo>
                <a:close/>
                <a:moveTo>
                  <a:pt x="56" y="203"/>
                </a:moveTo>
                <a:cubicBezTo>
                  <a:pt x="69" y="201"/>
                  <a:pt x="81" y="199"/>
                  <a:pt x="94" y="199"/>
                </a:cubicBezTo>
                <a:cubicBezTo>
                  <a:pt x="94" y="171"/>
                  <a:pt x="94" y="171"/>
                  <a:pt x="94" y="171"/>
                </a:cubicBezTo>
                <a:cubicBezTo>
                  <a:pt x="140" y="171"/>
                  <a:pt x="140" y="171"/>
                  <a:pt x="140" y="171"/>
                </a:cubicBezTo>
                <a:cubicBezTo>
                  <a:pt x="140" y="199"/>
                  <a:pt x="140" y="199"/>
                  <a:pt x="140" y="199"/>
                </a:cubicBezTo>
                <a:cubicBezTo>
                  <a:pt x="152" y="200"/>
                  <a:pt x="164" y="201"/>
                  <a:pt x="176" y="203"/>
                </a:cubicBezTo>
                <a:cubicBezTo>
                  <a:pt x="176" y="217"/>
                  <a:pt x="176" y="217"/>
                  <a:pt x="176" y="217"/>
                </a:cubicBezTo>
                <a:cubicBezTo>
                  <a:pt x="56" y="217"/>
                  <a:pt x="56" y="217"/>
                  <a:pt x="56" y="217"/>
                </a:cubicBezTo>
                <a:cubicBezTo>
                  <a:pt x="56" y="213"/>
                  <a:pt x="56" y="208"/>
                  <a:pt x="56" y="203"/>
                </a:cubicBezTo>
                <a:close/>
                <a:moveTo>
                  <a:pt x="17" y="19"/>
                </a:moveTo>
                <a:cubicBezTo>
                  <a:pt x="17" y="124"/>
                  <a:pt x="17" y="124"/>
                  <a:pt x="17" y="124"/>
                </a:cubicBezTo>
                <a:cubicBezTo>
                  <a:pt x="210" y="124"/>
                  <a:pt x="210" y="124"/>
                  <a:pt x="210" y="124"/>
                </a:cubicBezTo>
                <a:cubicBezTo>
                  <a:pt x="210" y="19"/>
                  <a:pt x="210" y="19"/>
                  <a:pt x="210" y="19"/>
                </a:cubicBezTo>
                <a:cubicBezTo>
                  <a:pt x="17" y="19"/>
                  <a:pt x="17" y="19"/>
                  <a:pt x="17" y="19"/>
                </a:cubicBezTo>
                <a:close/>
                <a:moveTo>
                  <a:pt x="191" y="134"/>
                </a:moveTo>
                <a:cubicBezTo>
                  <a:pt x="186" y="134"/>
                  <a:pt x="183" y="137"/>
                  <a:pt x="183" y="142"/>
                </a:cubicBezTo>
                <a:cubicBezTo>
                  <a:pt x="183" y="146"/>
                  <a:pt x="186" y="150"/>
                  <a:pt x="191" y="150"/>
                </a:cubicBezTo>
                <a:cubicBezTo>
                  <a:pt x="195" y="150"/>
                  <a:pt x="199" y="146"/>
                  <a:pt x="199" y="142"/>
                </a:cubicBezTo>
                <a:cubicBezTo>
                  <a:pt x="199" y="137"/>
                  <a:pt x="195" y="134"/>
                  <a:pt x="191" y="1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Freeform 267"/>
          <p:cNvSpPr>
            <a:spLocks noEditPoints="1"/>
          </p:cNvSpPr>
          <p:nvPr/>
        </p:nvSpPr>
        <p:spPr bwMode="auto">
          <a:xfrm>
            <a:off x="6846684" y="5156609"/>
            <a:ext cx="449263" cy="458787"/>
          </a:xfrm>
          <a:custGeom>
            <a:avLst/>
            <a:gdLst>
              <a:gd name="T0" fmla="*/ 107 w 213"/>
              <a:gd name="T1" fmla="*/ 0 h 213"/>
              <a:gd name="T2" fmla="*/ 213 w 213"/>
              <a:gd name="T3" fmla="*/ 107 h 213"/>
              <a:gd name="T4" fmla="*/ 107 w 213"/>
              <a:gd name="T5" fmla="*/ 213 h 213"/>
              <a:gd name="T6" fmla="*/ 0 w 213"/>
              <a:gd name="T7" fmla="*/ 107 h 213"/>
              <a:gd name="T8" fmla="*/ 107 w 213"/>
              <a:gd name="T9" fmla="*/ 0 h 213"/>
              <a:gd name="T10" fmla="*/ 89 w 213"/>
              <a:gd name="T11" fmla="*/ 75 h 213"/>
              <a:gd name="T12" fmla="*/ 100 w 213"/>
              <a:gd name="T13" fmla="*/ 70 h 213"/>
              <a:gd name="T14" fmla="*/ 87 w 213"/>
              <a:gd name="T15" fmla="*/ 18 h 213"/>
              <a:gd name="T16" fmla="*/ 63 w 213"/>
              <a:gd name="T17" fmla="*/ 26 h 213"/>
              <a:gd name="T18" fmla="*/ 89 w 213"/>
              <a:gd name="T19" fmla="*/ 75 h 213"/>
              <a:gd name="T20" fmla="*/ 107 w 213"/>
              <a:gd name="T21" fmla="*/ 82 h 213"/>
              <a:gd name="T22" fmla="*/ 82 w 213"/>
              <a:gd name="T23" fmla="*/ 107 h 213"/>
              <a:gd name="T24" fmla="*/ 107 w 213"/>
              <a:gd name="T25" fmla="*/ 131 h 213"/>
              <a:gd name="T26" fmla="*/ 131 w 213"/>
              <a:gd name="T27" fmla="*/ 107 h 213"/>
              <a:gd name="T28" fmla="*/ 107 w 213"/>
              <a:gd name="T29" fmla="*/ 82 h 213"/>
              <a:gd name="T30" fmla="*/ 132 w 213"/>
              <a:gd name="T31" fmla="*/ 133 h 213"/>
              <a:gd name="T32" fmla="*/ 122 w 213"/>
              <a:gd name="T33" fmla="*/ 140 h 213"/>
              <a:gd name="T34" fmla="*/ 149 w 213"/>
              <a:gd name="T35" fmla="*/ 187 h 213"/>
              <a:gd name="T36" fmla="*/ 169 w 213"/>
              <a:gd name="T37" fmla="*/ 173 h 213"/>
              <a:gd name="T38" fmla="*/ 132 w 213"/>
              <a:gd name="T39" fmla="*/ 133 h 213"/>
              <a:gd name="T40" fmla="*/ 197 w 213"/>
              <a:gd name="T41" fmla="*/ 126 h 213"/>
              <a:gd name="T42" fmla="*/ 144 w 213"/>
              <a:gd name="T43" fmla="*/ 112 h 213"/>
              <a:gd name="T44" fmla="*/ 138 w 213"/>
              <a:gd name="T45" fmla="*/ 126 h 213"/>
              <a:gd name="T46" fmla="*/ 181 w 213"/>
              <a:gd name="T47" fmla="*/ 160 h 213"/>
              <a:gd name="T48" fmla="*/ 197 w 213"/>
              <a:gd name="T49" fmla="*/ 126 h 213"/>
              <a:gd name="T50" fmla="*/ 25 w 213"/>
              <a:gd name="T51" fmla="*/ 65 h 213"/>
              <a:gd name="T52" fmla="*/ 72 w 213"/>
              <a:gd name="T53" fmla="*/ 92 h 213"/>
              <a:gd name="T54" fmla="*/ 82 w 213"/>
              <a:gd name="T55" fmla="*/ 80 h 213"/>
              <a:gd name="T56" fmla="*/ 49 w 213"/>
              <a:gd name="T57" fmla="*/ 36 h 213"/>
              <a:gd name="T58" fmla="*/ 25 w 213"/>
              <a:gd name="T59" fmla="*/ 65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13" h="213">
                <a:moveTo>
                  <a:pt x="107" y="0"/>
                </a:moveTo>
                <a:cubicBezTo>
                  <a:pt x="166" y="0"/>
                  <a:pt x="213" y="48"/>
                  <a:pt x="213" y="107"/>
                </a:cubicBezTo>
                <a:cubicBezTo>
                  <a:pt x="213" y="165"/>
                  <a:pt x="166" y="213"/>
                  <a:pt x="107" y="213"/>
                </a:cubicBezTo>
                <a:cubicBezTo>
                  <a:pt x="48" y="213"/>
                  <a:pt x="0" y="165"/>
                  <a:pt x="0" y="107"/>
                </a:cubicBezTo>
                <a:cubicBezTo>
                  <a:pt x="0" y="48"/>
                  <a:pt x="48" y="0"/>
                  <a:pt x="107" y="0"/>
                </a:cubicBezTo>
                <a:close/>
                <a:moveTo>
                  <a:pt x="89" y="75"/>
                </a:moveTo>
                <a:cubicBezTo>
                  <a:pt x="93" y="73"/>
                  <a:pt x="96" y="71"/>
                  <a:pt x="100" y="70"/>
                </a:cubicBezTo>
                <a:cubicBezTo>
                  <a:pt x="87" y="18"/>
                  <a:pt x="87" y="18"/>
                  <a:pt x="87" y="18"/>
                </a:cubicBezTo>
                <a:cubicBezTo>
                  <a:pt x="79" y="20"/>
                  <a:pt x="71" y="23"/>
                  <a:pt x="63" y="26"/>
                </a:cubicBezTo>
                <a:cubicBezTo>
                  <a:pt x="89" y="75"/>
                  <a:pt x="89" y="75"/>
                  <a:pt x="89" y="75"/>
                </a:cubicBezTo>
                <a:close/>
                <a:moveTo>
                  <a:pt x="107" y="82"/>
                </a:moveTo>
                <a:cubicBezTo>
                  <a:pt x="93" y="82"/>
                  <a:pt x="82" y="93"/>
                  <a:pt x="82" y="107"/>
                </a:cubicBezTo>
                <a:cubicBezTo>
                  <a:pt x="82" y="120"/>
                  <a:pt x="93" y="131"/>
                  <a:pt x="107" y="131"/>
                </a:cubicBezTo>
                <a:cubicBezTo>
                  <a:pt x="120" y="131"/>
                  <a:pt x="131" y="120"/>
                  <a:pt x="131" y="107"/>
                </a:cubicBezTo>
                <a:cubicBezTo>
                  <a:pt x="131" y="93"/>
                  <a:pt x="120" y="82"/>
                  <a:pt x="107" y="82"/>
                </a:cubicBezTo>
                <a:close/>
                <a:moveTo>
                  <a:pt x="132" y="133"/>
                </a:moveTo>
                <a:cubicBezTo>
                  <a:pt x="129" y="135"/>
                  <a:pt x="126" y="138"/>
                  <a:pt x="122" y="140"/>
                </a:cubicBezTo>
                <a:cubicBezTo>
                  <a:pt x="149" y="187"/>
                  <a:pt x="149" y="187"/>
                  <a:pt x="149" y="187"/>
                </a:cubicBezTo>
                <a:cubicBezTo>
                  <a:pt x="156" y="183"/>
                  <a:pt x="163" y="178"/>
                  <a:pt x="169" y="173"/>
                </a:cubicBezTo>
                <a:cubicBezTo>
                  <a:pt x="132" y="133"/>
                  <a:pt x="132" y="133"/>
                  <a:pt x="132" y="133"/>
                </a:cubicBezTo>
                <a:close/>
                <a:moveTo>
                  <a:pt x="197" y="126"/>
                </a:moveTo>
                <a:cubicBezTo>
                  <a:pt x="144" y="112"/>
                  <a:pt x="144" y="112"/>
                  <a:pt x="144" y="112"/>
                </a:cubicBezTo>
                <a:cubicBezTo>
                  <a:pt x="143" y="117"/>
                  <a:pt x="141" y="121"/>
                  <a:pt x="138" y="126"/>
                </a:cubicBezTo>
                <a:cubicBezTo>
                  <a:pt x="181" y="160"/>
                  <a:pt x="181" y="160"/>
                  <a:pt x="181" y="160"/>
                </a:cubicBezTo>
                <a:cubicBezTo>
                  <a:pt x="188" y="149"/>
                  <a:pt x="194" y="138"/>
                  <a:pt x="197" y="126"/>
                </a:cubicBezTo>
                <a:close/>
                <a:moveTo>
                  <a:pt x="25" y="65"/>
                </a:moveTo>
                <a:cubicBezTo>
                  <a:pt x="72" y="92"/>
                  <a:pt x="72" y="92"/>
                  <a:pt x="72" y="92"/>
                </a:cubicBezTo>
                <a:cubicBezTo>
                  <a:pt x="75" y="87"/>
                  <a:pt x="78" y="83"/>
                  <a:pt x="82" y="80"/>
                </a:cubicBezTo>
                <a:cubicBezTo>
                  <a:pt x="49" y="36"/>
                  <a:pt x="49" y="36"/>
                  <a:pt x="49" y="36"/>
                </a:cubicBezTo>
                <a:cubicBezTo>
                  <a:pt x="39" y="44"/>
                  <a:pt x="31" y="54"/>
                  <a:pt x="25" y="6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80296" tIns="40148" rIns="80296" bIns="40148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8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Freeform 39"/>
          <p:cNvSpPr>
            <a:spLocks noEditPoints="1"/>
          </p:cNvSpPr>
          <p:nvPr/>
        </p:nvSpPr>
        <p:spPr bwMode="auto">
          <a:xfrm>
            <a:off x="9138375" y="2169886"/>
            <a:ext cx="478790" cy="391160"/>
          </a:xfrm>
          <a:custGeom>
            <a:avLst/>
            <a:gdLst>
              <a:gd name="T0" fmla="*/ 116 w 155"/>
              <a:gd name="T1" fmla="*/ 12 h 131"/>
              <a:gd name="T2" fmla="*/ 116 w 155"/>
              <a:gd name="T3" fmla="*/ 101 h 131"/>
              <a:gd name="T4" fmla="*/ 155 w 155"/>
              <a:gd name="T5" fmla="*/ 34 h 131"/>
              <a:gd name="T6" fmla="*/ 116 w 155"/>
              <a:gd name="T7" fmla="*/ 12 h 131"/>
              <a:gd name="T8" fmla="*/ 9 w 155"/>
              <a:gd name="T9" fmla="*/ 8 h 131"/>
              <a:gd name="T10" fmla="*/ 0 w 155"/>
              <a:gd name="T11" fmla="*/ 8 h 131"/>
              <a:gd name="T12" fmla="*/ 0 w 155"/>
              <a:gd name="T13" fmla="*/ 16 h 131"/>
              <a:gd name="T14" fmla="*/ 17 w 155"/>
              <a:gd name="T15" fmla="*/ 16 h 131"/>
              <a:gd name="T16" fmla="*/ 17 w 155"/>
              <a:gd name="T17" fmla="*/ 8 h 131"/>
              <a:gd name="T18" fmla="*/ 23 w 155"/>
              <a:gd name="T19" fmla="*/ 14 h 131"/>
              <a:gd name="T20" fmla="*/ 17 w 155"/>
              <a:gd name="T21" fmla="*/ 20 h 131"/>
              <a:gd name="T22" fmla="*/ 9 w 155"/>
              <a:gd name="T23" fmla="*/ 20 h 131"/>
              <a:gd name="T24" fmla="*/ 9 w 155"/>
              <a:gd name="T25" fmla="*/ 28 h 131"/>
              <a:gd name="T26" fmla="*/ 0 w 155"/>
              <a:gd name="T27" fmla="*/ 28 h 131"/>
              <a:gd name="T28" fmla="*/ 0 w 155"/>
              <a:gd name="T29" fmla="*/ 37 h 131"/>
              <a:gd name="T30" fmla="*/ 17 w 155"/>
              <a:gd name="T31" fmla="*/ 37 h 131"/>
              <a:gd name="T32" fmla="*/ 17 w 155"/>
              <a:gd name="T33" fmla="*/ 28 h 131"/>
              <a:gd name="T34" fmla="*/ 23 w 155"/>
              <a:gd name="T35" fmla="*/ 35 h 131"/>
              <a:gd name="T36" fmla="*/ 17 w 155"/>
              <a:gd name="T37" fmla="*/ 41 h 131"/>
              <a:gd name="T38" fmla="*/ 9 w 155"/>
              <a:gd name="T39" fmla="*/ 41 h 131"/>
              <a:gd name="T40" fmla="*/ 9 w 155"/>
              <a:gd name="T41" fmla="*/ 49 h 131"/>
              <a:gd name="T42" fmla="*/ 0 w 155"/>
              <a:gd name="T43" fmla="*/ 49 h 131"/>
              <a:gd name="T44" fmla="*/ 0 w 155"/>
              <a:gd name="T45" fmla="*/ 57 h 131"/>
              <a:gd name="T46" fmla="*/ 17 w 155"/>
              <a:gd name="T47" fmla="*/ 57 h 131"/>
              <a:gd name="T48" fmla="*/ 17 w 155"/>
              <a:gd name="T49" fmla="*/ 49 h 131"/>
              <a:gd name="T50" fmla="*/ 23 w 155"/>
              <a:gd name="T51" fmla="*/ 55 h 131"/>
              <a:gd name="T52" fmla="*/ 17 w 155"/>
              <a:gd name="T53" fmla="*/ 61 h 131"/>
              <a:gd name="T54" fmla="*/ 9 w 155"/>
              <a:gd name="T55" fmla="*/ 61 h 131"/>
              <a:gd name="T56" fmla="*/ 9 w 155"/>
              <a:gd name="T57" fmla="*/ 70 h 131"/>
              <a:gd name="T58" fmla="*/ 0 w 155"/>
              <a:gd name="T59" fmla="*/ 70 h 131"/>
              <a:gd name="T60" fmla="*/ 0 w 155"/>
              <a:gd name="T61" fmla="*/ 78 h 131"/>
              <a:gd name="T62" fmla="*/ 17 w 155"/>
              <a:gd name="T63" fmla="*/ 78 h 131"/>
              <a:gd name="T64" fmla="*/ 17 w 155"/>
              <a:gd name="T65" fmla="*/ 70 h 131"/>
              <a:gd name="T66" fmla="*/ 23 w 155"/>
              <a:gd name="T67" fmla="*/ 76 h 131"/>
              <a:gd name="T68" fmla="*/ 17 w 155"/>
              <a:gd name="T69" fmla="*/ 82 h 131"/>
              <a:gd name="T70" fmla="*/ 9 w 155"/>
              <a:gd name="T71" fmla="*/ 82 h 131"/>
              <a:gd name="T72" fmla="*/ 9 w 155"/>
              <a:gd name="T73" fmla="*/ 90 h 131"/>
              <a:gd name="T74" fmla="*/ 0 w 155"/>
              <a:gd name="T75" fmla="*/ 90 h 131"/>
              <a:gd name="T76" fmla="*/ 0 w 155"/>
              <a:gd name="T77" fmla="*/ 98 h 131"/>
              <a:gd name="T78" fmla="*/ 17 w 155"/>
              <a:gd name="T79" fmla="*/ 98 h 131"/>
              <a:gd name="T80" fmla="*/ 17 w 155"/>
              <a:gd name="T81" fmla="*/ 90 h 131"/>
              <a:gd name="T82" fmla="*/ 23 w 155"/>
              <a:gd name="T83" fmla="*/ 96 h 131"/>
              <a:gd name="T84" fmla="*/ 17 w 155"/>
              <a:gd name="T85" fmla="*/ 102 h 131"/>
              <a:gd name="T86" fmla="*/ 9 w 155"/>
              <a:gd name="T87" fmla="*/ 102 h 131"/>
              <a:gd name="T88" fmla="*/ 9 w 155"/>
              <a:gd name="T89" fmla="*/ 111 h 131"/>
              <a:gd name="T90" fmla="*/ 0 w 155"/>
              <a:gd name="T91" fmla="*/ 111 h 131"/>
              <a:gd name="T92" fmla="*/ 0 w 155"/>
              <a:gd name="T93" fmla="*/ 119 h 131"/>
              <a:gd name="T94" fmla="*/ 17 w 155"/>
              <a:gd name="T95" fmla="*/ 119 h 131"/>
              <a:gd name="T96" fmla="*/ 17 w 155"/>
              <a:gd name="T97" fmla="*/ 111 h 131"/>
              <a:gd name="T98" fmla="*/ 23 w 155"/>
              <a:gd name="T99" fmla="*/ 117 h 131"/>
              <a:gd name="T100" fmla="*/ 17 w 155"/>
              <a:gd name="T101" fmla="*/ 123 h 131"/>
              <a:gd name="T102" fmla="*/ 9 w 155"/>
              <a:gd name="T103" fmla="*/ 123 h 131"/>
              <a:gd name="T104" fmla="*/ 9 w 155"/>
              <a:gd name="T105" fmla="*/ 131 h 131"/>
              <a:gd name="T106" fmla="*/ 107 w 155"/>
              <a:gd name="T107" fmla="*/ 131 h 131"/>
              <a:gd name="T108" fmla="*/ 107 w 155"/>
              <a:gd name="T109" fmla="*/ 0 h 131"/>
              <a:gd name="T110" fmla="*/ 9 w 155"/>
              <a:gd name="T111" fmla="*/ 0 h 131"/>
              <a:gd name="T112" fmla="*/ 9 w 155"/>
              <a:gd name="T113" fmla="*/ 8 h 131"/>
              <a:gd name="T114" fmla="*/ 33 w 155"/>
              <a:gd name="T115" fmla="*/ 20 h 131"/>
              <a:gd name="T116" fmla="*/ 83 w 155"/>
              <a:gd name="T117" fmla="*/ 20 h 131"/>
              <a:gd name="T118" fmla="*/ 83 w 155"/>
              <a:gd name="T119" fmla="*/ 45 h 131"/>
              <a:gd name="T120" fmla="*/ 33 w 155"/>
              <a:gd name="T121" fmla="*/ 45 h 131"/>
              <a:gd name="T122" fmla="*/ 33 w 155"/>
              <a:gd name="T123" fmla="*/ 2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5" h="131">
                <a:moveTo>
                  <a:pt x="116" y="12"/>
                </a:moveTo>
                <a:cubicBezTo>
                  <a:pt x="116" y="101"/>
                  <a:pt x="116" y="101"/>
                  <a:pt x="116" y="101"/>
                </a:cubicBezTo>
                <a:cubicBezTo>
                  <a:pt x="155" y="34"/>
                  <a:pt x="155" y="34"/>
                  <a:pt x="155" y="34"/>
                </a:cubicBezTo>
                <a:lnTo>
                  <a:pt x="116" y="12"/>
                </a:lnTo>
                <a:close/>
                <a:moveTo>
                  <a:pt x="9" y="8"/>
                </a:moveTo>
                <a:cubicBezTo>
                  <a:pt x="0" y="8"/>
                  <a:pt x="0" y="8"/>
                  <a:pt x="0" y="8"/>
                </a:cubicBezTo>
                <a:cubicBezTo>
                  <a:pt x="0" y="16"/>
                  <a:pt x="0" y="16"/>
                  <a:pt x="0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8"/>
                  <a:pt x="17" y="8"/>
                  <a:pt x="17" y="8"/>
                </a:cubicBezTo>
                <a:cubicBezTo>
                  <a:pt x="20" y="8"/>
                  <a:pt x="23" y="11"/>
                  <a:pt x="23" y="14"/>
                </a:cubicBezTo>
                <a:cubicBezTo>
                  <a:pt x="23" y="17"/>
                  <a:pt x="20" y="20"/>
                  <a:pt x="17" y="20"/>
                </a:cubicBezTo>
                <a:cubicBezTo>
                  <a:pt x="9" y="20"/>
                  <a:pt x="9" y="20"/>
                  <a:pt x="9" y="20"/>
                </a:cubicBezTo>
                <a:cubicBezTo>
                  <a:pt x="9" y="28"/>
                  <a:pt x="9" y="28"/>
                  <a:pt x="9" y="28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7"/>
                  <a:pt x="0" y="37"/>
                  <a:pt x="0" y="37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28"/>
                  <a:pt x="17" y="28"/>
                  <a:pt x="17" y="28"/>
                </a:cubicBezTo>
                <a:cubicBezTo>
                  <a:pt x="20" y="28"/>
                  <a:pt x="23" y="31"/>
                  <a:pt x="23" y="35"/>
                </a:cubicBezTo>
                <a:cubicBezTo>
                  <a:pt x="23" y="38"/>
                  <a:pt x="20" y="41"/>
                  <a:pt x="17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9"/>
                  <a:pt x="9" y="49"/>
                  <a:pt x="9" y="4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7"/>
                  <a:pt x="0" y="57"/>
                  <a:pt x="0" y="57"/>
                </a:cubicBezTo>
                <a:cubicBezTo>
                  <a:pt x="17" y="57"/>
                  <a:pt x="17" y="57"/>
                  <a:pt x="17" y="57"/>
                </a:cubicBezTo>
                <a:cubicBezTo>
                  <a:pt x="17" y="49"/>
                  <a:pt x="17" y="49"/>
                  <a:pt x="17" y="49"/>
                </a:cubicBezTo>
                <a:cubicBezTo>
                  <a:pt x="20" y="49"/>
                  <a:pt x="23" y="52"/>
                  <a:pt x="23" y="55"/>
                </a:cubicBezTo>
                <a:cubicBezTo>
                  <a:pt x="23" y="59"/>
                  <a:pt x="20" y="61"/>
                  <a:pt x="1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9" y="70"/>
                  <a:pt x="9" y="70"/>
                  <a:pt x="9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8"/>
                  <a:pt x="0" y="78"/>
                  <a:pt x="0" y="78"/>
                </a:cubicBezTo>
                <a:cubicBezTo>
                  <a:pt x="17" y="78"/>
                  <a:pt x="17" y="78"/>
                  <a:pt x="17" y="78"/>
                </a:cubicBezTo>
                <a:cubicBezTo>
                  <a:pt x="17" y="70"/>
                  <a:pt x="17" y="70"/>
                  <a:pt x="17" y="70"/>
                </a:cubicBezTo>
                <a:cubicBezTo>
                  <a:pt x="20" y="70"/>
                  <a:pt x="23" y="72"/>
                  <a:pt x="23" y="76"/>
                </a:cubicBezTo>
                <a:cubicBezTo>
                  <a:pt x="23" y="79"/>
                  <a:pt x="20" y="82"/>
                  <a:pt x="17" y="82"/>
                </a:cubicBezTo>
                <a:cubicBezTo>
                  <a:pt x="9" y="82"/>
                  <a:pt x="9" y="82"/>
                  <a:pt x="9" y="82"/>
                </a:cubicBezTo>
                <a:cubicBezTo>
                  <a:pt x="9" y="90"/>
                  <a:pt x="9" y="90"/>
                  <a:pt x="9" y="9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98"/>
                  <a:pt x="0" y="98"/>
                  <a:pt x="0" y="98"/>
                </a:cubicBezTo>
                <a:cubicBezTo>
                  <a:pt x="17" y="98"/>
                  <a:pt x="17" y="98"/>
                  <a:pt x="17" y="98"/>
                </a:cubicBezTo>
                <a:cubicBezTo>
                  <a:pt x="17" y="90"/>
                  <a:pt x="17" y="90"/>
                  <a:pt x="17" y="90"/>
                </a:cubicBezTo>
                <a:cubicBezTo>
                  <a:pt x="20" y="90"/>
                  <a:pt x="23" y="93"/>
                  <a:pt x="23" y="96"/>
                </a:cubicBezTo>
                <a:cubicBezTo>
                  <a:pt x="23" y="100"/>
                  <a:pt x="20" y="102"/>
                  <a:pt x="17" y="102"/>
                </a:cubicBezTo>
                <a:cubicBezTo>
                  <a:pt x="9" y="102"/>
                  <a:pt x="9" y="102"/>
                  <a:pt x="9" y="102"/>
                </a:cubicBezTo>
                <a:cubicBezTo>
                  <a:pt x="9" y="111"/>
                  <a:pt x="9" y="111"/>
                  <a:pt x="9" y="111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9"/>
                  <a:pt x="0" y="119"/>
                  <a:pt x="0" y="119"/>
                </a:cubicBezTo>
                <a:cubicBezTo>
                  <a:pt x="17" y="119"/>
                  <a:pt x="17" y="119"/>
                  <a:pt x="17" y="119"/>
                </a:cubicBezTo>
                <a:cubicBezTo>
                  <a:pt x="17" y="111"/>
                  <a:pt x="17" y="111"/>
                  <a:pt x="17" y="111"/>
                </a:cubicBezTo>
                <a:cubicBezTo>
                  <a:pt x="20" y="111"/>
                  <a:pt x="23" y="113"/>
                  <a:pt x="23" y="117"/>
                </a:cubicBezTo>
                <a:cubicBezTo>
                  <a:pt x="23" y="120"/>
                  <a:pt x="20" y="123"/>
                  <a:pt x="17" y="123"/>
                </a:cubicBezTo>
                <a:cubicBezTo>
                  <a:pt x="9" y="123"/>
                  <a:pt x="9" y="123"/>
                  <a:pt x="9" y="123"/>
                </a:cubicBezTo>
                <a:cubicBezTo>
                  <a:pt x="9" y="131"/>
                  <a:pt x="9" y="131"/>
                  <a:pt x="9" y="131"/>
                </a:cubicBezTo>
                <a:cubicBezTo>
                  <a:pt x="107" y="131"/>
                  <a:pt x="107" y="131"/>
                  <a:pt x="107" y="131"/>
                </a:cubicBezTo>
                <a:cubicBezTo>
                  <a:pt x="107" y="0"/>
                  <a:pt x="107" y="0"/>
                  <a:pt x="107" y="0"/>
                </a:cubicBezTo>
                <a:cubicBezTo>
                  <a:pt x="9" y="0"/>
                  <a:pt x="9" y="0"/>
                  <a:pt x="9" y="0"/>
                </a:cubicBezTo>
                <a:lnTo>
                  <a:pt x="9" y="8"/>
                </a:lnTo>
                <a:close/>
                <a:moveTo>
                  <a:pt x="33" y="20"/>
                </a:moveTo>
                <a:cubicBezTo>
                  <a:pt x="83" y="20"/>
                  <a:pt x="83" y="20"/>
                  <a:pt x="83" y="20"/>
                </a:cubicBezTo>
                <a:cubicBezTo>
                  <a:pt x="83" y="45"/>
                  <a:pt x="83" y="45"/>
                  <a:pt x="83" y="45"/>
                </a:cubicBezTo>
                <a:cubicBezTo>
                  <a:pt x="33" y="45"/>
                  <a:pt x="33" y="45"/>
                  <a:pt x="33" y="45"/>
                </a:cubicBezTo>
                <a:lnTo>
                  <a:pt x="33" y="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552030" y="2169886"/>
            <a:ext cx="20561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数据来源：中国统计年鉴、国务院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数据；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采集技术：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爬虫＋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数据采集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软件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32620" y="4680676"/>
            <a:ext cx="2056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大数据环境：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Hadoop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集群，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spark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等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6134100" y="2136140"/>
            <a:ext cx="29203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填充缺失值：插补法和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KNN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处理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指标分类：将能够归属具体行业的指标分类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487410" y="4709795"/>
            <a:ext cx="3644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数据查询：从数据库（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mongodb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）里面查找到数据，再对数据进行简单分析，得到有价值的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构建评价模型：基于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构建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的神经网络模型。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一是根据年份或者省份进行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评价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构建预测模型：基于神经网络构建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16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×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的预测模型，从时间和地区两个维度进行预测；二是基于多元回归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预测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指标分类查询：将分类的指标展示在前端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1269365" y="3143250"/>
            <a:ext cx="1753235" cy="438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采集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134100" y="3072765"/>
            <a:ext cx="1863725" cy="438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预处理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820160" y="4190365"/>
            <a:ext cx="1598295" cy="438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环境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搭建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382635" y="4196080"/>
            <a:ext cx="2729230" cy="4381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数据分析及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可视化</a:t>
            </a:r>
            <a:endParaRPr lang="zh-CN" altLang="en-US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5" grpId="1" animBg="1"/>
      <p:bldP spid="36" grpId="0" bldLvl="0" animBg="1"/>
      <p:bldP spid="36" grpId="1" animBg="1"/>
      <p:bldP spid="37" grpId="0" bldLvl="0" animBg="1"/>
      <p:bldP spid="37" grpId="1" animBg="1"/>
      <p:bldP spid="38" grpId="0" bldLvl="0" animBg="1"/>
      <p:bldP spid="38" grpId="1" animBg="1"/>
      <p:bldP spid="39" grpId="0" bldLvl="0" animBg="1"/>
      <p:bldP spid="39" grpId="1" animBg="1"/>
      <p:bldP spid="40" grpId="0" bldLvl="0" animBg="1"/>
      <p:bldP spid="40" grpId="1" animBg="1"/>
      <p:bldP spid="41" grpId="0" bldLvl="0" animBg="1"/>
      <p:bldP spid="41" grpId="1" animBg="1"/>
      <p:bldP spid="42" grpId="0" bldLvl="0" animBg="1"/>
      <p:bldP spid="42" grpId="1" animBg="1"/>
      <p:bldP spid="49" grpId="0" bldLvl="0" animBg="1"/>
      <p:bldP spid="49" grpId="1" animBg="1"/>
      <p:bldP spid="50" grpId="0" bldLvl="0" animBg="1"/>
      <p:bldP spid="50" grpId="1" animBg="1"/>
      <p:bldP spid="51" grpId="0" bldLvl="0" animBg="1"/>
      <p:bldP spid="51" grpId="1" animBg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62083" y="600710"/>
            <a:ext cx="4061725" cy="721995"/>
            <a:chOff x="7112" y="969"/>
            <a:chExt cx="529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112" y="969"/>
              <a:ext cx="529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构建评价指标</a:t>
              </a:r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体系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" name="ECB019B1-382A-4266-B25C-5B523AA43C14-1" descr="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8380" y="1322705"/>
            <a:ext cx="5690870" cy="53568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431415" y="2045335"/>
            <a:ext cx="217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居民消费价格指数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302510" y="3365500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全体居民人均消费支出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585595" y="4685665"/>
            <a:ext cx="323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规模以上工业企业出口交货值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200150" y="5916295"/>
            <a:ext cx="36182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/>
              <a:t>规模以上工业企业主营业务收入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advTm="200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4776470" y="600710"/>
            <a:ext cx="3103245" cy="721995"/>
            <a:chOff x="7522" y="969"/>
            <a:chExt cx="4887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zh-CN" altLang="en-US" sz="3600" b="1">
                  <a:solidFill>
                    <a:srgbClr val="80937D"/>
                  </a:solidFill>
                  <a:cs typeface="+mn-ea"/>
                  <a:sym typeface="+mn-lt"/>
                </a:rPr>
                <a:t>项目团队</a:t>
              </a:r>
              <a:endParaRPr lang="zh-CN" altLang="en-US" sz="36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文本框 8"/>
          <p:cNvSpPr txBox="1"/>
          <p:nvPr userDrawn="1"/>
        </p:nvSpPr>
        <p:spPr>
          <a:xfrm>
            <a:off x="1215390" y="1555750"/>
            <a:ext cx="7315200" cy="645160"/>
          </a:xfrm>
          <a:prstGeom prst="rect">
            <a:avLst/>
          </a:prstGeom>
        </p:spPr>
        <p:txBody>
          <a:bodyPr wrap="square" rtlCol="0" anchor="t">
            <a:spAutoFit/>
          </a:bodyPr>
          <a:p>
            <a:r>
              <a:rPr lang="zh-CN" altLang="en-US" sz="3600">
                <a:solidFill>
                  <a:srgbClr val="F47C58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肖红娇-项目组长</a:t>
            </a:r>
            <a:endParaRPr lang="zh-CN" altLang="en-US" sz="3600">
              <a:solidFill>
                <a:srgbClr val="F47C58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428750" y="2333625"/>
            <a:ext cx="861695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对项目进行整体统筹规划，负责整个项目开发的进度把控和总体协调工作，数据采集与处理、后端实现、机器学习</a:t>
            </a:r>
            <a:endParaRPr lang="zh-CN" altLang="en-US" sz="160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278890" y="3571875"/>
            <a:ext cx="1711325" cy="69278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47C58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郝文海</a:t>
            </a:r>
            <a:endParaRPr lang="zh-CN" altLang="en-US" sz="2800">
              <a:solidFill>
                <a:srgbClr val="F47C58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530590" y="3571875"/>
            <a:ext cx="1711325" cy="69278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47C58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何宇航</a:t>
            </a:r>
            <a:endParaRPr lang="zh-CN" altLang="en-US" sz="2800">
              <a:solidFill>
                <a:srgbClr val="F47C58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3641090" y="3571875"/>
            <a:ext cx="1711325" cy="69278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47C58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崔娜</a:t>
            </a:r>
            <a:endParaRPr lang="zh-CN" altLang="en-US" sz="2800">
              <a:solidFill>
                <a:srgbClr val="F47C58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5891213" y="3571875"/>
            <a:ext cx="1711325" cy="69278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47C58"/>
                </a:solidFill>
                <a:latin typeface="方正舒体" panose="02010601030101010101" charset="-122"/>
                <a:ea typeface="方正舒体" panose="02010601030101010101" charset="-122"/>
                <a:cs typeface="方正舒体" panose="02010601030101010101" charset="-122"/>
              </a:rPr>
              <a:t>田忆孝</a:t>
            </a:r>
            <a:endParaRPr lang="zh-CN" altLang="en-US" sz="2800">
              <a:solidFill>
                <a:srgbClr val="F47C58"/>
              </a:solidFill>
              <a:latin typeface="方正舒体" panose="02010601030101010101" charset="-122"/>
              <a:ea typeface="方正舒体" panose="02010601030101010101" charset="-122"/>
              <a:cs typeface="方正舒体" panose="02010601030101010101" charset="-122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850265" y="4264660"/>
            <a:ext cx="2028825" cy="1647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前端工程师，负责前后端对接调试，开发用户界面，实现预期视觉交互效果，此外还实现了gpt-3.5-turbo模型</a:t>
            </a: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接口</a:t>
            </a:r>
            <a:endParaRPr lang="zh-CN" altLang="en-US" sz="1600">
              <a:solidFill>
                <a:srgbClr val="3B383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199765" y="4217035"/>
            <a:ext cx="2028825" cy="1647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数据库工程师，负责数据爬取与数据清洗，搭建大数据环境，实现部分后端接口，撰写文档</a:t>
            </a:r>
            <a:endParaRPr lang="zh-CN" altLang="en-US" sz="1600">
              <a:solidFill>
                <a:srgbClr val="3B383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732463" y="4264660"/>
            <a:ext cx="2028825" cy="1647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数据分析师</a:t>
            </a: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，负责数据爬取与数据清洗，搭建大数据环境，实现部分后端接口，撰写文档</a:t>
            </a:r>
            <a:endParaRPr lang="zh-CN" altLang="en-US" sz="1600">
              <a:solidFill>
                <a:srgbClr val="3B383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340090" y="4217035"/>
            <a:ext cx="2028825" cy="1647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搭建大数据环境，设计</a:t>
            </a:r>
            <a:r>
              <a:rPr lang="zh-CN" altLang="en-US" sz="1600">
                <a:solidFill>
                  <a:srgbClr val="3B3838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并实现数据库存储，编写部分后端接口</a:t>
            </a:r>
            <a:endParaRPr lang="zh-CN" altLang="en-US" sz="1600">
              <a:solidFill>
                <a:srgbClr val="3B3838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54388" y="3503930"/>
            <a:ext cx="560079" cy="516890"/>
            <a:chOff x="5462967" y="2123030"/>
            <a:chExt cx="1369704" cy="1358265"/>
          </a:xfrm>
        </p:grpSpPr>
        <p:sp>
          <p:nvSpPr>
            <p:cNvPr id="45" name="Oval 26"/>
            <p:cNvSpPr/>
            <p:nvPr/>
          </p:nvSpPr>
          <p:spPr bwMode="auto">
            <a:xfrm>
              <a:off x="5462967" y="2123030"/>
              <a:ext cx="1369704" cy="1358265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Shape 2551"/>
            <p:cNvSpPr/>
            <p:nvPr/>
          </p:nvSpPr>
          <p:spPr>
            <a:xfrm>
              <a:off x="5821898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025140" y="3568065"/>
            <a:ext cx="532448" cy="493395"/>
            <a:chOff x="9015925" y="2123030"/>
            <a:chExt cx="1369704" cy="1358265"/>
          </a:xfrm>
        </p:grpSpPr>
        <p:sp>
          <p:nvSpPr>
            <p:cNvPr id="49" name="Oval 36"/>
            <p:cNvSpPr/>
            <p:nvPr/>
          </p:nvSpPr>
          <p:spPr bwMode="auto">
            <a:xfrm>
              <a:off x="9015925" y="2123030"/>
              <a:ext cx="1369704" cy="1358265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Shape 2562"/>
            <p:cNvSpPr/>
            <p:nvPr/>
          </p:nvSpPr>
          <p:spPr>
            <a:xfrm>
              <a:off x="9380786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426388" y="3551555"/>
            <a:ext cx="560079" cy="516890"/>
            <a:chOff x="5462967" y="2123030"/>
            <a:chExt cx="1369704" cy="1358265"/>
          </a:xfrm>
        </p:grpSpPr>
        <p:sp>
          <p:nvSpPr>
            <p:cNvPr id="24" name="Oval 26"/>
            <p:cNvSpPr/>
            <p:nvPr/>
          </p:nvSpPr>
          <p:spPr bwMode="auto">
            <a:xfrm>
              <a:off x="5462967" y="2123030"/>
              <a:ext cx="1369704" cy="1358265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Shape 2551"/>
            <p:cNvSpPr/>
            <p:nvPr/>
          </p:nvSpPr>
          <p:spPr>
            <a:xfrm>
              <a:off x="5821898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755" y="6010"/>
                  </a:moveTo>
                  <a:lnTo>
                    <a:pt x="18630" y="7136"/>
                  </a:lnTo>
                  <a:lnTo>
                    <a:pt x="14465" y="2970"/>
                  </a:lnTo>
                  <a:lnTo>
                    <a:pt x="15590" y="1845"/>
                  </a:lnTo>
                  <a:cubicBezTo>
                    <a:pt x="15590" y="1845"/>
                    <a:pt x="16391" y="982"/>
                    <a:pt x="17673" y="982"/>
                  </a:cubicBezTo>
                  <a:cubicBezTo>
                    <a:pt x="19300" y="982"/>
                    <a:pt x="20618" y="2300"/>
                    <a:pt x="20618" y="3927"/>
                  </a:cubicBezTo>
                  <a:cubicBezTo>
                    <a:pt x="20618" y="4741"/>
                    <a:pt x="20288" y="5477"/>
                    <a:pt x="19755" y="6010"/>
                  </a:cubicBezTo>
                  <a:moveTo>
                    <a:pt x="7364" y="18402"/>
                  </a:moveTo>
                  <a:lnTo>
                    <a:pt x="7364" y="14727"/>
                  </a:lnTo>
                  <a:cubicBezTo>
                    <a:pt x="7364" y="14456"/>
                    <a:pt x="7144" y="14236"/>
                    <a:pt x="6873" y="14236"/>
                  </a:cubicBezTo>
                  <a:lnTo>
                    <a:pt x="3198" y="14236"/>
                  </a:lnTo>
                  <a:lnTo>
                    <a:pt x="13770" y="3665"/>
                  </a:lnTo>
                  <a:lnTo>
                    <a:pt x="17935" y="7830"/>
                  </a:lnTo>
                  <a:cubicBezTo>
                    <a:pt x="17935" y="7830"/>
                    <a:pt x="7364" y="18402"/>
                    <a:pt x="7364" y="18402"/>
                  </a:cubicBezTo>
                  <a:close/>
                  <a:moveTo>
                    <a:pt x="6382" y="19042"/>
                  </a:moveTo>
                  <a:lnTo>
                    <a:pt x="2945" y="19845"/>
                  </a:lnTo>
                  <a:lnTo>
                    <a:pt x="2945" y="18655"/>
                  </a:lnTo>
                  <a:lnTo>
                    <a:pt x="1755" y="18655"/>
                  </a:lnTo>
                  <a:lnTo>
                    <a:pt x="2558" y="15218"/>
                  </a:lnTo>
                  <a:lnTo>
                    <a:pt x="6382" y="15218"/>
                  </a:lnTo>
                  <a:cubicBezTo>
                    <a:pt x="6382" y="15218"/>
                    <a:pt x="6382" y="19042"/>
                    <a:pt x="6382" y="19042"/>
                  </a:cubicBezTo>
                  <a:close/>
                  <a:moveTo>
                    <a:pt x="17673" y="0"/>
                  </a:moveTo>
                  <a:cubicBezTo>
                    <a:pt x="16588" y="0"/>
                    <a:pt x="15606" y="439"/>
                    <a:pt x="14896" y="1151"/>
                  </a:cubicBezTo>
                  <a:lnTo>
                    <a:pt x="1641" y="14405"/>
                  </a:lnTo>
                  <a:lnTo>
                    <a:pt x="0" y="21600"/>
                  </a:lnTo>
                  <a:lnTo>
                    <a:pt x="7195" y="19959"/>
                  </a:lnTo>
                  <a:lnTo>
                    <a:pt x="20449" y="6704"/>
                  </a:lnTo>
                  <a:cubicBezTo>
                    <a:pt x="21160" y="5994"/>
                    <a:pt x="21600" y="5012"/>
                    <a:pt x="21600" y="3927"/>
                  </a:cubicBezTo>
                  <a:cubicBezTo>
                    <a:pt x="21600" y="1758"/>
                    <a:pt x="19842" y="0"/>
                    <a:pt x="17673" y="0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089265" y="3599815"/>
            <a:ext cx="532448" cy="493395"/>
            <a:chOff x="9015925" y="2123030"/>
            <a:chExt cx="1369704" cy="1358265"/>
          </a:xfrm>
        </p:grpSpPr>
        <p:sp>
          <p:nvSpPr>
            <p:cNvPr id="27" name="Oval 36"/>
            <p:cNvSpPr/>
            <p:nvPr/>
          </p:nvSpPr>
          <p:spPr bwMode="auto">
            <a:xfrm>
              <a:off x="9015925" y="2123030"/>
              <a:ext cx="1369704" cy="1358265"/>
            </a:xfrm>
            <a:prstGeom prst="ellipse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p>
              <a:pPr marR="0" lvl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Shape 2562"/>
            <p:cNvSpPr/>
            <p:nvPr/>
          </p:nvSpPr>
          <p:spPr>
            <a:xfrm>
              <a:off x="9380786" y="2485831"/>
              <a:ext cx="651841" cy="65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19045" tIns="19045" rIns="19045" bIns="19045" anchor="ctr"/>
            <a:p>
              <a:pPr defTabSz="22860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806575"/>
            <a:chOff x="4272" y="3369"/>
            <a:chExt cx="12273" cy="2845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>
                  <a:solidFill>
                    <a:srgbClr val="80937D"/>
                  </a:solidFill>
                  <a:cs typeface="+mn-ea"/>
                  <a:sym typeface="+mn-lt"/>
                </a:rPr>
                <a:t>项目技术</a:t>
              </a:r>
              <a:endParaRPr lang="zh-CN" sz="7200" b="1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342" y="5111"/>
              <a:ext cx="8951" cy="110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>
                <a:solidFill>
                  <a:srgbClr val="80937D"/>
                </a:solidFill>
                <a:cs typeface="+mn-ea"/>
                <a:sym typeface="+mn-lt"/>
              </a:endParaRPr>
            </a:p>
            <a:p>
              <a:pPr algn="dist">
                <a:lnSpc>
                  <a:spcPct val="150000"/>
                </a:lnSpc>
              </a:pPr>
              <a:r>
                <a:rPr lang="en-US" altLang="zh-CN" sz="1400">
                  <a:solidFill>
                    <a:srgbClr val="80937D"/>
                  </a:solidFill>
                  <a:cs typeface="+mn-ea"/>
                  <a:sym typeface="+mn-lt"/>
                </a:rPr>
                <a:t>Enter the text.Enter the text.Enter the text.Enter the core text.</a:t>
              </a:r>
              <a:endParaRPr lang="en-US" altLang="zh-CN" sz="1400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6600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PLACING_PICTURE_USER_VIEWPORT" val="{&quot;height&quot;:8640,&quot;width&quot;:18210}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PP_MARK_KEY" val="36762604-d695-4619-87a3-208b0819089f"/>
  <p:tag name="COMMONDATA" val="eyJoZGlkIjoiMmFhNzQ5OTE2NTk0NGIwYmE0Nzg3YmU0YTc4NjMyNGMifQ==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第一PPT，www.1ppt.com">
  <a:themeElements>
    <a:clrScheme name="自定义 7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7A89A"/>
      </a:accent1>
      <a:accent2>
        <a:srgbClr val="80937D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iaegrn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jMwNzQxOTc5Mjg0IiwKCSJHcm91cElkIiA6ICI2MTIyNDI2OCIsCgkiSW1hZ2UiIDogImlWQk9SdzBLR2dvQUFBQU5TVWhFVWdBQUFtVUFBQUpCQ0FZQUFBQUhzc0lIQUFBQUNYQklXWE1BQUFzVEFBQUxFd0VBbXB3WUFBQWdBRWxFUVZSNG5PemRlWHdVOWZrSDhNOHpleVRobER1QklFaURZRGZablpsRmpub1VxYWlJTjRyK3hKOWlGYXUwVmFwV3E2MjFGcStxZUZmQnE1NTQvZXFGZ0hoYnFXSWhNN3Nib2tFaUVJa2tJY3FWaEJ5Ym1lZjN4MjVvaUJ3SlpIYzJ5Zk4rdmZwcTJKMlo3MmVqa2lmZitjN3pC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pRTZObkE0Z2hCQnRsWjJkbmRHdlg3ODhSVkZ5aWVnbkFFWXk4MGdpNnN2TVBRRDBRT3p2dDJvaXFtYm1yUUNLQWF4bDVtK0lhTFZsV1pGSUpGTGo1T2NRUW9qbXBDZ1RRblFFaXFacE9vQXBBRTRoSWgyQSt5Q3ZhUUVJTS9OaXk3S1dSQ0tSbGZIWGhCRENFVktVQ1NGU2xxN3JPY3o4U3lLYUNTQ3I2WFd2MTR1Y25CeU1IRGtTUTRjT1JYWjJOb1lPSFlyZXZYdWpXN2R1eU1qSUFCRmg1ODZkcUsydHhmYnQyMUZhV29yUzBsSnMzTGdSYTlldVJYRnhNZXJxNnBvUDl6MHpQd3ZnU2RNMHYwenlSeFZDQ0NuS2hCQ3BSMVhWeVlxaVhBUGd4S2JYY25KeU1INzhlRXlhTkFrK253OXU5OEZObEZtV2hhS2lJbno0NFlkWXNXSUZpb3FLZHIzSHpKL1l0bjFQT0J4Kys2QUdFVUtJTnBDaVRBaVJNbFJWUFlxSWJpZWlZd0dnWDc5K21ESmxDcVpQbjQ0aFE0WWtkT3lLaWdxOCt1cXJXTEprQ1NvcUtnQUF6THpTc3F3L1JDS1JEeE02dUJCQ1FJb3lJVVFLeU0zTkhlVDFlaDhFTUIwQWhnMGJoa3N1dVFRbm5YUVNYQzVYVXJOWWxvV1BQdm9JVHp6eEJOYXVYZHYwOHVMNit2clpoWVdGM3lZMWpCQ2lTNUdpVEFqaEpBb0VBak1VUlhtSWlBN0p6TXpFckZtemNOcHBwMEZSRkVlRE1UUGVlZWNkTEZpd0FCczNiZ1NBS3R1MnJ3MkZRbzhEWUVmRENTRTZKU25LaEJDTzhQdjkzUlZGbWE4b3lnV0tvbURhdEdtWU0yY08wdFBUblk2Mm0vcjZlano2NktOWXVIQWhMTXNDTTc5WlZWVjFZWEZ4OFE2bnN3a2hPaGNweW9RUVNYZkVFVWNNeThqSWVBMkFucFdWaFZ0dnZSV3Fxam9kYTUvV3JGbURHMjY0QVNVbEpRQlFaRm5XNmVGdytHdW5jd2toT28va0x0WVFRblI1dXE0ZjRYYTcvMDFFT1dQR2pNSDgrZk14ZlBod3AyUHRWLy8rL1RGMTZsUVVGeGZqMjIrLzdVOUVGMlJsWlgxUVhsNit5ZWxzUW9qT1FZb3lJVVRTQkFJQm42SW9ueERSZ0xQUFBodDMzSEVITWpJeW5JN1ZhbDZ2RnllZWVDSWFHaG9RRG9jemlHajZ3SUVEUDZxb3FQak82V3hDaUk1UGlqSWhSRkw0L2Y1UmJyZjdVd0Q5enovL2ZGeDMzWFVnNm5ncktJZ0k0OGFOQXhFaFB6OC9YVkdVNlVPR0RGbTJhZE9tY3FlekNTRTZOaW5LaEJBSjUvUDUrbm84bmcrSktIdkdqQm00NXBwcm5JNTAwSUxCSUJSRndhcFZxOUtaK2VSKy9mb3QzTHg1cyt5bEtZUTRZRktVQ1NFU3pUTjA2TkIvRXRIWWlSTW40dWFiYis2UU0yUjdvdXM2eXNySzhQWFhYL2QydVZ4SDkrM2I5N25LeWtyWlAxTUljVUNrS0JOQ0pKU21hWDhpb2t0SGpCaUJoeDkrR0I2UHgrbEk3WWFJTUdIQ0JLeFlzUUtWbFpYWmJyZTdUMWxaMlZLbmN3a2hPcWJPOGV1cUVDSWw1ZVhsNVhrOEhqTTlQZDMxNG9zdjR0QkREM1U2VWtKVVZGVGduSFBPUVUxTmpjWE14NWltK2JuVG1ZUVFIWSt6TGJPRkVKMVdNQmowdU4zdXB3QzRaczJhMVdrTE1nQVlOR2hRMHpvNUZ4RTk2ZlA1dkU1bkVrSjBQRktVQ1NFU3dyS3NpNGhvek9qUm8zSGhoUmM2SFNmaFRqMzFWSXdaTXdZQWpraExTL3U5MDNtRUVCMlBGR1ZDaUhZM2ZQandkQ0w2Q3dCY2Q5MTFqdTlqbVF5S291RGFhNjhGQUREelZYNi92N3ZEa1lRUUhVem4vNXRTQ0pGMGZmcjBtVWxFUThhT0hZdEFJT0IwbktRWk9YSWtKaytlRENJYW9Dakt0VTduRVVKMExGS1VDU0hhbTRlSWJnS0FLNjY0d3Vrc1NYZnBwWmNDQUJSRitiV3NMUk5DdElVVVpVS0lkcVhyK2lRQWcvUHk4dUQzKzUyT2szUTVPVG40MmM5K0JnQURQQjdQT1U3bkVVSjBIRktVQ1NIYUZUTmZEQUJUcGt4eE9vcGpUanZ0TkFBQUVWM2tjQlFoUkFjaVJaa1FvdDJNSGoyNkh4R2RsWmFXaHFsVHB6b2R4ekZISDMwME1qSXlRRVRIQllQQkxLZnpDQ0U2QmluS2hCRHRKaU1qWXlJQXo5aXhZOUdqUncrbjR6Z21JeU1Ea3lkUEJnQTNnRE1kamlPRTZDQ2tLQk5DdEJzaW1nU2dxVjlYbHpadTNEZ0FnRzNia3h5T0lvVG9JS1FvRTBLMEcyWStHUUNPT3Vvb3A2TTRydWtoQnlLYTRIQVVJVVFISVVXWkVLSmRhSm8yaklpRzkrdlhEOE9IRDNjNmp1T3lzcktRbVprSkFJUDlmdjhvcC9NSUlWS2ZGR1ZDaUhiQnpJY0RzWllRUk9SMEhNY1IwYTdHdVM2WFMzYzRqaENpQTVDaVRBalJMaFJGR1FFQWd3Y1BkanBLeWpqc3NNTUFBTXpzY3ppS0VLSURrS0pNQ05GZVJnUEFzR0hEbk02Uk1vWU9IUW9BSUtLZk9CeEZDTkVCU0ZFbWhHZ3ZQd1dBRVNOR0pIWFFUei85Rk1GZ0VBc1hMdnpSZTdadEl4UUtZZDY4ZVdoc2JFeHFMdUMvczRaRWRGalNCeGRDZERoU2xBa2gyZ1V6RHdIUXRMZzlhUll0V29UczdHd3NXclRvUisrZGROSkp1UDc2NjdGdzRVTFl0cDNVWEFEUXQyL2ZwaThISkgxd0lVU0hJMFdaRUtLOTlBZUFRdzQ1SkdrRDd0aXhBLy82MTcvd2h6LzhBY1hGeFZpelpzMXU3ei80NElPNDU1NTdrcGFucFo0OWV3SUFtRGw1M3hRaFJJY2xSWmtRb2puWFFaemJBd0M2ZCsvZVRsSDJiK25TcFRqc3NNTXdZY0lFSEhua2tUK2FMUnM5ZW5UU3N1eEplbm82QUlDSU1od05Jb1RvRU54T0J4QkNwQTVOMDI0Z291c0FsRER6ZWdBbEFEWUFLQ0dpTGN5OGc1bTNOelkyN3FpdXJ0NitZY09HdXFaemlTZ05BRHdlVDlMeUxscTBhTmNlbTFPblRzVjk5OTJIT1hQbXdPMU9qYi9hbXVYd09wbERDTkV4cE1iZlhCMUFkbloyUnI5Ky9mSVVSY21OUDBrMWtwbEhFbEZmWnU2QjJDd0JBYWdtb21wbTNncWdHTUJhWnY2R2lGWmJsaFdKUkNJMVRuNE9JZmFGbVpjVDBWd0F1VVNVMi9KOUlnSVJ3ZXYxb20vZnZ1amJ0KzhPeEFxNDEyM2JWcExabit5YmI3N0JtalZyY1AvOTl3TUFKazJhaER2dXVBUExseS9IeElrVGs1WmpYNXAvUDFSVlBiMjZ1dnFqNHVMaUhRNUdFa0trTUNuSzlrN1JORTBITUFYQUtVU2tvOFgzcStrdjNCWS9pUG9BNkVORVF3SDRtNy92ZHJzdFhkZkR6THpZc3F3bGtVaGtKUUFyMFI5RWlOYXliYnRZVVZxL3FvR1pMUUFmQTVoSk1ZaEdvM0M1RHVZdWFPdTg5ZFpiWUdaTW16WnQxMnYxOWZWWXRHaFJ5aFJsMFdpMDZVdGJVWlEzZXZYcTlTNkFreUgvM1FzaDlrQ0tzaFowWGM5aDVsOFMwVXdBV1UydmU3MWU1T1RrWU9USWtSZzZkQ2l5czdNeGRPaFE5TzdkRzkyNmRVTkdSZ2FJQ0R0MzdrUnRiUzIyYjkrTzB0SlNsSmFXWXVQR2pWaTdkaTJLaTR0ZGRYVjFPaEhwYnJmN0psM1h2MmZtWndFOGFacm1sNDU5YUNGaUZKZkxaUU9vQTVDK24yTWJBWVNZZVNjUi9iYnBGdzlteHM2ZE8zZXRwVW9VeTdLd2RPbFNYSFBOTmZqNXozKys2L1ZJSklLYmI3NFpXN2R1Ulo4K2ZSS2FvVFhxNit1YnZ0ekp6SFZFZElLbWFRK2Jwbm1GazdtRUVLbEppckk0VlZVbks0cHlEWUFUbTM3QTVPVGtZUHo0OFpnMGFSSjhQbCtyMXFuMDd0MGJ2WHYzUm1abUprYU4ybjI3Tzh1eVVGUlVoQTgvL0JBclZxeEFVVkZSZnlLNkdzRFZtcVo5WXR2MlBlRncrTzBFZkR3aGZtVDQ4T0hwaHh4eXlGQ1h5M1U0TTA5ajVqT0lhTCtWVEh5dDJVWUF4KzdwZHVXMmJkdWF0NEpJaU04Kyt3emJ0Mi9IS2FlY3N1c0pSd0FZTkdnUTdybm5IaXhkdWhUbm4zOStRak8wUmxWVkZRQ0FtYmN3ODdsRTlBa1JYYTdyK3RlR1lkem5jRHdoUklycDhodlVxYXA2RkJIZFRrVEhBa0MvZnYwd1pjb1VUSjgrSFVPR0RFbm8yQlVWRlhqMTFWZXhaTWtTVkZSVUFBQ1llYVZsV1grSVJDSWZKblJ3MGVVRWc4SCtqWTJOUTEwdTExRUFwZ000Q3MyZXdHWm1KcUlmQU5RQStGRmJmbWJlQVdBVEVZMW1aZ0EvdW5VUEFIajQ0WWN4WWNLRXhIeUl1T3V1dXc1MWRYVjQ4TUVIZi9UZW5YZmVpWEE0akJkZmZCSEJZSENQNStmbjV5YzBYNU9DZ2dMTW5Ea1R6THpTTk0yeG1xWk5BL0FLRVRHQU13M0QrSEZ6TlNGRWw5VmxpN0xjM054QlhxLzNRY1IrT0dIWXNHRzQ1SkpMY05KSkp5VmxQVXh6bG1YaG80OCt3aE5QUElHMWE5YzJ2Ynk0dnI1K2RtRmg0YmRKRFNNNkMxZHVibTUvUlZHR3VGeXVNNG5vUWdDSHRqaW1FY0QzQURZeDh4dVdaVDBmaVVUV3E2cDZwS0lvLzJsMm5NWE1XNGlvUHdCaVpqUy9YZG04TUdObVhIUE5OWmd4WTBaaVAxMEhzV3paTXR4NDQ0MEE4S3BoR05NQlFOTzA2NG5vVGdCVnpIeU1hWnBoUjBNS0lWSkdWN3g5U1lGQVlJYWlLQThCT0NRek14T3paczNDYWFlZGhyWXNjRzVQTHBjTHh4OS9QSDd4aTEvZ25YZmV3WUlGQzdCeDQ4YXBhV2xwcTFWVnZUWVVDajBPZ0IwSkp6b0V2OS9mWFZHVUFjeWM2M0s1TG1UbTA0bW9lUnNHWnVZYUFKdUo2RXNBeis3WXNlUE40dUxpK3BiWHNtMzdTMFZSTEdaV2lHZ25NMmNRMGE2TzlNMkxzSll6WlVTRWtwS1Nkdjk4SFZWcGFTa0FnSm1MbTE0elRmTnZ1cTRmRHVDWEFONE9Cb05qOC9Qenl4eUtLSVJJSVYycUtJdi80SnF2S01vRmlxSmcyclJwbUROblRzSVhKYmNXRVdIS2xDbVlOR2tTSG4zMFVTeGN1TEFuZ0FXYXBwMWNWVlYxb1R4S0wrSm85T2pSZmRQUzBqSVZSVGtKd1A4U1VhREZNVGFBSDVpNUhNQUh6UHlQVUNnVWFzM0ZJNUZJamFacFJRQ09BTkM5clcwdU5tM2ExS2JqTzdQMTY5Y0RBSmk1c1BuclJIUTVNeDlHUk1jeDg5dkJZUENZL1B6OG5ZNkVGRUtrakM1eisvS0lJNDRZbHBHUjhSb0FQU3NyQzdmZWVpdFVWWFU2MWo2dFdiTUdOOXh3UTlQTVE1RmxXYWVIdytHdm5jNGxrczd0OC9sNktZb3l4T1B4WE16TU0vZXdJRDhLWUFlQTc1ajVtZHJhMm1lS2lvcCtPTkFCaHc4Zm50NjNiOStGQU01c3kzbk1qRUdEQm1ISmtpVjdYRy9XbFRBenpqampESlNXbHNLeXJOeHdPTHhiWVphWGw5Zkg3WGF2SUtMRG1ma3QwelRQUkt5WUZrSjBVVjNpYjAxZDE0OWc1bytKYU9DWU1XTncxMTEzb1hmdjNrN0hhcFhxNm1yODhZOS94UExseXhGdlNIdUNhWnFybk00bEVpY1lESFlEME51MjdhT0k2RklBSjZEWmY2dnhCZm0xQUxZRCtCekE0NFpodk5QZU9mWldtTFZjUjlhY2JkdWxpcUprdi83NjZ6ajAwSlpMMkxxVzh2SnlUSjA2RmN5ODJUVE5RWHM2UnRmMUhBQXJBUFN6YmZ1K1VDaDBkWEpUQ2lGU1NhZmYreklRQ1BnQS9JdUlCcDU5OXRsNDlORkhPMHhCQmdBOWV2VEFmZmZkaDRzdXVnaEUxSWVJM2dzRUFtT2R6aVhhalJJTUJudjcvZjdEZEYyL1VkZjFEY3hjdzh5YmlPaFZBQ2NDc0psNUc0QmlacjZEaUE0M0RLTzdZUmlERGNPWWxvaUNEQUEyYk5oUVoxbldndWF2N2FzZ0E3QVR3QklnMXJLaXF5c29LQUFBRU5GZXZ4bUdZUlJibG5VR005Y3JpakpIMS9WZkpTMmdFQ0xsZE9vMVpYNi9mNVRMNWZvRVFML3p6ejhmMTF4empkT1JEb2lpS0xqeXlpdVJucDZPQlFzV0hPSnl1ZDRkTTJiTWNhdFdyVEtkemliYUppY25KNjFuejU2OUFQeVVpR1lCT0plWjNVMDk4T0t6WUhYeDloTkZBSjVRRk9VbHd6Q2krN2hzUW1pYWRpd1J2UmIvNC9jQSt1L25sdVIyUlZFK0JIRFp5cFVyY2Q1NTV5VThZeXBidVhJbEFJQ0lQdDdYY2VGd2VMbXU2NWNBZUE3QVE2cXFyZ3VGUXU4bFBxRVFJdFYwMnR1WFBwK3ZyOWZyWFVGRUkyZk1tSUdycis0Y2R3VWVmL3h4eko4L0h3QTJOalEwSExsNjllb0twek9KdmZQNWZGNlB4OU9OaUU0RDhCc2lPckw1K3h4citOVkFSTFhNdkZSUmxBZnk4L08vY0NidGY4VUxzcVVBdWpIems1V1ZsYjhkTUdEQVVnQzcydWZ2b1VBcnFxK3ZQeTR0TFcxalJrYUcrNzMzM2tOR1JrWXlZNmVNdXJvNm5IamlpYWl1cnJhSWFFUitmdjUrVzl0b21uWUxFZjBad0RZQVB6TU00NnZFSnhWQ3BKTE9ldnZTazVhV3RwQ0lSazZjT0JHLys5M3ZuTTdUYmk2OTlGS2NldXFwQUREVTYvVys0ZlA1dlBzN1J5U05rcDJkbmVIeitRN1ZOTzBPWGRlM3BhV2wxU3VLc3BXSW5va1haQlppVys2VTJMWjlZME5EUTMvVE5OTU53K2hqbXViNXFWQ1ErZjMrY2MwS3NpZE0wN3kwdExTMGxwblQ0eHVTLzUySWFvRFk3VXhtYmxxY3ZyMndzTEFjd0tMYTJsb3NYYnJVc2MvZ3RNOC8veHpWMWRWZzV1V3RLY2dBd0RUTm01bjVSUUNITVBOaVRkTUc3UGNrSVVTbjBpbHZYMnFhZGdPQUUwZU1HSUhiYnJ1dFV6MEZSa1M0NFlZYnNHN2RPaFFXRm81UFMwdWJCK0MzVHVmcWlvTEJvS2V1cmk0dExTM3RhQUMvQVRDMStmdnhXNUZSeFBhUy9OeXlySWRTZlJzdHY5OC8zdTEyZndDZ0c0REhUZE84REFCVVZUMUhVWlJ4QUNxajBlam5Iby9uMXdDK0FWQUk0TStJTldFZUFBQ1daVDNsY3JuT1hMcDBLYzQ2Nnl4blBvakRGaTJLTmVxM2JmdVp0cHkzZGV2V1gvYnAwMmM0RVUxZzVqZHpjbktPMjFNdk9TRkU1OVI1cXBXNHZMeThQSS9IWTZhbnA3dGVmUEhGVHZzRVdFVkZCYzQ1NXh6VTFOUlk4YTdnbnp1ZHFZdFFORTI3aklpdUJmQ1R2UnpUQ09DcHhzYkdleU9SeUpva1pqc29mci8vR0xmYi9TNkFkR1oreURUTks0Rlk4V25iZGlFUmpXVG1Td0djUzBTVGJkdStMTjdZZURjK244K2JscFpXQ21EQXdvVUxmN1FIYkdkWFVsS0NzODQ2Qzh5OGJldldyVmtiTm15b2E4djVmcjkvb012bCtvS0loZ040MlRDTXJyMDRUNGd1cEZQZHZnd0dneDYzMi8wVUFOZXNXYk02YlVFR3hEWmVqais0NENLaUorVTJabUtvcWpwUzEvWDV1cTQzNnJyT3VxNWJSUFFvL2x1UU1ZQjF6RHpiTUF5M1lSaGtHSWJITUl4ZmRhU0NUTk8wWTVzS01zUm15SzVzZXMrMjdTdUphQ1NBb3FxcXFyY0FIQXZBYW14c2ZHdFAxeW9zTEd5d2JmdDJBSGpra1VlU2tENjFQUFhVVTAxZnptOXJRUVlBa1Voa014R2RqRmpMazNOMVhiKzFQZk1KSVZKWHA1b3BVMVgxVWtWUkhoODllalNlZSs0NXg3Wk5TaGJidG5IRkZWZGcxYXBWQVBBbnd6QnVjenBUUnhjTUJzOWg1bXNBak52SFlXOHg4enpUTlArVnJGeUpwR25hejRub0hRRHB0bTAvRmdxRmRyVmx5TW5KNmRXclY2OXZBUFFITU1XMjdYR0tvdndGemZaeTNCTy8zOS9kN1hhdkJ6RGdoUmRld09qUm94UDlNVkpDczFteXJWVlZWY01QWmhjT1RkT09KNklsek93R2NKRnBtcysxWTFRaFJBcnFORVhaOE9IRDAvdjA2Vk5NUkVPZWV1b3BCQUl0ZDUzcG5OYXVYWXZ6empzUHpGeHBXZFpoa1Vpa3h1bE1IVVV3R094dDIvWVZSSFFGWWtWSEdvQ1d1OUZYTWZNakRRME5qMnpmdnIyeXRMUzBIcDJvNi9xK0NqSUEwSFg5UGdCem1QbEQwelIvb2V2Nmx3Q09ZT2JqVGRQOFlGL1gxblg5TndBZUNnUUNlUExKSnp2VjJzNDlZV2JNbVRNSHk1Y3ZoMjNidDRWQ29UOGQ3RFZWVloybEtNb0NabTZ3TEd0eUpCTDV0RDJ5Q2lGU1U2ZVpTdXJUcDg5TUlob3lkdXpZTGxPUUFjRElrU014ZWZKa0VORUFSVkd1ZFRwUEt0TTBiWUttYVMvb3VyNU4wN1E2MjdhM0V0RWRBQTVGYkdHN0M4QVhBQzZvcWFucFZWOWZuMllZUmkvVE5QOVFXRmo0YldscGFTMDZVVUdtcXVyRXBvS01tUmUwTE1oeWMzT0hBcmljbVczYnRxOE5CQUpIQXhqTnpKVU5EUTM3TFE1MjdOanhPRE4vR1E2SDhjb3JyeVRvVTZTT1pjdVdOZTI4c1g3YnRtM3Rjc3N4dm1idkhpSktjN3ZkcitYbTV1NXRIYU1Rb2hQb0xMKzZlblJkM3dCZzhELys4US80L1g2bjh5UlZjWEV4emozM1hBQ29ySyt2enk0c0xHeHdPbE1LY0d1YWRpRVIvWWFaRHllaU5HWjIwZTdUTlkwQW5nZndjR05qWTFFa0VxbERyR1ZGcDZlcTZrUkZVWllpVnBETk4wM3ppcGJINkxyK0NvQnpBRHh0R01iRm1xYTlHZSszZG90aEdIOXA1VGhIS29yeWVmZnUzVjJ2dlBJS01qTXoyL1Z6cElvdFc3WmcyclJwMkw1OXV3M2dSTk0wMzIvSHl5dTZydjhUd0JrQTFrU2owUWtGQlFWYjIvSDZRb2dVMFNsYVl1aTZQZ25BNEx5OHZDNVhrQUZBVGs0T2Z2YXpuK0d6eno0YjRQRjR6Z0h3Z3RPWmtrMVYxWkVBWml1S2NnR0FIc3ljMWxTQU5kVmhSTFNPbWY5ZVcxdjdURjFkWGMyR0RSdnFFVnVvMzZVRUFvSGo0bjNJMHBqNVVkTTBaN2M4UnRPME1jdzhqWWhxNit2cmI0NC9TUEp6QUloR295KzFkcXhRS0xSU1ZkVjVOVFUxMTExNzdiVjQ4c2tua1phVzFuNGZKZ1ZFbzFIY2VPT04yTEZqQjRqb2FjTXcyck1nQXdDN3NiSHhBcmZiL1M4QXV0dnRmZzJ4L1ZDVHZzdURFQ0t4T3NYdFMyYStHQUNtVEpuaWRCVEhuSGJhYVFBQUlyckk0U2hKb2FycXlicXV2NjdyK2laZDEydUlhSTJpS0hNUVd4dVdUa1RFek84UjBmVDYrdnFzOHZMeTdvWmgvTVEwelh1TGlvcCtpRDhWMStVS3NtQXdlSnlpS0V1SktBM0FJM3NxeUFDQWlPNGxJb1daN3lrc0xQdzJMUzN0TWlMcURlQ0xnb0tDb3JhTUdZMUdiMkxtejc3NjZpdk1uVHNYc1UwTU9nZG14djMzMzkrMHBWSmt5NVl0djA3RU9KRklwSWFaVDJYbTc0aG9vcTdyanlWaUhDR0VzenI4N2N2Um8wZjM2OWF0VzFsYVdwcm4zWGZmUlk4ZVBaeU81SWphMmxwTW5qd1p0YlcxalVSMGFINStmcG5UbWRwTFhsNWVIMFZSWnJwY3Jwa0FoZ0RvQmNEVC9CaG0zazVFVHhQUmt6VTFOWnVLaW9xMkkzWjdVc1RwdWo2Sm1aYzBGV1NHWWV5eGdGQlY5WHhGVVY0QThBTVIvU1EvUDMrN3J1c0dBSTJaLzhjMHpWYlBsRFhKemMwZDVQVjZWd0lZZXZubGwyUFdyRmtIOTJGU3hFc3Z2WVM3Nzc0YnpGd1JqVWFQWEwxNjljWkVqcWRwV2dEQWNpTHFZZHYySDBPaDBPMkpIRThJa1Z3ZC92WmxSa2JHUkFDZXNXUEhkdG1DREFBeU1qSXdlZkprdlBYV1cyNEFad0xvc0EyaUFvSEFXSmZMZFNtQWt4RGJjcVpIaTdWZ1lPWlZSUFI0UTBQRDBtZzB1bTNObWpWVnpxVHRHRlJWL1Ztemd1enZobUg4WmkrSHVoVkZtUXNBdG0zZkdBcUZ0bXVhTmd5QUgwQWRNNzl6SU9PdlhyMjZRbFhWMHhSRitYaisvUG05bVJtWFhYYlpnWDJZRk1ETWVQSEZGekZ2M2p3d2N6VVJuWlBvZ2d3QVROTU1xNnA2SGhHOVNVUnpOVTM3MmpUTi8wdjB1RUtJNU9qd1JSa1JUUUtBTVdQR09CM0ZjZVBHamNOYmI3MEYyN1lub1lNVVpUNmZ6NXVlbm40Nk0xL0l6TGxFTkFDeEp5RjNGV0ZFRkdYbU40bm9XZHUyQzJ6YnJwVFdINjJucXVwUlJQUkIvR0dIaDAzVDNPdTJYS3FxWGdkZ0JET3ZEWVZDVFYxUS93VEFaZHYyUTZGUWFOdUI1Z2lGUXFGQUlIQ0N5K1ZhdG1EQmdrTWFHaG93ZS9ic0R0ZFAwTFp0UFB2c3Mzam9vWWZBek5VQXpqQU1JMm10S2tLaDBHSk4wNjRtb2djQVBLT3Fha2tvRkZxWnJQR0ZFSW5UNFlzeVpqNlppSERVVVVjNUhjVnhUUTg1RU5FRWg2UHNsZC92UDh6bGNzMGdvak1CREFiUVA5NGNjOWVDZkdZdVllYm5tZm1mbG1WdFdyMTY5ZmZvSWs5RnRyZDQyNHRsUk9RRmNJOXBtci9mMjdFNU9UbTlGRVc1R2dCczI3NGFzZHUvQk9Ca0FDQ2lwdzgyVHpnYy9vK21hWk1CdlB1UGYveWp6L3IxNjNITExiZDBtRm51MnRwYTNINzc3Vml5WkFrQVZObTJmWG80SFA0bzJUbE0wM3hRMS9WUmlEM2M4cGJQNXh0WFdGallxbzNQaFJDcHEwT3ZLZE0wYlJnUmJlalhyeCtXTFZ2VzZadFQ3Zzh6NDVSVFRrRjVlVGthR3h0SHA4STJQNnFxVGdad0lSR05JNktCek55cnhhMUlCdkN4YmR2UEtvcXluSWdxOC9QenR6c1V0MU1KQkFMSEtZcnlEaEY1OXpkREJnQ2FwajFLUkpjejgzdW1hWjRBQUtxcW5xNG95aHNBMWhtR2tZTjJlampDNy9lUGNydmRid0lZTlh6NGNOeDU1NTBZT1hKa2UxdzZZVXBLU25EampUZWlxS2dJQUVvc3l6b3pIQTZiRGtaeTZicStHTUNKQUFwcWFtcU9rdHY0UW5Sc0hYcW1MTjUvQ2prNU9WMitJQU5pTTAyQlFBRGw1ZVZ3dVZ3NmdLUVdaVDZmcjYvWDZ6MFh3UDhBT0F6QWdQZ2FwdWEyTWZOTGxtVXRCTERlc3F6TjBsZXQvY1hieEN3RjRHWG1CMDNUdkdwZngvdDh2a09KYUNZejI0Mk5qZGMwdlU1RWN3REF0dTI1YU1lblZTT1J5SnFjbkp5eHZYcjFXcmhodzRhcE0yYk13Q1dYWElLWk0yZW1YTXVNYURTS2hRc1g0cEZISGtGall5T1krZU9HaG9acGhZV0ZXeHlPWnUzWXNXTjZyMTY5L2cwZ3IxdTNicThDbUFxWlZSYWl3K3JRUlptaUtDTUFZUERnd1U1SFNSbUhIWFlZQUlDWmZZa2VTOWQxdjIzYjV5cUtNZ25Bb2N5Y1NVUzdMUkJpNWdJaWVybXhzZkVEajhkVFloaEdCVHBSVi94VTFOYUNEQUM4WHU5RGlMVVNlYXlnb0tBQWlOM09KS0p4ekd4SG85RURXdUMvTC9GOUlVL1ZkZjBxeTdMKyt0aGpqL1Y4NTUxM01HZk9IQng3N0xHTy82TEZ6Rml4WWdVZWVPQUJyRjI3RmdCMkFyamROTTA3a0NML0RoY1hGKy9RTk8wVUFGOFEwWW1hcGoyMHR6WW5Rb2pVMTZHTE1nQ2pBV0RZc0dGTzUwZ1pRNGNPQlFBUVVidHV4NUtUazVQV28wZVBrNGhvT2hINUVkdWFxS2VpS00xL2NqWXc4enRFOUlwbFdhR2FtcHFOQjdNaHMyZzdUZE4rZ1ZoQjVnSHdnR21hYy9aM2p0L3ZId2ZnRkFCMWpZMk5jNXRlNzltejU3VUFNb2pvbjRXRmhlVUppc3lHWWR6djgvbGU4M3E5VDM3NzdiZkhYMzMxMVJnOWVqUm16NTZOOGVQSHcrVnF1UjFwWXRtMmpWV3JWbUgrL1BrSWg4Tk5MeSszTE91U2NEajhkVkxEdElKcG1pV0JRT0EwbDh2MU1SRmRvYXJxMTZGUTZINm5jd2toMnE2akYyVS9CWUFSSTBZa1piQ0NnZ0xNbkRrVEFLQW9Dbjc2MDUvaWxsdHV3ZkRodzNjZFk5czJJcEVJUHZqZ0ExeDExVlZ3dTVQN0xXNmFOU1Npd3c3bU9zRmc4RkRidHM4aG9xbk1mQmdSRFVHTDNtQUF2bVhtLzdOdCsyMUZVZGFacHZrZHBEZVlZelJOTzU2SWxpRDJ6K2wrd3pCKzE1cnpYQzdYdlVTazJMWjlaeVFTS1cxNm5ZaW14Nzk4SUFGeGR4TmZwRDVaVmRXcGlxTE1MU29xMHE2ODhrcGtabWJpdlBQT3cwa25uWVFCQXdZa05NT1dMVnZ3N3J2djRxV1hYc0xHamJIdUZzejhKWUNiVTczdFJQd0JpZ3NCdkt3b3lqMkJRS0E0SEE2LzdYUXVJVVRiZE9pRldKcW1yU1lpM3l1dnZJS2YvQ1R4Ky9RMkZXV2Zmdm9wYk52RzNMbHpzV25USmp6MzNITzdqam5oaEJOQVJQaisrKy94K2VlZncrdjFKanhYYzZXbHBUajk5Tk9CMk1MczFuNVRTTk8wOFVSMEZvQnhBRVl5ODZBOUxNai9JdDZhNHQvMTlmVnJFemg3SXRxb2VVRm0yL1o5b1ZEbzZ0YWNGd2dFem5TNVhLOHg4MVpGVVE1cmVzakM3L2VQYzd2ZG55a1paZEFBQUNBQVNVUkJWRFB6dHFxcXFxemk0dUw2aEg2QUZuUmRQeGZBSEFEam0xN3orLzA0L3Zqak1YYnNXSXdZTWVLZ1o5QXN5MEpKU1FsV3JseUo5OTkvSDZacE50OXR3TEFzNitGd09QdzBPdERPRDVxbS9ZR0k3Z0JReGN6SG1LWVozdTlKUW9pVTBkRm55dm9Ed0NHSEhKTDBnWHYwNklGcDA2Wmg5dXpac0cxN1Y2K2xCeDk4RU5Gb2ROZU1XckwxN05rVEFNRE1lLzJtcUtwNkNCRk5RZXlXbFE5QURoRjFiM0hZZG1aZXdzeHZFMUdoWlZuRjBoc3NOYW1xT3BtSUZnUHdNUE85b1ZEb212MmVGT055dVZ4M3hMKyt0dmxUcnk2WGF5NEFZdWE3azEyUUFZQmhHQzhEZUZuVHRBQVJYUVhnMUVnazBqOFNpUUFBMHRQVGtaZVhCMVZWa1oyZGpZRURCMkxnd0lIbzBhTUgwdFBUa1phV0JpSkNYVjBkNnV2clVWMWRqYzJiTjZPeXNoS2xwYVVJaDhPSVJDTFl1WFBucmpHWmVSc1JMYllzNjhGd09QeWZaSC9tOW1DYTVwMjZyaDhPNEdJaVduVEVFVWVNKytxcnJ6ck43aDVDZEhZZHZTanJBUURkdTdlc0o1S2p1cm9hQXdZTTJLMzU1ZWpSb3hGZkorMkk5UFIwQUFBUlpUUzlGZ2dFZkM2WDYzUm1uZ2hnSkJFTkJkQnltbUVOTTcvR3pCOEJXQnNLaGI1RmlpeG1GbnVucXVwa1JWRjJGV1NtYWJhMklJT3U2MWNDR0FWZ25hSW91Nlo3ZzhHZ2g1bkhBWUNpS0srMmUrZzJpTS8wL0JLQTR2ZjdKN3Bjcm5NQUhGdFhWemRxNWNxVnJ2aWVrd2ZLQWxETXpNdUo2RlhUTk45SEozaHlzYjYrL25LdjF6dUNpSDZla1pHeGFQRGd3Y2R1MnJScDUvN1BGRUk0clVNWFpVM3RGanllbGt1ZEVtL0xsaTE0N3JubmNORkZxYlgvZDdNMWJGNU4wNzVBckFqckErelduTFdlaU41ajVqZHQyellhR3h1TFUrRHhmdEZHdXE0ZkE2Q3BJSnRubXVhMXJUMDNHQXgyczIzNyt2aS9FN1B6OC9PalRlOVpsalZiVVpSZXpQd2YwelNMMnovNUFiRWprY2lIQUQ0RUFKL1AxOFBqOFV5SU4wb2VRVVJEbVRtYmlIb0J5TUIvZDRYWXljeTFBSFlRVVNremx3SllEMkNGMSt2OTl4ZGZmTkhwSGtRcExDeHM4UGw4WjNtOTNoVkVGQncwYU5EQ1RaczJuWWtPZEJ0V2lLNnFReGRsY0doTjNESEhIQU1BT1BUUVE5R3JWNi9kYmw4NnJWbmhCUUFxQUMrQU1nRExBSHpBekFWVlZWVkZUdHlTRXUxSDA3UmptZmw5SXZKZ1A1MzY5OFN5ck5zVVJSa0VZTGxoR011YXYwZEVsd0VBTTZmc1p0ZUZoWVhWQU42TC8wKzBVRmhZdUVYWDlaT1orUXNpT2wzVHRMdmJVclFMSVp6UjBZdXllZ0Rkb3RGb1VoK2IvL1RUVDVHUmtZR3lzakxjZi8vOStPQ0REekJ2M3J5a2piOHYwV2hzd29PSVhNenNBckFOd0FXR1lYem9hRERSYmpSTit3VVJ2UVBBemN4elRkUDhjMXZPejgzTkhhUW95bVhNekpabDdkYkQ3TWdqanh4cVdkWW9acTUzdVZ3ZnQyZHVrVnlHWVJUcnVuNEdNNzlIUkZmcnV2NjFZUmlQT1oxTENMRjNxVEc5YzRDWXVRYkFib3QxazRXSU1IandZSng3N3JuNDVKTlBZTnVwc2Z5cXZuNjNDYkJ0UkhRSWdHV3Fxdjdhb1VpaUhjV2ZzbndIc1YrbzdtcHJRUVlBSG8vblljUnU3ejBmaVVTTTV1ODFOamJlQnNCRlJBL0pkbGNkbjJFWW54TFJwZkUvUGh6dll5ZUVTRkVkdWlnRFVBa0EyN1p0Uy9yQXpJenZ2dnNPenovL1BBS0JRTXJjdnF5cXFnSXpnNW1aaUhvdzg2UE03RklVNVdGZDF4L3orWHpKN2RFaDJrMzhLY3VsQU55MmJkOWxHTWIxYmIyR3J1dCtJanFUbVJ1WWVVOEYzUWtBRUkxR256ell2Q0kxR0lieFBEUGZpbGovdXYvTHk4c2I3WFFtSWNTZXBVWWxjWUNJcUF3QUtpb3FranJ1TWNjY2d6Rmp4dUNDQ3k1QTkrN2RjZmZkZCs5Nkx4Z003bXFITVdIQ0JBU0RRUVNEd2FSbDI3SmxTOU82c3U4UnU3MlZEbUFHWWx2RXpQSjZ2Ui9tNXVZT1Nsb2cwUzdpVDFrdVFleWY2WjJoVUtqTkJWbmN3NGc5ZVh0WEtCVGEwR0tNMDRsb0VETnZLQ2dvU0xuTzllTEFtYVo1TXpPL1JFU0hlRHlleFljZmZuaC9wek1KSVg2c1E2OHBZK1l2aWVnWDY5YXR3NFFKRXhJK1hsNWVIdkx6OC9kNXpQN2VUN1JObXpZMWZSa0djRHdSVFRWTmMxWXdHRnpEekc4UTBWRmVyM2RsSUJBNFBSd09tdzVHRmEwVUNBUk9pTGU5Y0RQem5hWnAzbkFnMTlGMS9WUUF4d0RZM3RqWWVHL0w5eFZGYWJydWpaQjJLSjBOYjkyNjllSytmZnNPQnpDK2UvZnViK2JrNUV5U0IzNkVTQzBkZXFZTXdGY0FVRkpTNG5TT2xGRmF1bXVYbkpYTUhDS2lnWnFtWFpTZm4yODBORFFjeWN5ZkF4anFjcm1XcTZwNmpvTlJSU3NFQW9FVFhTN1hZc1JtdDI0LzBJSXNmdjdmQU1DMjdkOFhGQlJzYmY3bXFGR2plZ0lJTUxNTjRQMkR5U3hTMDRZTkcrb2FHeHRQWitZTlJQU3puajE3UHUxMEppSEU3anAwVVdiYjlqcGd0OW1oTG0vOSt2VUFBR1l1Wk9aYkFJQ0laZ1BBNnRXckt4b2FHaVlDZUJwQU55SjZXZE8wdjZLRGI3ZlZXVFV2eUd6YnZ0MHdqRDhlNkxVMFRic1d3QkVBU3FMUjZETXQzKy9XcmR1TkFOSUJ2RzZhWnVVQmh4WXBMUktKYkFZd0ZjQjJJanBQMDdTNSt6dEhDSkU4SGIwb1d3c0EzM3p6VGZNOTY3b3NadDYxbXdBemgycHJhejlBYkMyWm1wdWIreE1nMWxqU01JeUxBVnhOUkJZUjNhUnAydXZ4bVJLUkluUmRQeWxla0NuTWZGc29GUHJUZ1Y0ckdBeDJJNkpyQU1DMjdkbUZoWVVOTFk5cHR2bjRuUWM2anVnWVROUDhrcG5QQnRBSTRJKzZybC9nZENZaFJFeUhMc29LQ2dyV01YUHA1czJic1hIalJxZmpPSzZpb2dLbHBhVmc1czNoY0xod3pabzFWY3o4SUFDWDErdjlTL05qRGNPNGo1bW5NUE1XSWpxOVc3ZHVuemNWYnNKWm1xWk5BZkEyNGdXWmFabzNIY3oxYk51K0Y4QUFBQ3RDb2RDU2x1K3JxcW95ODJFQXRsVlZWVG0zUjVoSW12aVdVcitPUHhUMGVDQVFPTnJoU0VJSWRQQ2lEQUNZZVFrQWZQYlpaMDVIY1Z6VExCa1I3ZnBtTkRZMk50MnFtb0lXRDNhWXB2bCtOQm9kRzM5Z3d1ZnhlUDRUQ0FTT1MxcGc4U09xcWs0a29rV0lGV1J6RDdZZzgvbDhtVVIwSWNmOGRrL0hFTkZmaVlpWStXK3k4THZyTUF6ak1XYStGMEM2eStWNlBTOHZiNFRUbVlUbzZqcDhVYVlveW9jQWNKQWJFM2NLVGQ4REl2cTQ2YldDZ29JaVp2NFBnSDZhcGwzYThwelZxMWQvczNQbnp2RUFGaE5SWDVmTDlhNDBtblZHSUJBNGdZZytRS3dndTlFMHpac1A5cHBwYVdsUEFNZ2dvcWROMDF5MWgwTmNBSTRHQU11eVhqN1k4VVRIWXBybWRjejhKb0QrSG85bnNhcXFoemlkU1lpdXJNTVhaZlgxOVo4QWFQemlpeTlRVzF2cmRCekgxTlhWWWRteVpRQmdBWGk5K1h1S292dzEvdVd2OW5UdW1qVnJxZ3pET0pXWi95YU5acDBSYjN1eE5ENWpkWU5wbWdlOXRrdlhkVCtBazVpNW9iR3hjWStkLzNWZHZ6eStZWDA0RW9tc1A5Z3hSWWRqVzVZMUE0QUpZTFNpS0s4aDFtUldDT0dBRGwrVUZSWVdsZ05ZVkZ0Ymk2Vkxsem9keHpHZmYvNDVxcXVyd2N6TDgvUHp2MjMrWGpRYS9aaVpxd0g0ZzhIZzNycDVzMm1hZjBDTFJyTit2MzlnZ3FOM2VicXVuOWhVa0JIUlgwelQvRnQ3WEplWkZ5QzJaZElka1Vpa2RDK0gvUTRBYk51K3NUM0dGQjFQSkJLcHNTenJWR2IrRHNCeHVxNHZjRHFURUYxVmh5L0tBTUN5cktjQWRPbWliTkdpUlFBQTI3Wi8xTzRnRW9uVUFMaVhpQlRidHYreXIrdVlwdmtpRVIwRFlDTVJIZVYydTFjRkFnRXRFWmxGN0NsTFpsNFNueUc3T1Q4Ly82LzdQMnYvVkZVOW1ZakdNM04xTkJwOVlFL0h4SGQyR0E2ZzBlVnkvYnM5eGhVZFV6Z2MvbzZaVDRuLzhuYXhwbWwvY0RxVEVGMVJweWpLR2hzYjN3VlFhUmdHMXF4WjQzU2NwQ3NwS2NFbm4zd0NadDYyZmZ2MkYvZDBERE0vSC8veWhQM2RscFJHczhtaHF1ckp6THlZWW8vQTNXU2FabnYxakNKRlVlNEZBR2IrYmN0R3NVMDhIcys5QUZ6TS9JUnNQaTVDb1ZDSWlQNEhzU1VRdDJtYU5zM3BURUowTloyaUtDc3NMR3l3YmZ0MkFIamtrVWVjanBOMFR6MzFWTk9YOHpkczJGQzNwMk5Db2RCYUFGOFFVUitQeDNQbC9xNHBqV1lUS3o2VHRhaXBJRE1NNDdiMnVyYW1hYjhCTUlxWnY0dEdvd3YzZGh3Um5RQUFsbVg5dmIzR0ZoMmJZUmh2MjdaOUxSRXBSUFNzcG1sam5NNGtSRmZTS1lveUFMQnQrM0VBbGN1WEwwZFJVWkhUY1pLbXBLUUViNy85TnBoNWExVlYxUjM3T3RhMjdiOENBQkhOYXMyMXBkRnNZZ1NEd2FsTkJabHQyMzlzejRJc0p5Y25qWWh1QkFCbXZuaFBqV0tCMkcxVEFQMEJiSXBFSWwrMTEvaWk0d3VGUXZjejg2T0kvVEwyVm01dTdsQ25Nd25SVlhTYW9peStidXF2QUhEWFhYZDFpUTcvekl4Nzc3MjM2ZXRIaW91TGQrenJlTnUyUDRtdkdSa1pEQWJ6V2p1T1lSajMyYlo5Y3ZOR3M5TFQ2TURvdW42S2JkdHZOUlZrb1ZCb240VjBXL1hxMWV0T0FKbk12Q29VQ3IyM3QrT1krUTRBc0N6cmQ0amRyaEppRjlNMHJ3U3dERUNXMSt0ZExMK0lDWkVjbmFZb0E0QWRPM1k4enN4ZmhzTmh2UExLSzA3SFNiaGx5NVpoK2ZMbFlPYjEyN1p0dTNWL3gwY2lrUm9pbXRmVUtMUXRZNFZDb2ZlYU41cDF1OTBycGRGczIraTZmaW96dnhuLy90L1kzZ1ZaWGw1ZUgyYStGQUF6ODE1blE3T3pzek9JYURRQWJteHNsTTNIeFo0MGJ0dTI3VnhtTGdTUTE2MWJ0NWNSNjJrbmhFaWdUbFdVRlJjWDF6UHpUQURXMy8vK2Q1U1hsenNkS1dHMmJObUN2LzN0YjJCbUc4QmxlMXRMdGdkTkMvNlB6c25KU1d2TG1OSm85c0RGQzdJMzRtdkkvdEFlZmNoYThuZzhUeEJSRHdDdmhFS2gwTjZPR3pCZ3dFMEEwcG41N2NMQ3dpM3RuVU4wRHV2V3Jkc2VmeUp6TXhGTjBYWDlRYWN6Q2RIWmRicmZmTXJMeXpjTkdqU29lMk5qNDFHbWFXTHExS2x3dTkzN1A3RURpVWFqdVBiYWE3RisvWG9RMFQ5TTA3eS90ZWVXbFpWdHljek1QSWFJUnFlbHBkV1ZsWlY5MnBheGYvamhoNGF5c3JJWE16TXowd0Vjb3lqSzFLeXNyQ0Y5Ky9aZFZsbFpLYmZCOWtCVjFja0Ezbzdmc3J6ZU5NMjdFekRHU0NKNkVJRGQyTmg0UmtWRnhiYTlIWnVWbGZVMEVmVnFiR3c4Wi9QbXpadmJPNHZvUE1yTHk3Y05IRGp3VTBWUlpnRDRXV1ptNXRieTh2SXZuTTRsUkdmVnFXYktta1NqMFp1WStiT3Z2dm9LYytmTzdWVHJ5NWdaOTk5L2Y5T1dTcEV0VzdZY3lFeFYwMzZLRng5b2pKYU5adFBTMGo2UVJyTS9ObWJNbUpPSmFGbDhodXpLVUNqVTdnVVpBQkRSMDRqdGJYclh2anJ6NStibUhnRmdDRFBYMU5iV2ZwMklMS0p6aVVRaVg5aTJmUkV6MjBRMFQxWFZrNTNPSkVSbjFTbUxzc0xDd29ab05Ib1dnSTFMbHk3RkUwODg0WFNrZHZQeXl5L2pwWmRlQWpOWE5EUTBuTktHMjVhN1ZGVlZHY3k4alpsSDZMb2VQTkFzelJ2TkFqamE3WGF2VWxWVlBkRHJkVGJCWUhDcVpWbHZFeEdJNkRlR1lUeWNpSEZVVloxTVJCT1l1YWErdm43ZXZvNzFlRHdQeEhjT3VFVTJIeGV0RlFxRlhtWG1Qd0Z3SzRyeVVsc2VGQkpDdEY2bkxNcUFXSjh0MjdaUEE3Qjkvdno1ZU95eHg1eU9kRkNZR1FzWExzVGRkOThOWnE0bW9uTldyMTY5OFVDdUZmOWhmSE44d2ZsQnJXMXEyV2hXVVpSL2E1cDI5c0Zjc3pQUWRmMVUyN1lYeFNiSWNIVitmbjZpR3VpUm9pZ1BBaUJtbnJPZk5XSUtFWTBGQUdaK0lVRjVSQ2NWQ29YdVlPWm5BUFJrNXJkOVBsK20wNW1FNkd3NmJWRUd4RHBVVzVaMUFvQnRDeFlzd01NUFB3emJ0cDJPMVdhMmJlT1paNTdCdkhuekVHOXBjWVpoR0cxYUM3WUgvd2VBQVl6UHpzN09PSmdMdFd3MEMrQ1ZydHhvVnRPMDArSlBXY0syN2Q4Wmh0SHFOWDhITU5ibEFFWURLS3V1cm41dVg4ZXFxbm9GZ040QUNrelQzSlNvVEtMemFtaG91SXlaUHdGd2FGcGEycUtEL2J0RENMRzdUcmZRdjZXS2lvcnZNak16UHdCd1RpZ1V5bGk3ZGkyT091b29lTDM3M0drb1pkVFcxbUx1M0xsNDRZVVhBS0RLdHUzVFE2SFFod2Q3M2ZMeThxck16TXl4Uk9UcjFxMmJWVjVlL3ZIQlhLK3lzdElxS3l0N015c3Jhd2NSSFU5RXgyVm1acXE5ZS9kZS9NTVBQK3l4Z1dsbnBLcnE2VVQwUnZ5UFY0VkNvWVE5c1phVGs1T1ducDcrVHdBOUFVd3ZMQ3pjNXg1amd3Y1BmaU4rN1BsbFpXVjdYWGNteE41VVZsWmEvZnIxZTh2bGNwMUZSSG5kdTNmL2FWbFpXZWZ2UHlSRWtuVHFtYkltcG1tdXNpeHJBb0ExSDMvOE1TNjY2Q0tzWGJ2VzZWajdWVkpTZ2tzdnZSUkxsaXdCZ0JMTHNuNGVEb2MvYXEvck0vTmY0bC8rYjN0ZHN5czNtbzBYWksvSC8zaVZhWm9QSlhLOG5qMTczZ2RnTURPSERNTll0cTlqRHovODhQNEFCZ0ZvckttcFdabklYS0p6S3l3czNNTE1VNWw1QzRBemRWMi95K2xNUW5RV1hhSW9BNEJJSkxKbXg0NGRZd0VzM3JCaEEyYk1tSUVGQ3hhZ3ZqNzExanBIbzFFODg4d3ptRDU5T29xS2lzRE1IOWZYMSt2aGNOaHM1M0hDQUg0Z291R2FwaDNiWHRjTmhVTHZLWXF5VzZOWlZWVW50dGYxVTVHcXFtYzBGV1JFZEdXaUM3Szh2THcrUkhRUkFGWVU1UkxFYmtYdlZZOGVQUjVCZlBQeE5XdldWQ1V5bStqODRudnBuc25NRFFDdVVWWDFVcWN6Q2RFWmRQcmJsODF0MmJLbHZxeXM3TVdzckt4dHpIeFVmbjUrMm52dnZZZXNyQ3dNR3pZTThVWFpqbUZtckZpeEF0ZGZmejJXTGwwSzI3WjNBcmpGTk0xWmxaV1ZPOXQ3dk1yS1Npc3pNM01IRVoxQ1JQNnlzckoyZXhxaXJLeHNhKy9ldlovemVyMStJZ29RMFFXREJnMzZvYnk4dk5QTjBnUUNnYk1VUmZrbkFERHpiMHpUVFBnRzMwT0dEUGtuRWYyVW1WOHpET09CL1IyZmxaWDFPSUQwYURSNjN1Yk5tN2NtT3Avby9Nckx5MHV5c3JLK0phSXppT2lrckt5c3orUzJ1QkFIcDBzdXhBWUFuODkzcU5mcmZaS0lqZ2VBMGFOSFkvYnMyUmcvZmp4Y3J1VFdxclp0WTlXcVZaZy9mejdDNFhEVHk4c3R5N29rSEE0bnRKZVV6K2ZMVEV0TDJ3U2d2cWFtWm1BQ1psRklWZFU3aWVqMzhWNWRqOVhYMS85MmJ4dGxkelIrdjMrYXkrVjZOZjdIWDV1bStXaWl4MVJWZGFTaUtGOEI0R2cwT3FxZ29HRGR2bzRQQkFJbnVGeXVaUURLRGNQSWh1eDFLZHFScG1semllaFB6THpWc3F3SmtVaGtuMnNiaFJCNzE2Vm15cHFyckt6Y1hsNWUvdHlnUVlOV0VkRVIzMy8vZmRiU3BVdXhhTkVpMkxhTndZTUhvM3YzN2duTnNHWExGcno1NXB1NDZhYWJzSERoUWxSVVZJQ1p2d1F3MnpUTjMxZFVWUHlRMEFBQUtpc3Jxd2NOR2hRZ29qeXYxOXV6ckt4c2FYdVBVVjVlL241bVp1WmFJcG9DWUx6YjdUNXV3SUFCaXlzcUttcmFlNnhrMGpUdGJFVlJtZ3F5MmFacHprL0d1SU1IRDM0UHdCQUFmdzJIdzIvczcvZ2hRNFlzQnREZnNxd0xLeW9xdmt4NFFOR2xsSmVYZjV5VmxYVUVFWTFSRkdWS3o1NDlGLzd3d3cvdFByTXZSRmZRWldmS1d0SjEvVndBY3dDTWIzck43L2ZqK09PUHg5aXhZekZpeElpRG5rR3pMQXNsSlNWWXVYSWwzbi8vZlppbTJYeTNBY095cklmRDRmRFQyTS82b1BibTkvdDF0OXVkejh3VnBta21yUGRRTUJqVW1ma05BRU1CZkJ0L2tuU3ZlelNtTWxWVnB4TFJJZ0Fnb2lzTXcxaVFwSEVuS29yeUlZRDZhRFE2dUtDZ1lKKzNJb2NQSDU3ZXAwK2ZiVVRrcmFtcDZTM3J5VVFpWkdkblp3d2NPUEFqQU9PWStiT3FxcXBKMHB4WWlMYVRvcXdGVGRNQ1JIUVZnRk1COUc5NlBUMDlIWGw1ZVZCVkZkbloyUmc0Y0NBR0RoeUlIajE2SUQwOUhXbHBhU0FpMU5YVm9iNitIdFhWMWRpOGVUTXFLeXRSV2xxS2NEaU1TQ1NDblR2Lyt3c2tNMjhqb3NXV1pUMFlEb2YvNDhESGJlTFdOTzFiSXNxMExPdWtjRGo4YnFJR3lzM05IZVR4ZUY0bm9na0Fkakx6UmFacC9sK2l4a3VFUUNCd1p0TWFNdHUyTHd5SHc4L3Y3NXoyb21uYVdpTEtBWEN4WVJoUDcrLzRZREI0SnpOZkQyQ3hZUmluSkR5ZzZMSnljM01IZWIzZUx3QU1ZK1lYVGRNODMrbE1RblEwVXBUdG5lTDMreWU2WEs1ekFCeExSS053OExkN0xRREZ6THljaUY0MURPTjlwTWo2bmtBZ01OM2xjcjNNekdIVE5CTzZWWkxQNS9ONnZkN0hpT2dpamswVnpqVk44eTlJOGd6aGdXaGFReGJmWFB5Q1VDaVV0TTc0dXE3L0NzQjhBRC9zMkxGalNHdG1JblJkcjBUc2w0dVJobUVVSnpxajZOb0NnWURQNVhKOUJxQVhNLy9WTk0yYm5jNGtSRWNpUlZrcitYeStIaDZQWjBKOGhtY0VFUTFsNW13aTZnVWdBN0ZPOW9UWTdFOHRnQjFFVk1yTXBRRFdBMWpoOVhyLy9jVVhYK3h3N2xQc25hcXFoeERSRHdBYUZVVVptSitmdnozUlkrcTYvanNBZHlHMmtmWWJOVFUxRjZieTdiWDQ5bEd2eEI5WWFOVk1WVHR5NjdxK0VVQW1nRjhZaHJIZkJzS0JRT0J3UlZHS2lLaVdpQTdKejgrUEpqNm02T3BVVloyc0tNb1NabllSMGY4YWhpRmJlZ25SU2xLVWlWMTBYZjhIZ0prQUhqTU00MWZKR0RPK21mWkxSTlFYd09wb05IcjYvcDRtZElLcXF1Y1EwY3Z4emJ4bjV1Zm5QNVBNOFRWTm0wZEVWelB6bDZacDVxSVZzNHE2cm44TTRPZk1mSTFwbXZjbVBLUVFjZkZaM1VjQjFOdTJmWHdvRlBxMzA1bUU2QWk2VFBOWXNYOE5EUTIzQWdBem41bXNNWnMzbWdXUTYvRjQvcE5xaldZRGdjRDBwb0tNbVM5TWRrSG05L3U3QTdnTUFGdVdkUzVhZDV1WG1Ea0lBTFcxdFVuTks0UmhHQXVZK1Q0QTZZcWl2TzczK3c5ek9wTVFIWUVVWldLWDFhdFhyMmZtVWlJYW9PdjZxY2thTno4Ly81dWRPM2VPQjdBWVFEOUZVZDVWVlhWMnNzYmZGNy9mZjU2aUtDL0ZiMW4rcjJtYSs5ejBPeEhjYnZmelJOU0RtUmRGSXBIVnJUbEgwN1QvalorenRxaW9LT0d0VllSb3lUVE4zelB6V3dBR3VOM3VKYXFxSHVKMEppRlNuUlJsb2ptYm1YOExBTXg4UnpJSFhyTm1UWlZoR0tmYXRuMFhNN3NWUmZtN3J1c0xmRDZmWXp2SGE1cjJQeTZYYTJHOElMdkFNSXlrUFdYWkpEYzNkeWlBVTVqWkJuQmxhODhqb2xzQndMS3NTeEtWVFlqOXNCc2FHbVl3Y3dqQTZQZ1R5MjZuUXdtUnlxUW9FN3Zac1dQSFJ3QXNJanJjNS9QMVRmTHdIQXFGcm1mbUN3RHNCSEJaV2xyYUIzNi9mMkNTYzBCVjFmTUJ2QkJmUXpiRHFjWEtYcS8zVlFCdUlwcG5tbVpKYTg3SnljbnBCU0NMbVcyUHg1T2YySVJDN0YxaFlXRzFiZHVuQU5nRVlKS21hVW5wNXlkRVJ5VkZtZGpOdW5YcnRnTjRBb0RINi9VNnNqZzhGQW90SktKakFHd0VjSFI4US9PRXR1bG9UbFhWR1VUMGZId04yZm41K2ZrTGt6VjJpeHhIQVJqTHpQVTdkKzc4VzJ2UDY5V3IxMk9JelVnOG5aK2ZMNTNWaGFQQzRmQjNsbVdkQXFDR2lINnBhZHIxVG1jU0lsVkpVU1orSkJxTjNnVUFSSFN5VXhueTgvT05ob2FHSTVuNWN3Q0hLb3J5NzNoTGlvUUtCQUlYS0lyeVhQeVc1WG1tYWI2WTZESDNob2llUW16Qi9tL2F1QzdzTkFEWXVYUG5UWWxKSmtUYmhNTmhFOEQvSU5hWDhYWmQxODl5T0pJUUtVbUtNdkVqQlFVRkd4Q2JwUm9RQ0FTbU81Vmo5ZXJWRlEwTkRST1orUm5FK3NDOW9tbmFMVWhRS3hkZDE4OTF1VnpQeHE5L3JtRVlMeWRpbk5iUU5PMlhSSFE0TTIvZHRtMWJxOWV5QlFLQm93R2tBOWkyWnMyYWlzUWxGS0p0RE1OWUJPRDNSS1FBZUZiWDlhRFRtWVJJTlZLVWlUMnhtZmszQU9CeXVlNXhNa2hoWVdHRGFab3pBVnhOUkJZUi9Wblg5ZGRHalJyVnN6M0hVVlgxSWdBdkFpQWlPc1V3akZmYTgvcHQ1RzVhcU0vTTUyN1lzS0d1dFNjcWl2SWNZck5yVnlKRmRvc1Fvb2xoR1BjeDgzd0EzUUVzOHZ2OTJVNW5FaUtWU0ZFbTlxaXFxdXBqeEg2b0R6Nzg4TVA3Nytmd2hETU00ejdidGs5bTVpMEF6dWpldmZ0bmVYbDVJOXJqMnFxcXpsUVU1UjhBU0ZHVXFmbjUrWXZiNDdvSFN0ZjEyd0JrQVZnVENvVSthTzE1d1dEUVEwVFpBS0FveWx1SnlpZkV3VEJOODdmTS9CNkFMTGZidmRqbjgvVndPcE1RcVVLS01yRkh4Y1hGT3dBc0FPRHEwYVBIWTA3bkFSTFRhRFlRQ0Z5c0tFclQycTJ6VjYxYXRhUmR3aDZnZUtQWXl3R2dvYUZoT2dDN0RhZi9HYkVGL2g4bFk1c3NJUTVRNC9idDI4OEI4Q1VBdjlmcmZSbnlzMGdJQVBJZmd0Z0gyN2J2am45NXZLTkJtbW5QUnJPYXBsM2ljcm1lUkd3TjJUVFROUC9abmxrUGhOdnQvaWRpbXprdlhiMTZkYVF0NTlxMi9Uc0FhR2hvdUNnaDRZUm9KK3ZXcmR0dTIvWlVadDVNUkNkcm12YUEwNW1FU0FWU2xJbTlDb1ZDSmN4Y0RLQ25wbWtYT3AybnlaNGF6YXFxMnFaR3M2cXFYa3BFanlOV2tKMWxHTVpyaVV2Y092SDFOYjlnWnB1WjIxUm94cHZNZG1QbSt0V3JWMjlLVEVJaDJrOG9GTnBBUktjRHFDT2lYMnVhOWx1bk13bmhOQ25LeEw0d004K01mMzI3azBIMllMZEdzNHFpdExyUnJLcXFzeFJGZVF6L0xjaGVUM2phVm5DNzNVc0F1Sm41Z1ZBb3RLRXQ1M3E5M29YeFJyZC9oaXp3RngyRVlSZ3JMTXU2aUpsQlJQZHFtamJGNlV4Q09FbUtNckZQMjdadHl3Y1FKYUpNbjgrWDZYU2Vsa0toMEVJQXh6SnpLVnJSYUZiWDlWOHBpcklBQU5tMmZVYXFGR1NCUU9Cb1pzNWw1bnFYeTlYbUFwaVpqd1FBSW5xNC9kTUprVGpoY1BnVklyb0pzYWVPWHdvR2czbE9aeExDS1ZLVWlYMkt0Mk80RzRETDYvVSs2WFNlUFRFTUl6OGFqWTVwMFdoMldzdmpORTI3SE1DamlDM3FQejBVQ3IyWjlMQjdvU2pLOC9HR3RiUHo4L08vYjh1NThSMEkwcGg1dlhUd0Z4MlJZUmkzTWZPemlLMm5mRHMzTjNlUTA1bUVjSUlVWldLL2lPaSsrSmZISWtHTld3L1dIaHJOdnRxODBheW1hVmNRMFNQeFA1OW1tbWJLdEl4UVZmVWlJaHJHek5WVlZWVnQzbU5UVVpRSEFNQ3lyUFBiUDUwUXlkSFEwREFMd0w4QUhPcnhlQlpsWjJkbk9KMUppR1JMeVIrd0l2Vm9tbFpJUkQ4RmNMbGhHQ205cWJDbWFWY1QwZDhRYXcveGhtVlpuOGFiNEJLQVV3M0RlTnZaaEx0Uk5FMHJJNktCekR6Uk5NMVAybkx5cUZHamVuYnYzbjByTTVPaUtPbjUrZm5SUkFVVkl0RkdqeDdkcjF1M2Jpc0E1QUI0elRDTXN3R3d3N0dFU0JxWktST3QwbXpCLzE4Y2pORXFwbW5lMjd6UnJNdmxtb2YvZHVwUHBZSU11cTdmRVMvSU5waW0rV2xieisvV3JkdFRBRnhFOUt3VVpLS2pLeW9xK3NHeXJLbk12QlhBV2JxdTMrbDBKaUdTU1lveTBTclYxZFVSWm01ZzVvRkhISEhFTUtmejdFOG9GSG9Qd044QmdKa0JZSWRsV1RXT2htb2hKeWNucmFuMWhXVlpKNkZ0aldJQkFFUjBkdnovNTdSelBDRWNFUTZIdndad0pvQUdBTC9YTk8wU2h5TUprVFJTbElsV0tTNHVyZ2R3S3hFcEdSa1pMem1kWjM5VVZiMktpUDdFc1lyc1B3QjZLWXJ5cnFiOVAzdG5IaDVGbFhieDg5N3FKUUZDQ0pIVklORUpBbmJvcmxzQjNFZEVHWWZWVWR3R3huMGZsdytGUVZFYzE5RnhZZEFaUmtVZEhSZmNIUmRVVkJ3UlpYREJWSFYzRXRtaWdxQ3lhSUFrRURycHF2ZjdveXNZWW9Bc3ZhUkQvWjZISjVYdXFudFBoMDduMUwzdlBWZGVubXB0OVdSbFpiMUFSRjJZK2IvaGNIaGxTNi8zKy8xSDJJZVZ4Y1hGbFhHVzUrQ1FNZ3pEV0d4WjFpVUFRRVFQQmdLQjQxT3R5Y0VoR1RpbXpLSFoxTlRVUEFnQXpLeWhIYjkzTkUyN1JnZ3gyeDRoKzUxaEdFZldCODBTMFlNdERacE5CSU1HRGNvbG9qSE16SlpsdFNxQjMrVnl2UW9BbG1WZERxZnV4cUdERVF3R24wUXNIOUVqaEhnbEVBZ2NtbXBORGc2SnB0MytZWFZvZjZ4WXNlSW5aZzRTWXJ5dk13QUFJQUJKUkVGVWtVZEsrYWRVNjJrS0tlVzFBR1kxTUdSdkFMQ2FDSnA5dnpsQnM0bWlVNmRPN3dGd0U5SGZRNkhRZDYxb3dnV2dOd0JzM2JvMTVic1JPRGdrQWwzWGJ3THdFaEhsS0lyeTFxQkJnM0pUcmNuQklaRTRwc3loUlREeitmYmh6SlFLYVFJcDVWUWl1czlPQnorNWNleEZvNkRaWTEwdTF6SXBaU0RaT2xWVlZabFpBb2pXMWRYZDJwbzJwSlIvdGcrWDJGbHlEZzRkRWQ2MGFkTzV6UHc1Z0lKT25UcTlsdXBSYmdlSFJPS1lNb2NXVVYxZHZSekFUZ0NkTlUwclNMV2VlbFJWblVaRTl6SXpMTXVhb092Ni9LYk9heHcwUzBSTkJzMG1FaUw2angwVWUyVkpTY21XVnJZeEV3QXFLeXRQamFzNEI0ZDJ4dnIxNjJ2cTZ1b21BRmdMNEJpUHgvTkVxalU1T0NRS3g1UTV0SWp5OHZLSVpWblRiRlB4WXFyMUFJQ21hZE9GRVBjd001aDVmQ2dVMm12c1JhT2cyYzRBWHRJMDdSWWtJYmRQU3ZsN0lqb1l3UGFLaW9vblc5TkdVVkZSSDhTMDFwV1hsMitPcTBBSGgzWklhV25wUnRNMHh3S29KS0pKbXFiZG5HcE5EZzZKd0RGbERpM214eDkvZk53K0xFU3N0aWxsU0NtdkEzQzNiY2pHQllQQnQ1cHpYVmxaV2ExaEdPY3g4MVFpTWdIY3JHbmFLejZmcjBzQzVRb0Fzd0VnR28xT2FPMjBJek8vYW4rOUtZN2FIQnphTmFGUXFJeUlUZ2NRWmVhYnBaUy9UN1VtQjRkNDQ1Z3loeGF6ZnYzNkdtYitId0MzcG1rcHF5MlRVbDVQUkgrMVl5L0dCb1BCdDF2YVJxT2cyVk84WHU4bmZyLy80UGlyQlZSVnZZMkllZ0ZZRnc2SFAyeERVNGNEZ0dFWWQ4ZEZtSU5EbWxCY1hQd2VNMTlGUkNDaXgxVlZQU3JWbWh3YzRvbGp5aHhhUlcxdDdTUUFZT1pwcWVoZlZkVVpSSFFYTXpNUmpURU1ZMEZyMndvR2d3dUZFTU9aZVRtQVFwZkx0VXhWMVJIeFV3djRmRDZQRU9KcSs5dVQwSXFnV0FBSUJBS24ySWNiNGlMTXdTSE5NQXpqWWN1eUhnQ1FRVVN2SmVvbXlzRWhGVGltektGVmxKV1ZmY2ZNT3dCMGtsSWVsc3krcFpUWENpSHV0RE8rUnV1Ni9rNWIyeXd1THY2cXFxcnFDR1orRzBCdXZJTm1QUjdQc3dDeW1IbXhydXZMVzl1T29panpBQ0FhamY0dVh0b2NITktOWURBNEZjQjhJdXJoY3JuZUtpb3F5azYxSmdlSGVPQ1lNb2ZXWWdLNE90a0YvNXFtM1VoRXM1alpNazN6eEZBbzlHNjgyaTR2TDY4MERHTjh3NkJaS2VYRFJVVkY3cmEwTzN6NDhGd2lHcy9NYkpybUgxcmJUa0ZCZ1JkQUpnQU9oOE9mdFVXVGcwT2FZMFVpa1VuTUhBUXcyTEtzVjVEaStsWUhoM2pnbURLSFZyTmx5NVo1QUVCRWh5SUpINGhTeXBrQTdvZ05rRmtuaHNQaER4TFF6VzVCczBSMEtUUC90eTFCczlGb2RBa0FENENIdytIdyt0YTJrNVdWOWFCOTJDNVd2VG80cEpLeXNySnEwelRIQS9pZWlFNlFVajZjYWswT0RtM0ZNV1VPcmNaZVBiZ0VnTHRCbUdsQ2tGTGVSRVMzTTdQRnpCTkNvZENpUlBZWHI2QlpLV1dBbVFjQ2lOYlcxclo2VVlUUDUvTVEwUVVBRUlsRXptbHRPdzRPSFlsd09MdytHbzJPQjdDZGlDN1VORzE2cWpVNU9MUUZ4NVE1dEFuVE5NOENBQ0s2TmxGOVNDbi9URVMzMllac2ZITmpMOXBLZmRBc2dFL1IrcURaZCswcDNtdkt5c29xV3F2RjVYS3A5bUZOV1ZsWmJXdmJjWERvYUlURFlaMlpKekd6QmVCT1ZWV2Rla3VIdE1VeFpRNXRJaFFLL1FCZ0J6TjNLaXdzOU1lN2ZWVlZieWFpV3hHcllSdlhtdGlMdGxCYVdyb3hFb2tjMTVxZ1dTbmxSRHNDbzVhSUh0L1grWHREQ1BFaUFERHpwVzFweDhHaEkySnZxZlluQUlvUTRobE4wNHBTcmNuQm9UVTRwc3loclZnQXJpQWljcnZkY1RWTXFxcmVJb1M0QllESnpPUGJFbnZSRnRvUU5Qc29BSmltZVVKeGNmR08xdmJ2OC9tNkVGRi9BREFNNCtuV3R1UGcwSkd4TXdjZlFlem02UTIvMzUrWGFrME9EaTNGTVdVT2JhYWlvdUo1QUNDaUErTzFXYkNVOGpZaHhNMndSOGhTWmNnYTBwS2dXU25sYlVTVUEyQnpLQlJhMnBaK3ZWN3YvOW1INGJhMDQrRFEwUWtHZzFjdzgvc0EraXFLOG1hQ2QraHdjSWc3amlsemFETnIxcXpaeWN3TEFjRHI5YzV1YTN1Mm9ia0pNVU0yTmg0NVpQRWlHQXd1SktMREFld3RhRllob3FrQVlGbldjTFF5S0xhK0xRQzNNelBYMXRhT2EwTTdEZzc3QTFFaHhHa0FsaE5Sd092MVBnL243NXhER3VHOFdSM2lRbDFkM2RuMjRSL2IwbzZVOHZaR2hpeHVPV1R4UXRmMThzckt5ajBHeldxYTlqS0FUc3o4ZVRBWVhOT1d2b3FLaWc0RVFFUlVWVnBhdXE1dHloMGNPajdGeGNYYm90SG9XQUNiQVl5VlV0NmZhazBPRHMzRk1XVU9jYUcwdEhRemdDb0FDQVFDdzF2VGhxWnBmeUdpbVFCTUloclRIZzFaUGZWQnN3QWFCODFtQXhqTHpDeUVHTnZXZml6TGV0TCsrcmUydHVYZ3NMOFFEb2UvQVRBQndFNGl1bExUdEN0U3JjbkJvVGs0cHN3aFhsaDI0Q29VUlhtenBSZExLVzhDY0FNQTA3S3MwY1hGeGUvRlcyQUNzSFJkYnh3MCt4MEFONEIvRlJjWC85aVd4dlB6OHpPSWFBU0FhREFZdkRVT2VoMGM5aHQwWGY4VXdIbk1EQUQzYTVyMjJ4UkxjbkRZSjQ0cGM0Z2I5ckowQnRBalB6OC9vN25YMlNOa3R3R0lXcFoxWWpBWVhKZ3drUW1nUWREc0JtYnV6TXhnNWlmYTJtNU9UczVZQUdCbVo5clN3YUVWNkxyK0FvQS9JN2JqeUF0K3Y3OHd4WkljSFBhS1k4b2M0czJyQU5DdFc3Y0g5M1VpQUVncDcwUnNoQ3pLekNjR2c4RVBFNmd0WWVpNlhreEVpT1hFQWtLSTl6Uk5PN1VOVFJJUlBXRnZ1dTRrK0RzNHRCTERNTzVnNXFjQmRIVzVYRzhXRmhiMlNyVW1CNGM5NFpneWg3Z1NpVVIrRHdCQ2lQUDNkYTZVOGk0aW1nRWdDbUM4WVJpTEU2MHZVV2lhTmg1QWJ3QjF6UHdNZ003TS9ISnpnMlliNC9QNWNnQmtFZEhPVUNpMEpMNXFIUnoyTDZxcXFpNEc4REdBL202Mys0Mjh2THpNVkd0eWNHZ0t4NVE1eEJWN0M2Q3RBQ0NsL1BXZXpyTU4yZld3RFZsN2lyMW9EY3o4YndBd1RmT2tZREI0ZGl1Q1puZkQ3WGIvMVQ1OFBjNVNIUnoyTzhyTHl5TTdkdXc0QmNCWFJEUzhaOCtlVDZNVk4wc09Eb25HTVdVT2NjYzB6VE1CZ0loZVJ4TWZmS3FxM3QyUkRKbVVjaVlSZFdmbWlsQW90QmpZTFdoMkMySkJzMHYzRkRUYkdML2YzMWtJY1RFelcxNnY5NEtFaW5kdzJFOVlzV0xGVDlGb2RLejlPemxSU25sWHFqVTVPRFRHTVdVT2NTY1VDcjJIV01GL043L2YzNlBoYzZxcTNpMkVtQTRnYXBybXVIUTNaSWo5RGwwUEFFS0kzWUppN2FEWjRZZ0Z6UTV4dVZ6THBKVEg3YXRCbDh1bEFRQVJWWHp5eVNjMWlaSHQ0TEQvRVE2SFZ6THpxWWp0Unp0ZFN1bmM5RGkwS3h4VDVwQW81Z0dBb2lpN0N2NDFUYnVuZ1NFYkd3cUYybTBPV1hQUk5PMTVJdW9Nd0NndUx2NnE4Zk9OZzJhSmFHSERvTmttSUdaK2dtUHIrUCtVS04wT0R2c3I5bUtpUysxdkgycGlSdzRIaDVUaHpLazdKQXFYcG1sMUFGQlpXWm5SdFd2WE93Qk1ReXoyWWt5NnhWNDBSWDUrZmtiMzd0MHJtZGtGb0pkaEdKdjNjcnJRTk8ydnpEeU5pSWlaNXdvaHJpb3VMcTVyZUpLVXNnY1JiV0xtV3NNd3ZJbDlCUTRPK3k5U3lqdUphQVl6VjFpV2RXUW9GRnFWYWswT0RzNUltVU9paUFMNENRQ3lzckplUk15UTFUSHo2STVneUFDZ2UvZnVTeEVMaW4xcUg0WU1pQVhOVG04WU5HdFoxdnRTeWg2Tnpyc1VBSWpJMlh6Y3dTR0JHSVp4SXpPL1RFVGRoUkJ2K1h5Kzdxblc1T0RnakpRMWs3eTh2TXpjM053aFFvaENJdm9WZ0FITVBNQXU4TzRDb0F0aVA4OXFJcXEyaTBuTEFheG01cStJcU5RMHpYQTRITjZleXRlUlRPelZsNHZ0N0s0NlpoNWpHTWI3S1pZVkYveCsvOEdLb3BRRHdMWnQyN3AvL2ZYWDI1cDdyYVpwUmN6OEdoSGxBZmlXbVNjWWhoRXFLaXB5TTNNTk01TnBtZ1gyVmpFT0RnNEpJaTh2TDdOSGp4NGYycldmSDBjaWtSUHRGZVFPRGluQk1XVjdSa2dwTlFDakFZd2pJZzJ4Vk9pMllBSUlNZk5icG1tK0hRNkhsOW1QZFVnMFRmc0xZc0d3SUtJemlvdUxYMHF4cExnaHBkeENSTjBBWEt2cit1eVdYbDlZV05qTDQvRzhCdUFJQU5zQm5CT05Sc3RjTHRjS1p0NW9HRWJ2ZUd0MmNIRDRKVDZmcjdmWDYvME13RUVBNXVtNi9vZFVhM0xZZjNGTVdTTTBUU3RnNWd1STZEd0FmZW9mOTNnOEtDZ293SUFCQTlDdlh6L2s1ZVdoWDc5K3lNN09ScWRPblpDWm1Ra2l3bzRkTzFCVFU0TnQyN1poL2ZyMVdMOStQZGF0VzRmVnExZWp2THdjTzNmdWJOamRqOHo4RklCL0dZYnhaWkpmYWtLUlVzNGlvbXNSTTUwS2dMZDBYUitYWWxseElSQUlqRk1VWlQ2QWFFVkZSZGFhTld0Mjd2T2lKdkQ1ZkI2UHgvTUlFWjNMekV4RTN3QTRoSmx2Tmd6anR2aXFkbkJ3MkJOK3Y3L1E1WEw5RDBCWDUvZlBJWlU0cHN4R1ZkVlJRb2lwQUU2cWY2eWdvQUJISEhFRVJvNGNDWi9QQjVlcmJRTmxwbWxpeFlvVitPQ0REL0RwcDU5aXhZb1Z1NTVqNXNXV1pkMFhDb1ZhdkpsM2U2UGVrREZ6cldtYUo3dGNydmtBWEJVVkZabXROVER0Q1UzVHRnUG9CR0IwUENJOXBKVFhBcmliaUZ6TWJOWFcxbWFYbFpWVnQxbW9nNE5EczlFMDdTUUFiekt6QUREWk1Jem5VNjNKWWY5anZ6ZGxxcW9lVFVSM0V0R3ZBU0EzTnhlalI0L0dHV2VjZ1FNUFBEQ2hmVy9jdUJFdnZmUVMzbjc3Yld6Y3VCRUF3TXpMVE5POFBod09mNURRemhPRXFxcC9FMEpjdzh5MWxtVk5DSVZDNzBvcFZ4SFJBQ0thWEZ4Yy9HeXFOYllGS2VYMVJIUVhnQjI2cm5kRm5LYWZOVTI3QThDTnpBd2lLb2xHb3ljN05XVU9Ec2xGVmRVL0NpSCtDYUNHbVU4d0RPT1RWR3R5MkwvWWIwMlpYZFB6ZHdCbkFFRC8vdjF4NFlVWDRyZS8vUzBVUlVtcUZ0TTBzV2pSSWp6MjJHTll2WHAxL2NOdlJTS1JQNWFWbFgyYlZERnRRTk8wMlFDbTJJWnN2QjBpaXlGRGhoUzVYSzVsUkJUUmRiMHpHZ1NzcGh0U3lwMUU1R1htQXczRCtENU96WktVOGljQTNZaG9IV0sxTFQ4eDg4UjAzZy9Vd1NFZDBUVHRmZ0QveDh5Ym1QbndZREM0SnRXYUhQWWY5a2RUUm9GQVlMSVE0aDlFMUsxMzc5NjQrT0tMTVdIQ0JBaVIyb1FRWnNZNzc3eUR1WFBuWXQyNmRRQlFaVm5XdEdBdytDaGlDZm50bGdZZlpMWE1QSzV4N0lXVXNvcUl1cGltbVJjS2hiNUxrY3cySWFWOGlZaE9BN0JDMS9YQmNXeTNMeEY5QjJCclpXVmwvNnlzck9lSWFBeGlLMWF2Tmd6ajRYajE1ZURnc0U4VVRkTmVCekNXbWIvY3RtM2JVUzFaWGUzZzBCYmF1cG93cmJEM0ZIeFlDUEVISVFRbVRweUlLVk9tSUNNakk5WFNBQUJFaE5HalIyUGt5SkY0NktHSDhPeXp6MllCbUN1bEhGTlZWWFZPZVhsNVphbzFOb1dVOGdFQVZ6TnpCTUM0WUREWVZPekZJd0N1RlVJOENtQk1VZ1hHQnlLaVV3QWdHbzBPalhQRE13REFzcXozN1AvajhRMkNaaCtTVWdhRUVGYzNEcHJkbjNFaWFod1NpTGw5Ky9iZmQrN2MrV01pQ21Sblo3K00yQ3I4YUtxRk9YUjg5cHVSc3NHREIvZlB6TXo4RHdDdFQ1OCt1T09PTzZDcWFxcGw3WldWSzFkaXhvd1pXTHQyTFFDc01FM3o1UGFXT2kybGZJQ0lkaG15dmVXUTJRbi9hVm53cjJuYWx3QUdBM2hlMS9YZng2dmR2THk4eko0OWUrNEFZR1ptWnViODczLy9xNnAvVGxYVnliYUp6V1RtandDYzFveVEybzZLRTFIamtGUUtDd3Y3ZVR5ZXp4QmJoZitvcnV1WHBGcVRROGRudnpCbG1xWU5adVlQaWFqbjBLRkRjYzg5OXlBN096dlZzcHBGZFhVMWJyenhSaXhac2dUMjNmNXZETVA0SXRXNkFLQ29xT2p2ekh5VmJjakdHb2J4MzcyZHIybmFhZ0FGekh5dVlSaFBKVWRsMjdGVDl6Y1NFY1hiVUdxYVZnVGdDMlplYnhoR3Y2YWVieEEwdTVhWlR6WU1JeFN2L3RzN1RrU05ReW9aTW1SSWtkdnQvZ2hBSjh1eS9oUU1CdTlMdFNhSGprMkhOMldCUU1DbktNcUhBQTQ0N2JUVGNOMTExNlc4ZHF5bFdKYUZPWFBtNE1rbm53U0FyYVpwbmhRS2hUNVBwU1pOMC80QjRNcm1HaklBa0ZJR0FCaEVWR2NYL0tmRmRJQ1U4aWNpNnA2SUQyVXBaWWlJaHBpbWVYa29GSnJiMURsTkJjM3F1djZmZU9wb2J6Z1JOUTd0QlZWVmYwZEVyeEFSVzVZMU1SZ012cDVxVFE0ZGx3NXR5dngrLzBBN0VEQjMwcVJKbURwMWFxb2x0WWxISG5rRWMrZk9CWUJ0UW9qanYvamlDeU1WT2pSTnV4ZkFOR2FPRU5FWVhkZWJIZDlSWC9CZlYxYzN1S1NrWk1XK3IwZ3RtcVlkQzJBeEFOSjEzWTA0R2ttLzM1L25jcm5XSVJhdjBYbHY1OXBCczQ4UzBUbDIwT3l0dXE3ZmhuYStBS1NsT0JFMUR1MFJLZVZVSXJxUG1hdUZFTWNWRnhmcnFkYmswREZKYnZaREV2SDVmTjNkYnZjSFJKUTNlZkxrdERka0FGQlVWQVFoQkw3NDRvc01aaDZUbTV2NzdLWk5tNUphcUN5bC9Ec1JYUU9neGpUTjN3U0R3UlpGTnZUdDI3Y3pnRjhyaXFMKzhNTVBUeVJHWmZ6bzA2ZlBsd0E4cG1tTzNMaHg0OWZ4Ykx0djM3NS9KS0lUbWRuWXNHSERZM3M3ZC9QbXplYUdEUnRlNjkyN2R4VVJuUUJnWko4K2ZmemR1M2QvYS9QbXpXbS9WMTloWVdHdnZMeTh4NGxvRmhIMTc5Ky9QNlpPbllwYmJya0ZSeDExRkxwMjdacHdEVjI2ZE1IdzRjTngxbGxub2FDZ0FHdlhya1ZGUmNXQlFvaHorL1RwTTZ4NzkrNUxObS9lN0t6QzJ3L1pzR0hESjcxNjlUcFFDSEVrTTQvcjFhdlhDeHMzYnF6YTk1VU9EaTJqbzQ2VXVUVk5tdy9ncEJFalJ1QysrKzZEdlNsMjJzUE11UFhXV3pGLy9ud0ErRFFTaVJ5WHBBMTBTZE8wdndPNEVzQk8welJIaFVLaEphMXBTTk8wV2dEdVNDU1NXMVpXVmhGWGxYRkUwN1JyQVB3TndNNTQ1NnY1ZkQ2UDErdmR6c3dLRWZsMFhWL2UzR3NEZ2NCdmhCRFBFMUVPZ0hRUG1uVWlhaHpTQmJlVWNnRVJuY0RNUWRNMGozRlc3enJFbS9RcXJtb21Vc29aQUU0NjVKQkQ4SmUvL0tYREdESWdGcHN4WThZTStIdytBRGpDNi9YT1NrYTM5VFZraUNWZGoyK3RJYk1wQndDdjEzdHVYTlFsQ0dhK0N3QnFhMnNQUlp3RGI3MWU3eUFBTGlMNnFTV0dEQUJDb2RCN1JEUWN3SElBUTF3dTF6SXA1YS9qcVM4WitQMyt6cXFxUHFVb3l0T0tvblE3L2ZUVDhjb3JyK0Izdi90ZHlnMFo4SE5FelFzdnZJQ3p6ejRiaXFKa0NTSG1TaWxmTFNnb1NQelFuVU43bzQ2WlR3T3dnb2hVbDh2MVBEcm8zMUNIMU5IaDNsQkRoZ3daUWtSL3pzakl3S3haczlwTkJsazg4WHE5dVBmZWU5RzVjMmNBdUZ4S2VXUUN1eU5OMCtZQXVBSXhRelpoYjdFWHphR3VydTVVWnJZQTNGdFVWT1NPaThvNEk2V2NSMFJlQUYrVmxwYXVpM2Y3OVlhUG1aOXN6Zlc2cnBkWFZsWWV3Y3h2QThnbG92ZWxsSmZGVldRQ0dUeDRjSCtYeS9XUkVPSVBmZnIwd2FPUFBvcnJyNysrWGY2K2VyMWVUSmt5QlU4Ly9UVDY5KzhQSWpxNWE5ZXVud1VDZ1VOVHJjMGh1UVNEd2ExMWRYVmpBZndJWUp5VWNuYXFOVGwwTERxVUtTc3FLbks3WEs3SEFTZ1hYM3d4RGpyb29GUkxTaGk5ZXZXcXI1TlRpT2hmUHAvUGs0QnVTRXI1VHdCL2hEMUMxbFpEQmdBbEpTVXJpR2dUQUNVYWpiYkxQMnhFZEFZQVJDS1J1SWZaRFJvMEtOZE83TjlwR01iMDFyWlRYbDVlYVJqR2VBRDNNclBMRHBwOXFMMGEzWG8wVFJ1Y2taSHhPUUJ0Nk5DaG1EZHZYcnZQREFTQWdRTUg0cW1ubnNJeHh4d0RBSU9FRUo5S0tlTWFKT3pRL2lrcEtmbWFtU2NBMkVsRVY2bXErc2RVYTNMb09IUW9VMmFhNXJsRU5IVFFvRUU0NTV4elVpMG40WXdmUHg1RGh3NEZnTUZlci9kUGNXNmVwSlQvSktMTDhiTWgyMmZzUlhOaDV2c0FzQkRpOFhpMUdTODBUUXNqRmt6NmFsbFpXWFc4MjgvSXlCaHBIeTVIMjZkRkxWM1hwelB6MlFCcWlPZ3l5N0xldDdQVjJoMkJRTUFINENNaTZubmFhYWZob1ljZVNwdk1RQ0MyR0dEMjdOazQ5OXh6UVVRNVJMUXdFQWdNVDdVdWgrUmlHTVluekh3K00wTUk4VUFnRURocDMxYzVPT3liRG1QSzh2UHpNNGpvRmdDWVBuMTZ1NmhKU1RSQ0NFeWJOZzBBd016LzUvZjc5eHFyMEFKSVN2bGd2U0dMUnFQajRtbklBTUF3akZtSW1Zamhnd1lOeW8xbjIyM0I1L04xWitaQ0FLaW9xSmlVZ0M2RUVPSkJabWJUTksrUFY2UEJZSEFlZ0dPWmVUMFIvWnFJbG1tYTVvOVgrL0hBNy9jUFZCUmxNWUFESmsyYWhCa3pacVRsNzZrUUFsZGZmVFV1dmZSU0FPaW1LTXA3UTRjT2xhblc1WkJjRE1ONEhzRE5BRnlLb3J4ZzMzQTRPTFNKOVB0RTNBTTVPVG5uRWRHQnc0Y1BSeUFRU0xXY3BERmd3QUNNR2pVS1JOUkRDREV0RGsyU2xQSWhJcm9Nc2RpTHNRbk1hTklCSUNNam85MXNYK0wxZWxjU0VWbVdkVU1pdG9JcUxDdzhHTUFCQUg0TWhVTHZ4Yk50WGRlTGEydHJod0g0RkVCL0FFczFUVHMxbm4yMEZwL1AxMTFSbFBrQWNqdEtSTTBsbDF5Q3l5NjdEQUN5TGN0NnZiQ3dzRmVxTlRra0Y4TXdiZ2Z3RElCc0ljU2JmcisvWjZvMU9hUTNIY1dVdVlub0pnQzQvUExMVTYwbDZWeDAwVVVBQUNIRUZXMnNMYXMzWkpmQ05tU2hVR2hSWEVRMkFUUC9nWmt0SWNRZENhcUpheEZGUlVYSEFNZ0ZBRVZSRXJLZGlzZmptV0lmTGt4RSsyVmxaUnNpa2NoeDluWkJuWm41WlUzVGJrWnE0Mi9jWHEvM1dTSWFNR0xFQ0Z4enpUVXBsQkpmTHJyb0lvd2ZQeDRBK25rOG50ZmF3L3ZZSWJsVVZsWmVCR0FKRWVXN1hLNDM4dlB6Mjk5cUZZZTBvVU9ZTWszVFJnTG9PMlRJRVBqOTdXckdKaWtVRkJUZ3FLT09Bb0FlYnJmNzlGWTJRNnFxUG13YnNoMldaWTFKcENFREFNTXcxZ0xZQUVDNDNlN0RFdGxYYzJEbVJRRElzcXpmRlJjWDE4VzdmWHQ2K1VvQVpqUWF2VExlN2RkVFZsWldheGpHdWN3OGpZaE1BTGRJS1YvMitYeGRFdFhuM25BaWFodzZNdVhsNVpIcTZ1cFRBSHdONFBDY25KeW4wWEV6UUIwU1RJY3daY3g4UGdDTUhqMDYxVkpTeG9RSkV3QUFSTlNhN0MrU1V0NHZoTGdFTVVNMk5oZ01maGhQZlh2c21PaE9BRXhFVHlLRkgyU2FwbDJKV0hGL2JUQVluSitJUGp3ZWp3b0F6UHgxU1VuSmxrVDAwUkRETUdhWnBqbVdtYmNRMGFsZXIzZXAzKzgvT05IOU5zU0pxSEhZSDFpMWF0V1AwV2gwREROdkphTFRwSlIzcGxxVFEzcVM5cWJNamhjNDFldjFZdXpZc2FtV2t6S09PZVlZWkdabWdvaU9MeW9xNnRPQ1MwblR0SWVJNkdwbXJyWXNhMVN5REJrQTZMcitUMmJlUVVSK0tXWEtNa3lZK1FFQUlLSUE0aHdVVzQ5bFdmOUF6SUFtYlRTbGlhRFp6NU1WTk90RTFEanNUNFRENFpXV1paMEtvSTZJcmxOVjlieFVhM0pJUDlMZWxHVm1abzRBNEI0K2ZEaTZkRW5KN0V5N0lETXpFNk5HalFKaW96Mm5OUE15b1duYXd3QXVaZWJ0QUg0VERBYVhKa3JqbmlDaVQrMnZDWnZTMnh0U3lpZUpTQUQ0dHJpNE9DR2JwQThaTXVRUUFCSkF0YTdyY3hQUng1NW9GRFI3UUxLQ1pwMklHb2Y5RGJ2azQxSUFJS0s1VXNyalVpekpJYzFJZTFOR1JDTUIxSDhZN3RjY2Z2amhBQURMc2tidTQxVGdaME4yQ1ROdnR5eHJ2R0VZbnlSVTRCNm9xYWs1MjA3NG54ckhXSTltUTBSbkEwQWtFaG1RcUQ3Y2J2ZnZBWUNaOVVUMXNUZVNIVFRyUk5URU5hTEdJWTNRZGYwSlpyNmJpRHdBL3FPcWFzSStWeHc2SG1uL1Njbk1Zd0RnNktPUFRyV1VsRk8veUlHSTlsWFRJcVNVY3dGY3pNemJtWGxjb292Njk4Ynk1Y3QvQVBBOUFISzVYSWNuczI4N0tKWUF2Sm1vamQxOVBwK0htZi9NekN5RXVDb1JmVFNUcEFYTk9oRTFjWXVvY1VoRERNTzRnWmxmSWFMdVJQU1d6K2Zybm1wTkR1bEJXcHN5S1dWL0lzclB6YzFGZm41K3F1V2tuRDU5K3FCMzc5NEEwTmZ2OXcvY3cybENTam1YaUM2cU4yVEpyQ0hiQzdkd2pJZVJwSUwvUXc0NUpCdkFFQURRZGYza1JQWGo5WG8xKzY3NXUrTGk0cEpFOWROY2dzSGdQR2IrZFFLRFpwMklHc1Fsb3NZaGZlR05HemVldzh6TGlHaUFFNWZpMEZ6UzJwUXg4NkZBTEJLaUl5MnpieTFFdEd0VVFsRVVyWWxUaEpUeUVkdVFWUU5JMmlyTGZXRVl4cjhBYkNHaUFYNi9QejhaZldablo2KzFEMjlCZ29yN2JXWUNBQkU5bDhBK1dvUmhHRjgwRVRUYjNGckV2ZUpFMU1RbG9zWWh6Zm4rKys5MzFOYldUZ0N3am9pTzlYZzhqNlZhazBQN0o2MU5tUkRpRUFEbzI3ZHZxcVcwR3c0K09KWjR3TXlOdC93UVVzcEhpZWhDMjVDTk13eGpjZElGN2dVaWVoOEFGRVZKZUxwb1VWR1JSa1RaQUtEcitxMko2c2ZuOC9VR01CYkFUbDNYYjBoVVA2MmhyS3hzUTJWbDVZZ0dRYk92cUtyYTVxQlpKNkttelJFMURoMkVzckt5RFhWMWRXTUJWQkhSMlZMS20xS3R5YUY5azlhbURNQWdBT2pmdjMrcWRiUWIrdlhyQndBZ29sODFlTGpla0YxUVAwTFczZ3daQUVRaWtjc0JSSW5vcW9FREIyWWxzaTltL3N6K09pYVIvYmhjcmhQdGZvb0JSQlBaVjJzb0x5K1BOQXlhRlVMc01XaFdTdGtYZ0xLMzlweUltaGh0aUtoeDZHQ1VsSlNVTVBPWmlQMyszNkpwMnBtcDF1VFFma2wzVTNZWUFCeHl5Q0ZKNmF5a3BBUkZSVVVvS2lyQ3NHSERjTzY1NTJMTm1qVzduZlB0dDk5aSt2VHBPUDc0NDNIa2tVZmlzc3N1dzNmZmZaY1VmY0RQbzRaRVZCOFNLbFJWZmF6ZWtCSFJHTU13UGtxYW9CWlFWbFpXd2N5ckFLQno1ODRKVzdtaHF1ckZpRVdIUkEzRFdKQ29mZ0NRb2loM016TmJsdlhYQlBiVFpwb0ttbFZWTmIvKytZS0NncTVFOUs2VWNxOVJEMDVFVFl4V1J0UTRkRkRzejVrcGR2VE9FMzYvLzRoVWEzSm9uNlMxS1dQbUF3SFVGN2Nualk4Ly9oaUxGaTFDNzk2OWNkTk51NDlHTDE2OEdFT0hEc1hycjcrT3Q5NTZDeDZQQnpObnpreWF0dTdkZHkzeTZZRlk3TVZqUW9qekVScytINlByK3NkSkU5TTY3ckFML2g5Q2dncitpZWhoQUdEbWdrUzBYNCttYVlNQTlDV2lqYUZRNk0xRTloVVBHZ2ZOQ2lHVzJVR3pTdGV1WFo4RVVFaEVOdzBiTm15UGQwRk9STTNQdERDaXhxR0RZd2RsL3gxQXBxSW9yMGtwblNrZWgxK1ExcVlNd0FFQTBLMWJ0NlIzM0tWTEYweWNPQkhMbHkrSFpmMWNJejU1OG1TY2NjWVo2TnExSzdwMzc0N0preWVqcEtSa3QzTVNTVlpXYk5hUG1idEpLZjhKSUowTUdRekRlQTZ4Z3YvOFJCVDhhNXIyaUgyMytwMjk5MllpdWRUKytuNkMrNGtiRFlKbUY4QU9tdFUwN1ZVQXY3TlA2UlNOUmgvZjAvVk9STTNQdENDaXhtRS93VENNYTVuNWJTTHFCZUN0Z29LQ3Jxblc1TkMrU0hkVDFnVkEvWjV6U2FlNnVobzlldlRZTFJpemNVaG1SVVVGY25KeWtoYWUyV0J2d1N3aXVnekFOdE0wVHl3dUxsNlNGQUh4WVNFQXVGeXVST1E4WFFRQWxaV1Z2OXJYaVczQkRnNjltcG10YURRNk5aRjl4UnM3YUhZY2dIc1JtMzRiMy9CNUlqcE8wN1JMRzEvblJOVHNUak1qYWh6Mkw4d2RPM2FjQlNCTVJMNnNyS3lYc1k4NlRZZjlDMWVxQmJRRkl2SUNnTnVka0ZEeXZWSlJVWUdubjM0YTU1Njc1OFZWMFdnVTgrYk53OFNKRTVPbXkrWGE5VjhxbUxtT2lHb1VSWGxJMDdRZm1mbEhJdHJNekQ4QytCSEFqOHo4SXpOdmRybGNWZEZvMUl4R282Ykg0ekZyYW1xc2pJd01zNmFteHV6U3BZdTViZHMyczd5ODNBUmdBdUJFdm9hcXFxcEx1bmJ0T2hIQUh3c0tDbWFVbDVkWHhxTmRUZE9LQVJBekx5d3ZMNC9FbzgwOUlZUVlCb0NJcUN3Y0RtOUtaRjhKd2dMd0REUC9uNTJ4dGh2TWZKZlA1M3U5ckt4c1E0UEhEaVVpSjZMR3BqNmlac09HRGZVUk5TdFRyY2toOWF4Y3ViS0xzL2QyQUFBZ0FFbEVRVlNxc0xCd25NZmorWnlJUm1tYTlxQ3U2Nys0eVhIWVAwbHJVNFlraFl3MjV0aGpqd1VBSEhUUVFlamF0U3NzeTJweUpPeXV1KzZDRUFJWFhIQkIwclExL0dOSVJDNW03azFFdlJzKzErZ2NBQUF6UTFFVUtFcnNwcTFUcDA0QVlxT1F6SXl1WGJ0QzAzWkZuOVVBMk1UTW13RnNBckNaaURaWmxyV0ppRFlCMkJ5TlJqZGxaR1Jzc2l5cnNycTYybks1WEt3b0NsZFVWRmd1bDRzN2QrNXNaV1JrY0hGeHNZV1l5ZHMxdjF0ZVhsNHBwVnhGUklkMTdkcjFLQUR2dFBYbllxOG0xQURBTUl6ZnRyVzlmU0dFdUFzQUxNdDZPTkY5SlFLLzM5OFR3UHltREJrQUVGR094K09aQzJCWDZLNFRVZk5MOWhKUjQ3QWZVMXBhdW03SWtDSGozRzczUndBdWtWS3VNZ3hqVnFwMUpZSzh2THpNM056Y0lVS0lRanNWWUFBekR5Q2k3c3pjQmJFWkx3SlFUVVRWekx3RlFEbUExY3o4RlJHVm1xWVpEb2ZEMjFQNU9wSkZ1cHV5Q0lCT2RYVjF1OHhFTXZqNDQ0K1JtWm1KSDM3NEFmZmZmei8rKzkvL1l0YXMzWCtmWnMrZURjTXc4TmhqajhIalNWNlFjMTFkSFFDQWlCaXhOL28wSWxwVVYxZlhVMUdVSGdCNkVsRlB4QllDOUdUbSt1TnN1OVpLTURQWng4VE1JdGJjcnUrSmlESUE5Q2VpM1FwVkd4cFR0OXNOMHpRQjdENjkzTE5uejEzSHpOelE2QUhBVGdDYm1YbVRFR0tuWFlmM2txcXF0eU5tL25ZWlFDSEUxbTNidHJIWDY3WDJZZllZQUhzOG5yVjJuM2Noc1VHeEtDb3FPb2laandCUUdRd0cvNW5JdmhLRWNMbGNEd0E0YUc4bkVkRUVLZVZwaG1HOGJEL2tSTlEwWWc4Uk5RNE9LQ2twS1ZaVmRUSVJ2VUpFZDBzcFZ4dUc4VWFxZGNVQklhWFVBSXdHTUk2SU5EVHlHazBORUFESUFaQkRSUDBBK0JzKzczSzVURTNUUXN6OGxtbWFiNGZENFdXSXpkcDBPTkxhbERIemRpTHF0R1BIam9hMVZFbUJpTkMzYjErY2VlYVp1UFRTUzNjYkxac3padzZXTEZtQ1J4NTVwT0ZxeUtRUWljUm01U3pMMmltRTZFeEVNM2J1M1BsRVdWbFozRGJDOXZsOEhpTHE1WGE3ZTFtVzFWc0kwWXVaZTluRnE3djlJNkljTkg5RU13TkFQeUxxeDh6MXY1QmRpT2p1eGlmV2o5N1ZzemV6eDh5MTlTTStSRFJFU3ZrWUVXMWs1bzFFdE5HeXJJMktvbXlvcmEzZFdGSlNzcVdsUDQvR21LWjVpaEFDelB4NVc5dEtCYXFxL2g3QWNaWmwzU3FFT0FMQUNkakRad1VSL2Iyb3FHaGhjWEh4TmlRNW9xYWVqei8rR0ZPbVRNSFVxVk14YWRLazNaNzc5dHR2TVdmT0hDeGJ0Z3c3ZCs1RUlCREFUVGZkaEFNUFBEQXAycHFJcUhGdzJFVXdHSHhOVmRYcmllZ2VBUE1DZ2NDdlE2R1FrV3BkclVIVHRBSm12b0NJemdPd0s1dlA0L0dnb0tBQUF3WU1RTDkrL1pDWGw0ZCsvZm9oT3pzYm5UcDFxcy96dzQ0ZE8xQlRVNE50MjdaaC9mcjFXTDkrUGRhdFc0ZlZxMWVqdkx4YzJibHpwMFpFbXN2bHVza3V4M2tLd0w4TXcvZ3laUzg2QWFTMUtRT3dHVUNQclZ1M0p0MzhNRE8rLy81N1BQUE1Nd2dFQXJzTTJkeTVjN0Y0OFdJOCt1aWpTZGNFQUZWVlZRQUF1M2JzSXlJYTQvVjZid0lRdDVSOGUrUHVkZmEvNWtDSUxTb2huODhuSXBFSTdkeTVVL1RxMVl2cTZ1b29Fb2tJMHpRSmdEY3JLNnNITS9jVVF2Ums1cWxFTk56T0xpc2xvbDJqZTNZYS96NVhUOWptenRQZ2VGemp1elRiUU1IdGRrTkt5UUNZaUt6WUpXelpvNDRXTSsvMkhJQ0lQWVZiUDdxM3lUVE5DaUs2M283MWVNSHY5dzlrNWswbEpTVmJrZUJhdkhoaGo0VDJJYUkvSXpaNitWOW1MaVdpM3dGb1BPTFR4N0tzQndDY3g4d0hFbEhTSTJybXo1K1B2THc4eko4Ly94ZW1yRDZpWnViTW1ZaEdvN2psbGxzd2MrWk1QUEhFRTBuUjFpaWl4c0hoRndTRHdYdWxsSWNTMFVWQ2lQbFN5dUdHWVh5ZmFsM05SVlhWVVVLSXFRQk9xdjlNTFNnb3dCRkhISUdSSTBmQzUvTTFySFhlSTluWjJjak96a2J2M3IweGNPRHU2MkpNMDhTS0ZTdnd3UWNmNE5OUFA4V0tGU3NPSUtKckFWd3JwVnhzV2RaOTZSQTcxQnpTdWhwWDA3VDNBWnd3Wjg0Y0hIbGs0bGVkbDVTVTRMenp6dHYxZmRldVhYSDAwVWZqMm11djNmWGhXMVJVMU9TMW4zenlTVkttTWVzMU12TXlacDVNUktVQVhLWnBCc0xoY0duQ0JjUVJ2OS9mMmVWeWJRWGdZdWFlaG1Gc2JuVEtQczFlWm1ibU9VS0lPUUJNWmo1QkNOSFROTTJlUW9nZTl0UnRUd0E5aUtqZTdIVkRIRllsTnhqcHEvOStUMmFQbWRuQzdtYXZGckZGR0x1bWF3RnNzaXhyMXpFUmJkNnhZOGVtRlN0V1ZDRE9aazlLZVRVUlBkRG85VmhFVkFYZ1JXYk9JYUl4QURvMWVQNUVBUE9JcU5kNzc3MkgzTnpjZUVyYUk1V1ZsZmpOYjM2RDJiTm40K3FycjhZenp6eXoyd2Q2NDNyUHp6NzdERmRjY1FVKy8venpwS3lJM3JadEcwYU9IQWxtcmpBTUl6ay9GSWQweEsxcDJqc0FSZ0l3b3RIb3NlMjloa3BWMWFPSjZFNGkralVBNU9ibVl2VG8wVGpqakRNU1BoSzljZU5HdlBUU1Mzajc3YmV4Y2VOR0FBQXpMek5OOC9wd09QeEJRanRQTUdrOVVzYk1YeExSQ1Y5Ly9YVlNUTm1RSVVOUVhGeTgxM1AyOVh5aStmNzcyQTBXRWEweERHTzF2UUg1bFM2WDYrK0lUVU9seFdnTkFJVEQ0ZTJhcHEwQVVHaFoxa2tBbm1sMENzT3VLeWdySzl2MTRQcjE2d0VBQlFVRlhpSEVBd0JnbW1ZZ0ZBcVZvWGtvUHA5UDJiWnRtNUtkbmEzVTFOUW9uVHQzRmg2UFI0bEVJb3JiN1ZicTZ1b1VqOGZqalVhanVVS0lBeERMek90QlJKY1EwUUFpS3JkTjFRR0k1WDNsSUdiMkJORDBZb3RHOUNDaXdRMGZhR3dpT25YcUJDa2xFNUhKekNZUldmWlhrNWxOQUdhRDUwd0F0Y3hjZ2RqSzI4MW9zQUszL2pITHNuNjBwNkYzdzY0cHpBWndNUkhWMktPWEh4UFJhUUI2QTVqTHpGMklLS2tSTlFzV0xNREJCeCtNSTQ4OEVzT0dEY1A4K2ZOM00yWHRKYUtHaURLVDBxRkR1bEpuV2RaRUljUW5BS1RMNVhvT3NXekE1QVJjdG9EQ3dzSmVIby9uN3dET0FHSTFwQmRlZUNGKys5dmZKcTIydTFldlhyanl5aXR4K2VXWFk5R2lSWGpzc2Nld2V2WHFZUzZYNjcrYXByMFZpVVQrV0ZaVzltMVN4TVNadERabGlDV1BZKzNhUkdlQXBnLzFob1NaeXdGZ3g0NGROM1RxMU9sMElqcGVTbm1xWVJpdnBGUmdDN0VzNjNvaW1xOG95bXdBejZFRnhaM1oyZG4zTXJQQ3pKdGJZTWdBd0N3ckt6T0JuMytlZTZHOC9xQ29xS2dQTTkvTHpIVlZWVldGVGNSdTdHYjI3SkU4cGJIWkErQlJGQ1dYaU9xTlhyM3BPd0N4YWJBREdqeVdBOEJGUkM1Zzd5dHNHeDgzOVZnenpVb21FUVVBQkFCVU12Tzd6UHdURVowRkpEZWladjc4K2J2MjJCdzdkaXhtejU2TktWT21ORGxka3VLSUdvK1VzaFRBRDh5c0UxR3BaVmtyaVdoVk1CamNtalJCRHUyV1lEQzRkY2lRSVdQZGJ2ZG5BTVpybWpaTDEvVzRsWjNFQVFvRUFwT0ZFUDhBMEsxMzc5NjQrT0tMTVdIQ2hLVGQ1RFJHVVJTY2VPS0pPT0dFRS9ET08rOWc3dHk1V0xkdTNWaXYxMXVxcXVxMFlERDRLTkpvSUFKSTgrbkxRQ0J3a3FJbzd4eDU1SkdZTTJkT3F1VzBDMmJPbklrRkN4YkFzcXcvQklQQmVRQ2dhZG9sQU9ZQ1dCZU5SZ2UzOTJIeHhtaWE5aTJBZnRGb3RDZ2NEamRyd1VKUlVWRW55N0txaWNnaW9seTdFRDJocUtwNm5oRGlDV1plWmhqRzhFVDMxd0JYWGw2ZXUzUG56aTZQeCtNaUlyZWlLQzRoaENzU2liaUZFQzZLeGFONEZVWHBUa1M1bG1YbDJrdlNjNFVRdWN5ODYzc2l5Z1BRN0pFZFpvNEErSXlaanhGQ2lNOC8vendwZDh4ZmZmVVZ6anJyTEN4WXNBQUhISEFBYW1wcU1HclVLTnh4eHgwWU1XTEVMODYvL2ZiYnNYcjE2cVN1aUxZc0M4T0dEUU5pTnhOTi9WQVl3RHBtTmdEb0FMNk1ScU1ycTZxcVZxOVpzMlpuVWtRNnRDdFVWVDJLaUQ0Z0lnOHpYMkVZeGtPcDF1VDMrenNMSVI0V1F2eEJDSUdKRXlkaXlwUXBTVjlndHk4aWtRZ2VldWdoUFB2c3N6Qk5FOHo4ZWxWVjFUbnh5cnBNQm1rOVVtWloxbXBGVWZEVlYxLzlvb1puZjRTWlVWSlNVbjhjckg5YzEvVkhORTI3R01CUU95WC8xaFJKYkJWRTlCSXpYNnNveWd3QXB6Zm5HbVoraDJKdmlQOG13NUFCSUNIRXJSekxERW4yNXVQUjlldlhSK1BWbUtacFR3QTRiMi9uTUhNeEVYM0t6S1BzektFaXV5Wk9KQ3VpNW8wMzNnQXo3emJ5RllsRU1ILysvRitZc2xSSDFBQ29NMDJ6djZJb2twazFJanFNbVFjQ0dFQkVCeEhSUWJBejM5eHVON3AzNzI1Mjc5NTlGUUNkbVExbVhpR0VXS25yK2pmb29GRUFEakdDd2VCU0tlWDV6RHlQaUI0SUJBSmZoVUtoOTFLbFovRGd3ZjFkTHRkL0FHaDkrdlRCSFhmY0FWVlZVeVZucjNpOVhreVpNZ1dqUjQvR2pCa3pzSGJ0MnBPN2R1MzZXU0FRT0RrVUNxMUt0Yjdta1BZdVJrcTVqb2p5WG4zMVZSeDAwRjVqbFRvOEd6WnN3Tml4WThITW13ekQySzB1U0VwNUpCRjl6TXhSMHpRSGg4UGhiMUtsczZVVUZCUjRzN0t5dGhHUnQ3YTJ0bmRwYWVuR3ZaMHZwZXhoRjhUWEVsR1g0dUxpdXIyZEh3OENnWUJVRkVWbjV1OE13OGhMZEgrSlJFcjVrbDBydGd0bXJpQ2lwNW41QjN0RTdDUUE3b1kzUTVabGJSVkNkRnU0Y0dIQ1Z4NmJwb25SbzBmai9QUFB4M0hISGJmcjhYQTRqSnR2dmhudnZQTU9jbkp5QU1RaWFoWXRXb1M1YytmaWdBTU9TS2l1eGxSV1Z1TDQ0NDhITTI4eERLT3BId29GQW9FQlFnaU5tU1VSRFNhaVF3RWNBcUNwZWVDZHpGeUMyS2hhaUloV21xYTVNaFFLZlpmSTErR1FmS1NVZnlhaVd3RnNZK2FqVWhIOW9HbmFZR2Ira0loNkRoMDZGUGZjY3creXM3T1RMYU5WVkZkWDQ4WWJiOFNTSlV0Z0I5TCt4akNNTDFLdGExK2s5VWdaQUhCc2M5ZExsaTVkdXQrYnN2cFJNaUphMnZnNXd6QSswVFR0T1NMNmc2SW85d0ZJWG1GTkd5a3ZMNDlvbXJZTXdERnV0M3NzZ0QxdWlJM1lqVWI5S09FRHlUQmtBQ0NFT044K1hKQ00vaElKRVdVaHRscjFBeUo2enJJc2hZaU9RYXpJdjlNZVJxUjNFdEgzQUxvbEk2Sm02ZEtsMkxadEc4YU5HNGVzckt4ZGovZnExUXYzM1hjZkZpeFlnRW1USnJXYmlCb0FlNm9iWS9zT2ZoV0E1K3NmOVBsOEhrVlJDaFZGa1FCVUFBT0phQ0F6NXhIUk1BREQ2czlWRkFWU3lxMUVaTmlqYW1FaVdsVmJXN3V5ckt5c0lqR3Z6Q0hSR0laeG02WnBod0tZRE9BdHY5OS9lREszYkFzRUFqNEFIeExSQWFlZGRocXV1KzY2bE5XT3RZWXVYYnBnOXV6Wm1ETm5EcDU4OHNrY0FBc0RnY0JKb1ZDb1hlZEhwcjBwRTBKOEFPQ1NaY3VXNGF5enprcTFuSlN5Yk5reUFBQVJmZGpVODlGb2RLckw1UnBQUktkS0tVODBET1A5Wk9wckM4dzhFOEFpQUxNQVBBV2d5ZW02UUNDZ0VsRmZBRFc2cmwrWERHMCtuNjhMRVYxaFIxdmNuSXcrRTBra0Vyblc2L1VlQkdBc004OFNRdVEwZFY3RFVUSm1YbVRud1IyMmNlUEdoQWZJenA4L0g0Y2Zmdmh1aGd6NHVmQzNQclBza1VjZUFRQ01HalZxdC9PU0ZWRlRVYkhMRS8zWWt1dnNMRURkL3JlTGdRTUhablh1M0ZtMUxFc2pJajlpWnUxUU84UHZlQ0k2dnY3L3hPdjFzcFR5ZTl1czZVUlVabG5XS2tWUlZoVVhGKzlvODR0elNEaVZsWlVYWm1WbDVSUFIwUzZYNi9YOC9QemprMUZyNlBmN0J5cUtzaGhBN3FSSmt6QjE2dFJFZDVrUWhCQzQrdXFya1pHUmdibHo1M1pURk9XOW9VT0hIdi9GRjErMDI0RGV0SisrOVBsOHZiMWU3N3JNekV6WHdvVUxrWm01ZjY0ODM3bHpKMDQ2NlNSVVYxZWJSSFJJY1hGeGs4dUJwWlRYRWRGZm1YbDViVzJ0YW4vNHB3VlN5bStJS04reXJPSEJZSEJaRTZjb21xWlZBdWpFekpNTXczZ3VHYnBVVlIwcmhIZ1RRTEd1NjBPVDBXY2k4Zmw4SG8vSHM4UWVrZG1OV056YUwxZHhNdlAxQUE0a29xdXV2ZlphVEo0OE9TbGEyenZ2dnZzdWJyamhCZ0I0U2RmMU14TFZUMkZoWVMrMzIxMC9CVnBvVDRFZUNpQ3I4Ym4yelVNNUFKMklEQURMbzlIb3FuQTQvQlgyY0xQamtEcnNjb3hQRVp2U1R1ajdDQUI4UGw5M2o4ZnpLUkVObUR4NU1xNjk5dHBFZHBjMEhuMzBVVHo4OE1NQXNLNjJ0bmJZdnNwZ1VrWDZqRVh1Z2JLeXNnMEE1dGZVMUdEQmdyU2ZPV28xbjN6eUNhcXJxOEhNUy9aa3lBREFNSXo3QUt3a29zRWVqK2V5SkVxTUI4OERBQkhOYk9ySlFDRHdlOFFDVFN1VFpjaHNQVGNBQURQL0sxbDlKcEt5c3JKYVpqN0Ryc1BZRFNKcWNrR05aVmx2d29tbytRV05JMm9TUldscDZVYkRNQllFZzhFN0RjT1lwT3Y2VUYzWHMydHJhd3VZK1hRQWR3SjRqWm0vQkZCbmo2NmRCZUJ1QUcrNFhLNFZVc3BxVGRPS3BaU1BhcHAycFpUeVJKL1BkeEE2d00xN09tTVl4dWE2dXJxeGlFMkJuNjVwMmw4UzJKM2I2L1UrUzBRRFJvd1lnV3V1YVUrSkhHM2pvb3N1d3ZqeDR3R2duOGZqZWMzbjh5VnZ4VThMU0h0VEJnQ21hVDRPWUw4MlpmUG56d2NBV0piMTVENU9OUUZNc1ZjSjNsRllXUGlMb05EMmltRVlOeUZXdXpSQlZkWDhocy9aTlRoUE1ETkhvOUdqazZXcHNMRHdWMFIwRkdKR01PVkwxK05GTUJoY1kxbldMdFBPekx0R3lacGdReWdVS3JNczYydmc1d0JqQitDYmIyTHJhWmk1SlRsNThZSkxTMHUvTWd6alpWM1hiOVIxL1JURE1IeUdZWFNwcmEwTldKWjFQb0FIQUx6THpOOGd0ckJBSTZLTEFQeURpQlo2dmQ2MW1xWnQwelR0STAzVDdwZFNYcUNxNnRGRlJVWEpYVEd4bjFOU1VySUNzVHJnT2dBelZGVTlOeEg5U0NsbkFEanBrRU1Pd1YvKzhwY09sV2hBUkpneFl3WjhQaDhBSE9IMWVtZWxXbE5UcEgxTkdRQkVvOUgzRkVYWnJPdDZqNVVyVi81aTM2eU96dHExYTdGNDhXSXc4OVp0MjdidGM0UkkxL1YzTkUxN0M4QTR0OXQ5QjRDTEU2OHlMa1NaK1ZNaUdvRllOTWE5OVU5NFBKNDdFWHMvcjAzbWRsSXVsK3NVQUdEbUQ1UFZaekx3Ky8yRmlxTGNCdnh5eTZqR01QUC9BQ2VpcGpGN2lxaHBCMFJMUzB2REFNSU5IeXdxS3Vwa21xWXFoSkFBQXN4OEtCRU5CTkFMd0xFQWpxMGZLV1ZtU0NrM0lqWUZxak56bVdtYUswM1RYRlZXVmxhZC9KZlU4ZEYxL1FNcDVXVkU5QmdSelpWU2ZtTVl4a2Z4YW4vSWtDRkRpT2pQR1JrWm1EVnJWcnZMSUlzSFhxOFg5OTU3TDA0Ly9YUnMzNzc5Y2lubHM0WmhmSkpxWFEzcE1KK2FxcXBPRVVMTVB1YVlZL0RBQXcvcys0SU94TTAzMzR3MzMzd1R6UHhYd3pCbU5PY2F2OTkvc012bEtnV1FhVm5XNFh1bzBXcDNhSnAyQkRNdkphSWRrVWlrZTFsWldXMWVYbDVtang0OXRoT1JaVm5XQVVsTVNGYzBUZHZDekYyWU9XMStodnRDVmRWemhSQVBBOGdBc0lhWis5TmVISlpsV1ZjRWc4RUhBU2VpcGlGN2k2aEpKd1lOR3BTYmtaR2hFWkZHUklYTVBOQ3VXZnRGTm9LOVIrbzM5aXBRSGNCeUljVEtTQ1R5VlRyVnI3Wm5wSlIvSmFMckFQd0U0QWhkMTlzOE5WNVVWT1MyTEdzcEVRMjk2cXFyZHR2anVTUHkrdXV2NDdiYmJnT0E1WkZJcEYzVlZuZUk2VXNBc0N6clVRQ2JseXhaZ2hVclZxUmFUdEpZdTNadHZTSGJVbFZWZFZkenJ3dUh3OTh3OHo4QUVCSE5RZE5wNCswT1hkYy9KYUp2QUhUMmVEeS9Cb0NlUFh1K2FadUdqNUs1WlUwZ0VEZ1NzVUxxOG81Z3lQeCtmMmNwNVdOQ2lIOHpzNWVaSDYrdXJoNEc0UG05VEYyQ2lONnFQMmJtdDRGWVpNWCt6dDRpYXRLSkZTdFcvQlFNQmhjYWhuRzNydXRuRzRZeFhOZjFic3ljRCtCVVpyNmRtVjhCVUVKRXRRQitSVVNuQ1NIdUZFSzhDdUJMcjlkYnJXbGFTTk8wSjZTVVYydWFkcEpkZ3RCaEJnYVNoWDNqL1I4QXVjejgxcEFoUTVwY0hkMFNUTk04bDRpR0RobzBDT2VjYzA3YlJiWnp4bzhmajZGRGh3TEFZSy9YKzZkVTYybEloekZsOXRaQnR3SEFQZmZjczdmNmx3NERNK052Zi90Yi9mR0RMZDFLWXN1V0xiY0FXRWRFdzZXVTZiUmM3aWtnVm1BL2ZQandYQUFqQWRSRklwSGZKbE1FRVYxbEg3NmN6SDRUZ2FxcUF4UkZXVXBFRnpKek5UTmZZQmpHaGF0V3JmclJNSXhKUkhTTnZXcXZNZXNNdzloVjJXOUgxT3lLWjltZjJWZEVUYnBqR01aYVhkZGZOUXpqejRaaG5LYnJ1bC9YOVM3TTdBTndOalAvelRicFh5SDJ0OFlQNER3aWVnREFPMEtJYjZTVVZWTEsvMGtwLzZHcTZzVlN5bCtuVTUxcml1QU5HemFjRGVBTElqclU1WEs5V2xSVTFPb05aL1B6OHpPSTZCWUFtRDU5ZWxwbGtiVVdJUVNtVFpzR0FHRG0vL1A3L1oxVExHa1hIYUttcko3S3lzcEhzN0t5TGcrRlFvZTkrT0tMT1BQTU0xTXRLYUc4Kys2NzlXbkYzMnpkdXZXT2xsNi9aczJhblRrNU9kY1IwYk1BN2hzNGNPQ3JLMWV1ck5ybmhTbEcxL1hiTlUyYkN1RDRhRFFhQmdETHNoNU01aEMwbExJdkVaMEJvRzdqeG8wdC90bTNKMVJWUFoySUhpZWlMZ0JXbUtaNWV1TzZQTk0wRnl1S1FvaEZKakIrVHBzdmJuaGVKQkpaN1BWNm81OTk5cG1ycHFabXY0Nm9lZmZkZDRIWXdwcFhVeXdubVpoMjh2eVhBSjZwZnpBL1B6OGpPenZiTDRUUUFBVHNJTnhEN1V6Qm93QWNWVDlEN3ZGNG9HbmFqNGh0TWFVemN5bUFWZFhWMVN2VGFRL0RSUEw5OTkvdnlNN09ucENabWZrWkVSMW5XZFpqQUZwVi9KK1RrM01lRVIwNGZQaHdCQUtCT0N0dHZ3d1lNQUNqUm8zQ3dvVUxld2doMnMzMmd4MXU2RmhWMVdGQ2lFODZkKzZzdlBqaWkramR1M2VxSlNXRWlvb0tUSnc0RWR1MmJiTUFuTlNXSUZoTjB6NUNySkQzRmwzWDI4VWJjMTlvbXZZZlpqN0YvaURmcWV0Nko4VE1RbEt3QzI0Zll1YVBETU00YnQ5WHREL3k4L016Y25KeTdpYWlxd0V3TTcrd2VmUG1DOWF2WDEvVDhEeDdtNnZQaUNnQTRBSFROQjhWUWp4T1JNT1orWExETUI1dWVMNm1hZjhCY01xTk45NklVMDg5TlltdnFQMndhTkVpVEpzMkRjeTgyRENNRWFuVzAxNVJWYldibmExV1pPZXIxWnUxWDJ5L3dMSHBqN1VOd25DL2pFYWpxeW9ySzh2MzE4M2JDd3NML1I2UFp3bGlaUlF6ZFYxdmFWeUdXOU8wTlFENlB2SEVFL0Q3L1hIWDJKNHBMeSt2SDd6WkhJbEU4dHBEYlZtSEdpa0RnR0F3dUV4VjFWbmJ0MitmUG0zYU5QenJYLytDMSt0TnRheTRVbGRYaHh0dXVBR1ZsWlVnb24vcnV0N1daUDRyQVh3QllHWmhZZUV6cGFXbFg4VkJaa0poNWx1SnFIN2w0NVZJb2lGRDdHYm1PanRXSkMxWGxVZ3AreFBSQ3dBT0IxQmpXZGEwK21MOXhuVHQydldQQUFJQXZpYWlQNFZDb1RvQVIwb3BwOVRXMXI3VytIelROQjlYRk9XVUJRc1c3TGVtckFVUk5mczFkZzNvSXZ2ZkxnS0J3SUdLb21pV1pXbENpTVBzeFFVREFPUUR5Sy8vM1hlNVhPamV2WHMwSnlkbkpSSHBBT28zYjE5VlhGejhEWUNtcHR3N0RLV2xwV0ZWVmM4U1FyekJ6TGNGQW9IVm9WRG94ZVplcjJuYVNBQjlod3dac3Q4Wk1nQW9LQ2pBVVVjZGhhVkxsL1p3dTkybkE1aVhhazBkenBRQlFGMWQzVTBlaitlWTVjdVhIM1g3N2Jmajl0dHY3ekRMODVrWjk5OS9mMzI5U3JpaW91S0t0cmFwNjNwWVN2azRFVjNxZHJ2L0J1RGtOZ3ROTUpabERWU1VYV3NUa3BwV0txVXNJcUo4WnQ2azYvcC9rdGwzUEZCVmRReGlIejdkN0h5cU00TEJZSk1iOVJZVkZmM0tzcXk3aWNoazVrdDFYYS9mUzlReURPTnZUVjNqUk5TMExLTEc0WmZZRzZ4L0IyQitnNGVGMys4Zm9DaUtSa1FxZ01HMldUdVlpSHdBZkFET3JvL3MwRFN0QmtEWVhnVWFadVlWUkxUS01Jd09GYVFYREFiZjFqUnRDaEg5UTFHVWZ3Y0NnVFgxK3p2Ni9mNkRoUkNuQllQQmU1dTZscG5QSnlLTUhqMDZ1YUxiRVJNbVRNRFNwVXRCUk9laUhaaXlqdUZVbXFDd3NMQ1h4K05aQnFEZlpaZGRob3N2VHBjb3JyM3ovUFBQNDk1Nzd3VXpiNnlycXh0V1dscTZMaDd0cXFyYWpZaStJcUx1ekR5cVBlK0w2ZmY3T3l1S1VnSEFUVVNVN0NsRUtlWGZpZWdxWm43V01JeTBXU0JoTDN1L2xZaXVCMERNL0VaVlZkWFplNm5URVpxbUxVUnNJY1U4WGRmLzBOeStuSWlhbGtYVU9MUWVuOC9ueWNqSUtEUk5VN09uMkFmUno1dTMvK0p2SEROdnNiZVgwcG01eERUTmxjeThxcVNrNUJjN1dLUVREVDZYTmdvaGhqTnpYd0J2QW5CRm85RUQ3Y1Z3dXhnMGFGQnVwMDZkZnZCNnZlNzMzbnNQWGJwMFNZM3dGRk5UVTROUm8wYWhwcVltU2tRSEZSY1gvNUJLUFIzV2xBR0FxcXFxRU9KREFObVhYbm9wTHJua2tsUkxhalhNak9lZWV3NnpaczBDTTFjVDBSaGQxeitPWngrYXBrMUhiTnVWcnlvcUtncmJhNTJHbFBJdTIxaDhCNkFyWXZVVUErS1IxN012OHZMeU1udjI3RmtGUUttcnEvdFZTVW5KMTRudU14NUlLZnNDZUphSWptUG1DQkhkcE90NmszZlBEYTQ1bTRpZUFyQ2hzckp5WUV1S3JQMStmMmVYeS9VTmdCN3o1czNEb0VHRDJ2Z0swb08xYTlmaTFGTlByWStveVhjSzAxTkhRVUZCMTZ5c0xKV1pOU0lhZ3RqbTdRTUJOTFViQVRQemQ3QVhGd0Q0VWdpeGN0T21UYXNiMTFpMll4UXA1WHdpR28zWTdFRWZBQjRBWU9hckRjUDRSOE9UcFpRVGllamxZNDg5RnZmZmYzOEs1TFlmYnIzMVZyenh4aHNnb2l1S2k0dWJMT05JRmgxNjdXc3dHQXlhcHZrYkFGdm56cDJMT1hQbXdMTFNyOFRBc2l3OCtlU1R1d3daZ04vRjI1QUJnUDFIZWptQVgrWGs1TFJMQit2eitib0RtTTdNVmsxTnpUQUE3d01BTTA5S1J2KzV1Ym0vUlN6VDdiTjBNV1NCUU9CNEFFSGJrSzIzTE92RWZSa3luOC9YbTRqK3ljeHNXZGJVbHBvTEo2S201UkUxRHZHbHZMeTgwakNNajRMQjRQMkdZVnhvR01ZeHVxNzNpRVFpZlpoNURJQ1p6UHdjWWtac094SGxFZEVFSWNRdFFvZ1hBWVI2OXV4WnBXbmFjaW5sUEZWVnB3VUNnWEdxcWc1QSt5ejlNWVVRdjdmM3JPMFAyNURaWE5UNFpDSWFDYUErcjJ1LzV2REREd2NBV0pZMU1zVlNPdlpJV1QxU3lxRUEzaU9pbkJFalJ1RFdXMjlObTZIYW1wb2EzSG5ublhqNzdiY0JvTW8welpORG9kQ2lmVjNYV3FTVUp3SjRsNGdpUlBTclZBL2xOa1pLK1JZUmpXSG1UdzNET0ZKS2VSaUFVZ0IxVzdac3lVNzA2Rjc5U2xWbS9tTWE3SFdwYUpwMlBUUGZSa1NDbWQrdnFhazVhOFdLRlQvdDYwSXA1Zk5FZENZenYyTVlScXNLVHV4Vm16b1JIVFo5K3ZRT0gxSHp6anZ2NE1ZYmJ3UXpmN05seTViRDJ1dElzME9UVUZGUjBTSDJGS2drb3NFQUJqTHpJVVQwaTVWaXpCeEJMQ3pYc0N3clNFUXJUZE5jR1E2SDF5ZGZlZ3g3TmZValJIUjJVODlibG5WTU1CajhYLzMzVXNwdmlDai81WmRmeHNFSEg1dzhvZTJRNzcvL3ZuNno4dTkxWFQ4d2xWcjJDMU1HQUg2L2Y2REw1WG9kd01EOC9Iejg5YTkveFlBQkExSXRhNitzWGJzV045eHdRLzBPQld0TjB6d2xGQW9aaWU1WDA3UTNBSXdIOEc5ZDE4OVBkSC9OeFY2UnRSNUFEUkVkVUZ4Y3ZBTUFORTBMSVJaTU9Wclg5WGNTMWIrbWFRVUFWalB6ZHNNd3NwRGNGWjh0UWtyWkE4Q1Q5bFJHSFlBN2RWMi9wVG5YcXFvNlFnaXhDTUEyWmo2c0xZWFJUa1NOUTVyamxsSWVSa1FTZ0FwZ0VETVBCSEFRRVRVMTA3U05tWVAyU3RDd1pWbXJkdTdjdWJJNU4wSnRvYWlvNkFCbS9nOWkwVVo3NGtWZDE4OEVkcTIrWHBPYm00dDMzMzIzd3l5RWF5M01qSEhqeG1IRGhnMklScU9Ed3VIdy83TjMzL0ZSVmVuL3dEL1BtWklDb1hlRElBYkJuV1Rtbmp1QWRXMkxmYTBvcTZLTGlGaFlGN0d0ZlYwTDduZnRZa1VSQ3dxMmRTMXJ3NFlMcmlET3ZYY21pWUFFQmJFRm9aY0FBQ0FBU1VSQlZFV2t1QkZDVFdidWZYNS96QTIvaUVEYWxKVHpmcjE0R2ViZWU4NlRTSkpuN2ozbmVaWm1LNWFXZUFzMkxXS3gyTktpb3FJUm5UcDFtclZpeFlvVHg0d1pnL0hqeCtQODg4OXZjU1V6NHZFNFpzMmFoVWNmZlJTSlJBTE1QTGVtcG1aVWVYbDVaU2JtVHlRU0V6MGV6NUZFZEg0d0dIdzhGb3N0ek1TODlhRGFhdkhNUE4wd2pLMTFqajBKNENFQXR3QklXMUxHektNbzJaRDVIYlRnaE16dEQvb3FFZTNGekd1WitUekxzajVveUxWRGhnd3BJS0xhb3ArM05uZW5taXBSbzdSeWNkTTBvd0NpZFY4TUJvTWRoQkFodHhodTBFM1VoaEJSTHlJNkhNRGhRTEp5Zkg1K1Brc3AxMUN5Y2J0QlJPVzJiWC9OekYvdnZQaStLWXFLaWpvbEVvbitIbytudnNjL0o0OFlNYUw3RjE5ODhUKzNGaHlLaW9yYWZVSUdBRVNFVUNpRU5Xdld3T1B4NkFCVVVwWUo3aHFQazNSZHY5eTI3ZHVlZU9LSmd2ZmVldytUSjAvR1lZY2RsdlYvbk15TUJRc1c0TUVISDhTeVpjc0FZQ3VBTzAzVC9Ec3lXRzhuRm91dGtsSStET0E2cjlmN0tKSzFyQktabW45WFNrcEtkRW8yUWQ1b211WVZkWThaaHZHd3J1dTNBemhRU2hseWY0aW1HZ0c0RGdBY3gybXBxMkpKMDdUTEFkeERSQjVtL2t3SWNXWmpIa0huNStmZjRDWnpYNWltZVg4cWdsSWxhcFMyeGsybS91disyU0VjRHZkSUpCSzZFRUlTVVltYi9PeEhSSDBCbkVoRUp3S0F4K01CTXp0U3l1VzF4WEFCTEU0a0VsLzcvZjdsa1Vnay91dFpkNjJnb0dBYUFLOXQyK2NKSVk0am9wdXhpMmJ4QUhMajhmaEVBTGNMSVFZQlFMOSsvWnIyQldpRGFoL2h1bTNDc3FaZEpXVXVOZ3pqZ1VBZzhKcmY3My9xdSsrK0czbmxsVmRpNk5DaG1EaHhJZzQ4OEVEVXFYK1ZFWTdqNE1zdnY4VGpqeitPYUhSSFBqSGZ0dTN4MFdqMDY0d0c0eEpDL05WeG5MT0pTSmRTbm1PYTVuUFppQU5JbG5KZzV0bzdQWDlCc25YTnp1WUFHRTFFNHdCTVRuVU1vVkRvQ0NMcUFtQ3BaVmt0cnNHMFc5SmtPaEdOUXZMcmM0OXBtdGVpRWNtOGxESkVSTmU2dXpQUFQxVnM1ZVhsTmNYRnhhZjcvZjVGNzc3N2J2OEJBd2EwbVJJMUw3MzBFbDU4OGNYYUVqVy9WK3ZJMnJkSUpQSVRraitMNXRSOVhkTzBnVUlJeWN3NmdQMkphQWdSRlFFWURHQXdKVnUyd2VmemdabHJwSlJmQVRBQVdIWHFxMzJIWGQraER4UFJZSS9IY3hxQUdjdzhrb2l1Qi9DcnlzM3U5L1VkQUlZQ3dJQUJBMUwxcWJkNi9mdjNCd0FRMGI3WmpLTnR2RjF0QmszVFRoUkMzQTVBQWtDZlBuMXcxbGxuNGJqamprUFBuajNUT25kbFpTWG16Sm1ERjE5OEVkOS9ueXczeHN4ZkFiakZOTTJzTjduV2RYMDBnQmVaZVVOTlRVMVJwaDZmN2lLT1B3QjRFY0E2d3pCMjJheFkxL1VpWnY2YWlKenE2dW91NWVYbG0xTWN3MndBWndHWVloakdUYWtjdTduYzBpLy9CRENJbVN1WitRTExzdDVvekJoRlJVVTVuVHAxK2hKQU1UTS9aSnJtcERURk9SZXFSSTJpQUlBbkZBb05kUitCYWtnbWEvc2gyYlhnVjNjRzNIOW5WbTB4WE1keGxoTFJLaUw2cG00OU52ZE4xWVBNYkJMUkhRRDIzV21jVTRqb1R3Q09tVHAxS2c0NTVKQjBmbzZ0Uml3V3c3aHg0d0Jnb1dFWUIyWXJqbmFmbE5WeWYvRlBCckRqZjBZd0dNVElrU014WXNRSURCbzBxTmwzMEd6YnhzcVZLN0ZvMFNKOCtPR0hNRTJ6YnFrQXc3YnRoNlBSNkROb1FldVZwSlJ6M1ZJSzk1cW1lWFdtNTNjTHhmNFBnSitaRDkzVFhTcGQxdzBBa3BuUE1VMHpaWlhVQTRGQW41eWNuQjhCMkZ1MmJPbmFrcHEyYTVvMlFRanhNSkpmbndpQVVhWnBOcnJEZ2E3cmt3SGN6OHpmbXFZNUdMdStHOWxzb1ZCb2hNZmplUjlBbDNIanhtSGl4SWtRb25WVjVuRWNCODg5OXh3ZWV1aWhIU1ZxVE5QOEtOdHhLVzNEd0lFRGN6dDE2aFJ5MXpZRjNkcHFRNUNzTzlhWTM5bWJtUGx1SkI5bFhsYTdpNVNaUHdYUWc0Z0NMNy84TXZiZE42czNodmJvdSsrK3crV1hYNDZYWG5vSmZyKy8vZ3VhWWRXcVZUamxsRk1BNEJ2RE1MTDJSV21Qank5M3lUQ01sd0M4NUQ3Q3VSekFTYkZZckVjc0ZnTUE1T2Jtb3FTa0JKcW1vYkN3RUwxNjlVS3ZYcjNRc1dOSDVPYm1JaWNuQjBTRTdkdTNvN3E2R3BzM2I4YTZkZXV3ZnYxNnJGcTFDdEZvRkxGWURGdTMvdi8xNmN5OGdZamV0bTE3YW0xYmpKYUdpQzVsWmhQQUZWTEtHYVpwZnBYSitUMGV6MStJS0llWmw5WDMyTkJ4bk1lRkVOUGNXL2NwUzhyOGZ2OW9BR0RtVDFwS1FqWmt5SkNDL1B6OFI0am9QR1oyQUR6bTN0MXE5TnEva3BLU1FRRHVBWkJ3SEdjODBwU1FBVUEwR3YxQ1NuazBnRGxQUC8xMDEyKy8vYlpWbDZoeEhDZXRKV3FVOXNkOUJMN1EvYk5EU1VsSlZ5S1NRZ2lkaUVyY3UycjdZOWZyeHdDZ2dJaHVBL0FUZ0tuTWZEZ1JqU0NpUXdIOERBQmR1blJKM3llU0FoczNic1IzMzMyWGtia0tDZ29BQU15YzFTK0t1bE8yZXlJWURCN2g4WGpPQkhDWSsyNmx1WXZOYkFBVnpEeWZpRjV4ZDJtbDdSZGdxdWk2L2ppQWl3RjhiQmpHU0dUb1RsNUpTVWxYcjlmN1U3S1RFdS9ka0oyQVVzcTFSTlFySG84UEt5MHRqYVFpRGlubE1pSXFjaHhudEdWWnI2Uml6T1lvTGk3ZTMrZnovZE90cFZURnpKYzA0ODZnUjByNWtYczNkTFpwbWhrcHdxdEsxQ2hLOCttNmZnZUFHeHQ0K28vTS9EcUEwd0IwSnlMZlo1OTlodHpjM0xURVZscGFpdlBQUHg5VHAwN0YvZmZmang5KytBSERody9IYmJmZGhpNWR1dXc0UG0vZVBPVG41Ly9pbXM4Ly94eCt2eC9oY1BnWFkwWWlLZm1Sdmt2VjFkVTQrT0NEQVdDYllSajVhWnVvSHEzcnVVRm1PYkZZN0dQVE5DODFUVE5RWFYzZHhYR2NZNWo1Rm1aK0ZzREh6UHcxZ0RVQU5pSlpDeXFCNUMvSnRjeThETUFuekR5VG1XOWo1aE44UGw4M3d6Q0dtcVo1b1dFWTc2TVZKR1FBa0Vna3JtTG10UUNPMGpUdDVFek42L1A1WnJoRlQrYzFvalREYXdEZzlYckhweUlHS2VWQlJGVEV6R3RiUWtLbWFkb1l2OThmY1JPeU10dTJoemZuVWEybWFXZTVDZG5hdFd2WC9xcnFkN3JFWXJHbFZWVlZJd0M4dldMRkNvd1pNd2JUcGsxRGRYVjFwa0pvc0hnOGptZWZmUmFqUjQvR2tpVkx3TXh6cTZ1cmRaV1FLZG5Hek9INno5cWhyL3ZrNHpzQUhtYUd6K2RMVjJnN3ZQbm1tM2ppaVNmd3hodHY0S2VmZnNMZGQrK3htY2d2UFBQTU13Q0F6ei8vUEswSkdRQjR2VHNlSEtiM09XbDljV1J6OHRiRVhUaitnZnVuWFluRllsdWtsTGNDZUpTSUhna0VBaCtsZWlIOXp0eGVqYWNDMkc3Yjl1OGJlcDNqT0hjSUlTNGlvb3VMaW9xdVMwR3JtN0h1Zi8vZHpIR2FwYkN3TUs5bno1NzNFOUhGU1BicGUzYlRwazBYVjFSVU5EbUxDUVFDZllRUVQzQnlZZVBrMWF0WGI2MzNvaFJTSldvVXBkbjBYYjNJekpWRXRBTEFTbWIrRnNBeUFGOEJXR3haMW5wZDF4T1phbjEyNmFXWG9sdTNiZ0NBODg4L0g3ZmZmbnRHNW0yc2JQKzhxYVdTTXFWQlROTjhUTmYxQ1VRa2ZUN2ZKQUIzcG5FNmdwdjhNdk16alNtd0dJMUdmNUJTemdOd2VFRkJ3U2tBWmpZMWlJRURCK1lTMFhnM2puODBkWnptS2lrcEdlVHorVjVGY2hQREZtYWViRm5XOUdZT1N6azVPUThDeUNlaU9ZWmh2SmlDVUp0Q2xhaFJsQ2JRTkswTGtrblhmNGpvVzJaZXdzeExiTnRlWEZwYSt2TWVyanVWbVltSUVJL0gwLzc5MWF0WHJ4MGY5K3paRTF1M2JtMlJQYWpqOFIybDRScGNJeTRkVkZLbU5NWkVBUE9JNkc5U3ltZWFXKzE5ZDZTVVFTTDZEWUFxMHpRdmErejFqdU04NnZGNERpT2lHOUNNcEt4TGx5Nm5JL2s5TXQreXJHVk5IYWM1d3VId3FjejhISUFDWmw1R1JHZVlwaGxyN3JqQllQQllBS01CYkV3a0VydnNsWmRKNWVYbDN3RTR1clpFelpJbFMrU2tTWk5VaVJwRjJRM0xzallBR05IUTh3Y09ISmpiclZ1M3FRQW1BTmdPSUhmcjFxMXBXMU5XYS9QbXpUdldqSzFjdVJLOWV2V0NFR0xIYnNydDI3ZnZPTDU1YzFvZndPeFI3ZElKWnQ2V3RTQ2cxcFFwaldBWXhnSm0vaWNSK1lqb3JqUk40d1h3TVFEWXRuMGptckR1TGhxTnZnemdSd0JEUTZGUWczOW83VXdJY1FrQU9JN3piRlBIYUtxaW9xSWNLZVc5YmorN2pzejhxbTNiMGpDTVppZGttcVoxOFhxOXp5RzVZZU52c1Zoc1hiTURUaEhMc3Q0MkRFTkhzaWJjZ2pWcjF1Q0JCeDdBY2NjZGgzSGp4dUdGRjE3QXNtWExZTnZOWDQ1cDJ6YSsrZVlidlBUU1M1Z3dZUUtPT2VZWTNIMzMzYlVKbVdIYjlnV21hUmFyaEV4cDdVcEtTZ1oxN2RwMUhwSUpHWmg1SFFCczJMQWg3WE0vL1BERDJMSmxDMWF1WElrWk0yYlVOdjdHd0lFRGtaK2ZqMy8vTzdreXBMcTZHak5uL3ZJOWRLZE9uUUFBbG1XaHFxcTVLMUgyYk5PbUhSdnIwLzlGMlFOMXAweHBGQ0hFWmN4OExJQXh3V0R3b1ZUM3hReUZRaWNUVVRjQVAwV2owWWViT282YlBQNVpDREVCUUtQTGpZUkNvZjJRYk82NzFiS3NHVTJOb3ltS2k0djcrM3krRjRub1lBRGJtZmxhMHpTbnBtcDhkNXQ4VDJaZVpKcG1pMndacFVyVUtFcHFTQ25QSUtJWkFBcmNsellRVVFXQXZkZXVYWXRCZ3dhbGRmNWdNSWhUVHowVjFkWFZPUDc0NDNkMDg4akp5Y0dVS1ZOd3p6MzM0TlZYWDBYUG5qMXg1SkZIWXVIQy8vOHJaY0NBQVRqOTlOTngrZVdYbzJQSGp2amdnL1F0NmE2czNGRWIvYWUwVGRJQUxXTmxtOUtxNkxwK0k0QTdtTG04cHFaR0x5OHZyMG5GdU9Gd09KK1ovOGZNT1FDT05FM3owNmFPRlF3R2UzazhuaDhwcVpmYi9xVEJkRjMvRzRCYm1QazUwelRIMW5kK3FvUkNvV09GRUxPSXFCc3pyN1J0K3crcFRIemQ0cTBMQVd4MUhFZkwxbVBaSmxBbGFoU2xFUW9MQy9ONjllcDFONENkKzdHK3dzeHJpT2pQVjE1NUpjYU1HWk9XK1hkVjhxSWxlLy85OTNIRERUY0F3Q3VHWVl6T1ZoenFUcG5TYUlaaC9GMUtlU0VSQmZ4Ky8xa0FVdElYMDdidHk0UVF1UUJXTkNjaEE0QllMTFpPMS9XNUFJNWk1bk1CTlBhT1VPMWF0c2ViRTBjamVLV1VON3ZOaEltWjMySG1NYkZZTEdXMzBnc0xDL004SHM4TEFNRE1EN1dpaEF4d1M5VEFmYlFkQ0FRNitueStnNGpvSUFDRGlLZy9NeGNTVVNjQWVRRHlrWHpUdWRWZEkxSkZSS3VZZVJXQWJ3RXM4UHY5bnkxY3VEQzl6MFFVSlFzMFRSdE1SQzhqMmI3cEY5d2xFVjJCNUJvdkpXblZxbFVBQUdhdXlHWWNLaWxUbXNKaDVpdVFyQW4yeU5DaFE5OWVzbVRKLzVvellIRnhjVzhoeEowQTdKcWFtcU5URWlYd01JQWprV3lmOVNBYVdQUlcxL1ZqQVhRSHNOZzB6YzlURk10dUZSY1g5L2I1Zk04VDBVZ0FOVVQwTjhNdy9wN3FlWHIwNkRFWlFCRXpmMjJhNXZXcEhqK1Qybk9KR2tYWkV5bmxXVVEwSFVDSFhSemVKb1I0TTVGSS9OYmo4V0QxNnJUczFXcVZ2djMyV3dBQU01ZG5NdzYxMEY5cEVzdXlYa2R5SjJiSC9QejhtNXM3bnQvdmZ4REp4MUZmbEplWHArU2RpbUVZL3dLd0NzQUFLZVh2R25GcGJSbU1XYW1JWTA5MFhmK3QzKyszaUdna002OTJIT2ZZU0NTUzhvUk0wN1NCYm5QaU9CR05SUXZxcjZvb1N2T0Z3K0Y4S2VYalJEUWJ1MDdJQUdCZUpCTFo2ampPTWdCWXZueDUzZjdMS1ZWU1VvSklKTklxSGwweU0wcExTMnMvdHJJWmkwcktsQ2FMeCtNWEFOZ0dZRklvRkFvMGRaeGdNTGdQZ0Q4d2M3WGpPQ2VrTEVBQXpQeXkrK0hGRFRsLzZOQ2gzUUdjd2N3T016ZDVvMEVEQ0YzWC84TE1jd0gwQWZBSkFNMnlyTGxwbU10TFJNOFRrWEFjNTNuRE1CYWtZUTVGVWJMSXR1MXppS2krcmh4dkFVQnBhZWszekx4cTNicDFPOHEvdEdkcjE2N0ZxbFdyd016cm90R291bE9tdEU1bFpXWEwzWlpUSklTWWhxWXR2Q2F2MS90UDkrT1gzTm83S1ZOVFUzTW5nQVFSbmJILy92djNyZS84dkx5ODBVaXVSWG92MWJIVUdqcDBhSGRkMTE4SDhBOGljZ0JNTVF6amQ2WnByay9IZk83dXEwT1krWWQ0UEg1Sk91WlFGQ1c3TE11YVRrUkhNUE9LM1p5U1NDUVN0VzlTd2N6dkFNQi8vL3ZmVElUWG90WGVKU09pckg4eFZGS21OTXVtVFpzbUExaERSSWRvbXRiZ2RraTFRcUhRY0NRcjFWZlcxTlJNU0hWODVlWGxsYlUvZlBMeThzNXF3Q1dYQVFBUlBaWHFXQUJBMDdUaCtmbjVCb0NUbUhrOU01OXNHTVpOU05QanhHQXcyQXZBTTh6c0FKaVlxcDJ5aXFLMFBKRklaTDRRWWppU0xjRjI5bVhkbW9SQ2lJOEJZTkdpUlprS3I4V3EvUm9RMGR6c1JxS1NNcVdaS2lvcXFoM0h1UmtBQ3lHZUhESmtTRUc5RjduQzRiRFA0L0c4QVFCQ2lOdlNsVEFJSVI0QkFHYStxcDU0RGlXaTN6RHpPc013WGt0eEdLVHIrbVZDaVA4QzJCdkFBc2R4cEdtYTc2WjRubC9NNmZWNkh5T2lIQUNmbUtiNVpocm5VaFNsQlhBY1p4S0FmR2IrZ1psM3RGdGk1bC84ckttdXJ2NFVRR0xod29YWXRpMnJSZXl6YXZ2MjdYai8vZmVCWkRtY2YyVTVISldVS2MzbjltRTBBZlRNejgrL3ZLSFhPWTV6Q29BK3pQeERKQko1TUYzeFJTS1JPUUNXRTlGZW1xYnRkbWVuNHpoakFZQ1pVMXJCUFJ3T2Q5WjFmVGFBaDVoWkFIakFNSXhEb3RIb0Q2bWNaMmVhcG8wRWNEcUFqVFUxTlZtcnU2TW9TbVpvbW5ZSWdCc0J4QjNIT1NzZWo0Y0F6QVBBekR5Nzdybmw1ZVZyQUx5MWJkczJ2UHR1T3Q4YnRteWZmLzQ1Tm0vZURHYWVINGxFdnN0MlBDb3BVMUlpa1VoTVFMS1I2NjJhcGcyczczejNqdHF6QU5oeG5BdlNIQjdjdFc4Z29sMHUrQThFQW40aUd1T2U4MGlxNWkwcEtTbGg1a1ZJYm1UNEdjQm93ekN1QUpEV2pyeURCZzNxVEVRdklmbkQrSy9sNWVXVjlWNmtLRXFycFdsYUY3Znd0QUJ3VnpRYW5WOVdWdmE5WVJoSE1QT0Z1NnBMYU52MkRBRHRPaWw3NjYyM0FHU25uZDZ1cUtSTVNZbFlMR1l3ODJ0RUpJUVFVMUZQdDRnT0hUcjhtWWp5bVhseE5CcWRrKzc0dG03ZCtnQUFtNGhHU1NuNzdYemM1L09kRFNEUGJUMzBWU3JtMUhWOW5OZnJYUVJnTUFBemtVZ01NMDN6bi9WZGx3cWRPM2UrZzRpNkFqQlMyYUpKVVpTV1NRanhFSUM5bWZrTHd6RCtXdWVRWTVybUxsdkZKUktKT1FEV0c0YUJwVXVYWmlUT2xtVGx5cFg0OU5OUHdjd2JObTdjT0x2K0s5SlBKV1ZLeWdnaExuYnZCcDJrYWRyaHV6dFBTdGtUd0cxSUprbW5aQ0sycFV1WGJtTG1Od0NBaU03ZCtUZ1IxZDZ0bTduenNjWUtCb01kZEYyZkFXQUdBRCtBSjRub2dOTFMwbSthTzNaRFNDbUhFZEZsQUxZbUVva3pNekdub2lqWkk2VThHOEM1QUtyaThmZzVhT0NkK1BMeThockhjZTRFZ0VjZmZUU05FYlpNTTJic3lGVWZYN0ZpeGZac3hsSkxKV1ZLeWtRaWtZMEE3Z0lBSXBwUldGaVl0NnZ6aU9nK0pNdG5mR29ZUnNaYVdqaU84ekR3NndYL21xWU5Sckw1K1BaTm16WTkwWnc1UXFIUWZsNnY5M01BNHdCc0FqRFdNSXlMSXBGSXZEbmpObFJoWVdFZUViMEtBRVQwVUN3Vyt6WVQ4eXFLa2gxU3lnRkVOQTNKcFNCWGxaV1ZMVy9NOVk3alBBbGcvZno1ODdGa3laTDBCTmtDclZ5NUV2Lys5Ny9CekQ5djJyUXA1UVc3bTBvbFpVcEttYWI1Zjh6OE5SSHQwN3QzNzNFN0gzZlhtNDBCc00xeG5GR1pqQzBhalg0Q1lDa1I5WkpTSGwvN3VoRGlmQ0lpWnA1VlVWRlIzZFR4ZFYzL2c4ZmpNUUNVQUZoY1UxTnpnR21hemI3ejFoaTllL2VlREdBQU0xZEVJcEhyTWptM29pZ1o1MFZ5Ylc0QmdOZmRUVmVORW92RnRpRDU1QUozM1hWWDJpcjh0eVRNalB2dXU2LzI0MGNyS2lwYVRBOWNsWlFwNlRBUmdPMDR6bjJCUUtCUG5kZkpiWkpMelB4Q3VvcXo3Z2t6UCtOK2VHbWRseTl3aisxeTNVVjlCZzRjbUt2citrTUFYa1N5RWZZTGxaV1ZlbGxaMmVMbXhOcFltcVlOWnVZcFNQYlBiRWhOTmtWUldqRXA1VlZFZERnei85Q2NEVk5WVlZWUE12TlgwV2dVTDcvOGN2MFh0SEx2di84KzVzK2ZEMmIrZHNPR0RYZGtPNTY2OXJnWVcxR2FTa3I1TGhFZEIrQnB3ekF1QUFCZDE4TUF2bVRtbjJ0cWF2cGtvNUJwT0J6T1orYU5TTFllS3JKdGU0Z1E0bTBBU3d6RDJMK3g0N2s5SlY4bW90cUNqVmNhaGpFdDFYSFhKeHdPKzVoNUFRQWR3RE9HWWZ6cUxxV2lLRzJIKy9OMElaS1BMVSt3TE91RDVveW5hZHB3SWNUbkhUcDA4THo4OHN2bzA2ZFAvUmUxUXBXVmxSZzFhaFEyYnR6b0FEaldOTTBQc3gxVFhlcE9tWkl1NDVsNU00QnhVc3JmQVBBQmVCTUFtUG5PYkZXV2owUWlXNW41bjI0Y0Z4RlJiZkx5ZEdQSENvVkN2eGRDV0c1Q3R0eTI3VU96a1pBQmdPTTQ1eUdaa0swMkRDUGxuUkVVUldrNUFvRkFSN2Z1bUFmQXc4MU55QURBc3F4Rmp1UGN1MlhMRmx4OTlkV29ybTd5U280V0t4NlA0NFliYmtCVlZSV0k2Sm1XbHBBQlRldFZxQ2oxV3JObXphWisvZnAxQTNBd2dBTjY5ZXExWGdneG5wbFhXNWFWMVIyQnZYdjNYaU9FdUFCQU1SR0ZrSHljT21iTm1qVzdhazN5SzRGQXdGOVlXRGhGQ1BFd2dGd0FyMWRYVng5YldscWFsY0tENFhDNEw0Q1BrWHpIZk02YU5XdmEzOTUyUldsSCt2ZnZQNVdJamdFUU13empES1NvN21IMzd0My80L0Y0ZnZmVFR6LzFYNzE2Tlk0ODhrZ1F0WTBIYXJYcnlPYk1tUU1Bc2NyS3l0TTJiTmlReUhaY08xTjN5cFMwTVF6ak9nRGZFOUV3cjlmN1BKS0ZUQ2NnVFgwZUd5b2FqYzVuNW5JQW5aRjhZL0x2aGpZREQ0VkNlL245L2crSTZGcG1ybUhtcXd6RE9LMjh2SHh6V29QZVBlRTR6Z3drRi95K1oxbldPMW1LUTFHVURKQlNuZ3pnWWdCYm1QbHNBQ2xMTE1yTHkydmk4ZmpwQUw1Lzk5MTNNWDE2by9jTnRGZ3Z2ZlFTWG56eFJURHoycHFhbXQrM2xCSVlPMU5KbVpKT05vQ3JrVXpDY3BtNW9nVWxEVHNlVjdwSlRiMmtsTC96ZUR3V0VSMEc0SHRtUHNvMHpmdlNGbUVENkxwK0loRWR4OHlWVzdac09UdWJzU2lLa2w3dVhmR25BWUNaYjBoVm9ldTZ5c3JLMWpxT2N6S0FqWTgvL2ppZWVLSlpWWUt5anBreGE5WXMzSDMzM1dEbXpVUjBabGxaMmZmWmptdDNWRkttcE5YV3JWcy9xdlBYajNaN1lvWXhjNlIyNjdkdDIvVVY1L0ZJS1c4RzhBR0FIZ0RlcjY2dTFpekwrbSthdzl5aklVT0dGRER6TEU1K0luOVp1blRwcG16R295aEtXZ25IY1dZUVVUY0E3Nld6VTRkbFdaWnQyOGNBMkRCdDJqUTgvUEREY0p5MGRvWkxDOGR4OE95enorTGVlKytGdThiNVZNTXc1bVU3cmoxUlNabVNWbmw1ZVhjZ3VXYUxpZWppaHZURnpKRHh0V3NsUEI3UFJiczdLUmdNOXRKMS9XMGl1bzJJRXN6OFY4TXdqbXNKdlNUejgvUC9RVVFkQVh4dW11WlQyWTVIVVpUMGtWTCt5YjBydmk2UlNJeE45M3pSYVBRTFpqNmFtWDkrK3VtbmNjMDExMkR6NW15dDBtaThiZHUyNFpaYmJzRkREejBFQUpzY3h6blpOTTBXYzJOZ2QxUlNwcVJOS0JUYXoyMEF2aDNKblpja2hKaUdMSmRpT2VLSUk3eENpTk5yLzA1RUU3Q0w3d1ZOMHc3MmVEd21nR01CckdIbTQwM1R2RDJEb2U1V0tCU1NSSFNwKys1UHRWSlNsRFlzRkFvRmlPZ2VabmFZK2FKWUxMWXVFL09hcHZtbGJkc0hBVmc2ZCs1Y2pCMDdGc3VXL2FxdmVZdXpjdVZLWEhqaGhYam5uWGNBWUtWdDI0ZTd4Y05iUEpXVUtlbENRb2daU040bGUwMEljWTdiRi9NWUtlVmgyUXlzcXFycUFpU0x2QzVnNWkrSXFLT1Vja3lkVTRTVThpb2h4SCtJcUI4ei82ZW1wa1pyS2UreUNnc0w4NFFRYjdsL3ZjczB6ZFZaRFVoUmxMUXBMQ3pNODNnOHN3SDRpV2k2WlZsdlpITCtXQ3kydEtxcWFnU0F0MWVzV0lFeFk4WmcyclJwTGJKa1Jqd2V4N1BQUG92Um8wZGp5WklsWU9hNTFkWFZlalFhTmJNZFcwT3BraGhLV2tncER5S2lXd0ZzWEw5Ky9lRkxseTdkMXFkUEg1dUlqZ1p3ak5mcmZheXFxaW9yMjVINzlPbnpJQkh0RGVCMkFJdmNwdWk5MXF4Wk02T2twS1JyWVdIaExDS2FoT1J1MGJ0TjB6eHYzYnAxTGVhK2ZWRlIwYlZFZENxQWIwelR6R2lyS2tWUk1tdmZmZmY5aC92OXZyU3FxdXFVeXNwS085TXhWRlpXVnYvNDQ0K3orL2J0dTRHWkQ0bEVJamtmZlBBQit2YnRpd0VEQm1TOWJBWXpZOEdDQmJqMjJtdng3cnZ2d25HY3JRQnVOVTF6d3ZyMTZ4dFU2cWlsYUJzRlNKUVdKUndPK3h6SCtacUlCZ0s0MVRDTXY5VWVrMUl1SmFMOUFQelpNSXlITXgyYnJ1dEZ6UHcxZ0hodWJtNlhuSnljZUZWVlZSV0F2SGc4UHRycjlmNkRpUFlCOEJPQUN3ekRlR3ZQSTJaV1NVbkpJSi9QdHh4QURZRGhobUhFc2gyVG9panBJYVVjU1VSekFGVEg0L0ZEUzB0TEk5bU9LUkFJN08zMys1OGlvcEVBTUhUb1VFeWNPQkVISG5nZ1BKN00zdWR4SEFkZmZ2a2xIbi84Y1VTajBkcVg1OXUyUFQ0YWpYNmQwV0JTUkNWbFNzcEpLYzhnb2xjQXJEUU1ZeERxRkRZTWhVS0hlanllVHdDZ3VycTZmM2w1K1pwTXhxWnAydjFDaU1uTS9KaHBtaE1Cd08xYmVaa2JwMkRtUlVLSU15S1JTRmFLd2U2TzIwb3BBcUNFbVo4MVRmUDhiTWVrS0VwNmhNUGhIc3hjQ3FDUDR6ZzNXSmIxOTJ6SFZKZW1hU2NLSVc0SElBR2dUNTgrT091c3MzRGNjY2VoWjgrZWFaMjdzcklTYytiTXdZc3Z2b2p2djA5V3QyRG1yd0RjWXBybXEybWRQTTFVVXFhazFKQWhRd282ZE9qd1BZQk9SSFI2SkJKNWZlZHo2dlRGZk1Fd2pITXpHWit1NjZzQjlBVndrR0VZQzl4NFp3TTRrWmxCUkk4YWhqRUp5UnByTFlxdTYrTUF6R0RtdGFacDlrT0txbmdyaXRMaWtLN3Jyd0k0blprL05VM3ppR3dIdER1NnJ2OEJ3R1FBQjlhK0Znd0dNWExrU0l3WU1RS0RCZzFxOWgwMDI3YXhjdVZLTEZxMENCOSsrQ0ZNMDBSdFNTTUFobTNiRDBlajBXZVE1Y0xrcWFDU01pV2xkRjIvQnNCZFNMYi9DTzNxblAzMjI2OUhodzRkdm5YTE9Rd3pEQ01qdCtTbGxDY1QwZXNBdmpZTVkyZ29GQXA0UEo1WEFReEZzaXEybDVrdlQyZjluNllxTGk3dTdmUDVWaE1SMjdaOVFqUWFuWlB0bUJSRlNROHA1WGdpbXM3TWxiWnRoMkt4Mktwc3gxUWZLV1dJaUM0SGNCS1M5UndCQUxtNXVTZ3BLWUdtYVNnc0xFU3ZYcjNRcTFjdmRPellFYm01dWNqSnlRRVJZZnYyN2FpdXJzYm16WnV4YnQwNnJGKy9IcXRXclVJMEdrVXNGc1BXcmY5L2FSZ3pieUNpdDIzYm5ocU5Sci9Jd3FlYk5pb3BVMUltRUFqMHljbkorUTZBcUttcDBjdkt5bmE3M2tuVHRIOElJZjRDWUhGMWRiV1dpUWJsVXNvM2lPaGtacDRFWUFNUlBZRms3OHFZNHpnemhSQjNNN05sbXFaTWR5eU5KS1NVYzRqb2Q4ejhybW1hSjJRN0lFVlIwa1BUdE1GQ2lDZ3o1d0lZWTVybTdHekgxRWdpR0F3ZTRmRjR6Z1J3R0JFTlFmTTNGZG9BS3BoNVBoRzlZaGpHaDJpQlR6TlNRU1ZsU3Nyb3V2NEVnQW5NL0tGcG1rZlhjenJwdXI0U1FIL0hjY1pZbGpVcm5iRVZGUlYxNnRTcDAvOEFlQnpIZVVFSWNTNG5QUk9QeHk4cEx5OVBTQ2szRWxISFJDSnhZQ3dXVzVqT2VCcEQwN1FUaEJCdk0vT0c5ZXZYOTF1MWF0VzJiTWVrS0VycUJRSUJ2OS92bjBkRUl3QThieGpHZWRtT3Fia0NnVUJIbjg5M0VCRWRCR0FRRWZWbjVrSWk2Z1FnRDhueVJBUmdLek52QTFCRlJLdVllUldBYndFczhQdjlueTFjdUxBcWU1OUY1bml6SFlEU051aTZYZ1RnUWdEYjR2RjRROWFKc2VNNGZ5YWkxNFFRMHdPQndIdnBySkpmVUZBd0VjbC83eHZkaEd3ekVVMHlUZlBwT3FmTkFEREo0L0ZNQk5BaWtqSk4wN29JSVY1MUU4Z3JWRUttS0cyWDMrKy9pWWhHTVBPM3RtMWY1bWNUQUFBQUlBQkpSRUZVa3UxNFVxRzh2SHd6a2kzcVBzaDJMSzJCS2g2cnBBUXpUd2RBanVPOFdGWld0clloMTdoRkVCY0F5TXZKeWJrNW5mRVIwYVVBd015ZEFTeTFiZnNnd3pDZTN1bTBhZTY1WndZQ0FYODY0MmtnSXFLcEFQS0k2QXZMc3A3SmRrQ0tvcVNIcG1tSEFMZ1JRSnlaejR2RllsdXlIWk9TZVNvcFU1b3RGQXFOSUtMRG1ibHkzYnAxbHpYbVdtWWVnMlFicHNuQllIQklxbU1yS2lyS0NZVkNzNWw1YjJZR003KzhaczBhUFJhTGxlMThybW1hWHpIemh3RHlmRDdmeEZUSDBsakJZUEFBSWpxUG1iY3c4MG5aamtkUmxQUnc3NGpQSWlJQjRDN0xzajdMZGt4S2RxaWtUR2t1cjlzQ0JFUjAzK3JWcXh0VlBkbXlyQlhNL0FJQWVEeWVwNUhDZjVPQlFHRHZnb0tDdVI2UDV5eTM0dlI3bG1YOVlVOHhNdk1qQUNDRUdKZXFPSm9pSEE3bmU3M2V0d0F3RWYzZE5NMzEyWXhIVVpUMEVVSThCR0J2WnY3Q01JeS9aanNlSlh0VVVxWTBpNlpwdndjd0NNQjNobUUwcWJpaEVPSlNabDVIUkFkSktYK2JpcmlrbE1mNy9YNkxpQTZFVzgvTHR1MXI2cnZPc3F3M21mbG5aaTZSVWg2VWlsaWF3bkdjbTVIY1ZyN1VNSXdwMllwRFVaVDBrbEtlRGVCY0FGWHhlUHdjcVBxRDdacEt5cFFtQ3dRQ0hZbm9hUUJ3SE9kcU5QR0hTU1FTaVRQempjek1SUFJxWVdGaFhqUEM4bW1hZGdjUnZVMUVYUUhFa0t6Uy84V3VIbG51Z3NQTUQxTHkxdHFmbXhGSGs1V1VsQXdsb3V1WXVkcTI3Vk95RVlPaUtPa25wUnhBUk5PUTdMTjdaVmxaMmZKc3g2UmtsMHJLbENiTHljbVpRRVJkQUpSWmx2VktjOGF5TEdzNkVaVUI2TkdqUjQrTG1qSkdJQkRvbyt2NmUwS0lHNWs1enN6WE1mTldBQ0NpeHhzNmp1TTR6N2tmbm43UVFRYzFKMEZzQ3EvUDUzc1RBSWpvcWRiYXYwMVJsSHA1QVR3TG9BREE2NlpwUHBYbGVKUVdRQ1ZsU3BNVUZ4ZjNadWIvWTJiSHR1MC9wbUpNeDNIK0NDQWhoTGcvR0F6MmFzeTFVc3JEL1g1L0ZNQlJ6UHdERVkxazVwY0FqQUNRMkxKbFM0UDdvY1Zpc1crWitWMGl5dG0yYlZ1ak5pNDBsNjdyNXdFWXpNdy9HSWJ4cDB6T3JTaEs1a2dwcjNJM1NQM2dPTTRGMlk1SGFSbFVVcVkwaWQvdnY0NkkvQURtUjZOUk14VmpXcFpsQWZnSUFIbTkzc2ZRc09MR0hrM1RyZ2Z3TVJIMVl1YVB0bTNiRmpJTVl4NkFxOTNkVERPWExsMjZxVEd4RU5HakFDQ0VPTDl4bjBYVGpSZ3hvanVBcHdBa21Qa1BtWnBYVVpUTTBuVTlURVJUa1B4ZUgyZFoxb1pzeDZTMERDb3BVeHBOMDdTQnpIdzVNMWQ3dmQ2VU5oU3ZxcW9hemN5YkFad2VDb1cwUFowYkRvZDc2THIraGhEaVRpSnltUGwyMHpSSExsbXk1SDhBUUVTbkFBQXpQOXZZT0F6RGVKdVoxelB6L2xMS3c1cjB5VFNPaU1mai93SkF6UHltMmhLdktHMVRJQkRveU15emtXdzk5TEJsV2Fxb3FyS0RTc3FVUmlPaVI5eUY4Szh0V3JUbysxU09YVkZSVVVWRUR3S0FFT0tmdXl2aUdncUZSamlPWXdJNGtablhBZmk5YVpwL3JYUDg5MFMwRnpOWG1LYjVueWFFd3N6OEFDV2wvUkdtbFBKWUl2b3RnRTFDaUxQU1BaK2lLTm1SazVOekR4RU5CaEF6REtQZUhlRksrNktTTXFWUlFxSFFvVVIwQWpOdjJMcDE2OFhwbU1Nd2pKdmNkV0g3NU9Ua25MblRZWkpTVHZKNFBKOFJVU0V6ZnlhRTBBekRlTC91U1VLSWlVaFd4TDhIQURjbGprUWlNZFA5OE5TaW9xSk9UUm1qSWR4ZHJLOHpzK000emlXUlNDU2VycmtVUmNrZUtlWEpBQzRHc0lXWnp3YVF5SEpJU2d1amtqS2xNYndlaitkSklMbm1xckhydEJyRGNaenh6T3dBbUtGcFdoY2dXZlZhU3ZteWV5ZU5tUGxlMHpRUGkwUWlQOWE5TmhnTWRnRHdPemZPTjVzYVExbFoyZmZNL0FZQVgwRkJ3UTFOLzJ6MmlQeCsvNU1BL0VSa3BMc3h1NklvMlJFT2gvc0NlQm9BbVBrRzB6Uy95bkpJU2d1a2tqS2x3VFJOT3czQVVBQ3IwMTExT2hxTnZrOUVDNUZNVnU2VVVvYUVFSXVJNkF4bXJuUWM1d3pUTkhkWkc4M2o4VnpoYmtKNGZlZUVyYkhxbE5JWTNaeHhka2ZUdEdGRWRCYUFiWTdqSEoyT09SUkZ5VHJoT000TUl1b0c0RDNUTktkbU95Q2xaVkpKbWRJZ1E0WU1LUkJDUEFvQWp1UGNDTUJPOTV4RU5BckFOcmVaK0JjQWlnQkVtRGxzV2RicmU3anVEd0JnMi9aanpZM0JmU3k2R3NCQVRkTk9iTzU0ZFEwY09EQlhDREdIazI1Vk83QVVwVzJTVXY2SmlJNWo1bldKUkdKc3R1TlJXaTZWbENrTmtwK2ZQd0hKdGorbVpWblBaR0xPN2R1M2IyTG0ybzBFZnNkeG5qQU00MERMc2xiczdocGQxOFBNSEFCUTFiVnIxNDlURUFZRGVJQ0lTQWd4S1FYajdkQ3RXN2ZiQUhRaG91V21hZjRqbFdPM1orRncyQ2VsL0UxamE5MHBTam9FZzhGaUlyckhYWTR4SVJhTHJjdDJURXJMcFpJeXBWNkJRS0FQRVUxeEM4VmVrb2s1ZzhIZ0VML2Z2NENJOW9PN1VKK0lYa2Y5QzJPdmNIZUczamQzN3R5VUxLTGR0bTNiOCs2SHZ3c0VBdDFTTWFhbWFZTUJYTVBNTmVxeFpXb2NjY1FSWGwzWGIyVG1qVVJVN3ZWNjErcTYvcVd1NjhGc3g2YTBUNFdGaFhsZXIzY1drc3N3cHB1bTJlUTFya3I3b0pJeXBWNSt2LzlHQUxsRTlHRTBHdjBpM2ZOSktjLzJlcjBHRVFXWXVkeHhuR3NCTUJHOUZBZ0VPdTdoVW1MbTJrZU1MNmNxbnNXTEYvOElZQ1lBai91MWFKWndPT3dUUW53QUFNejg1Sjd1L0NrTlYxVlZkUk9BT3dEVWJZMFZCakRYWFdTdEtCblZzMmZQT3dDVUFGaFNWVldWMGp2dFN0dWtrakpsajRMQjRCQUFFd0ZzcjZtcHVUQ2RjeFVXRnVaSktSOGxvbGtBOHBqNXVVMmJOb1V0eTdxYmlNb0JGUGg4dnF0MmQ3MnU2eE9KcUFzemYyRVl4dUpVeHVZNHp1TUFRRVE3bCtob3lsaVhBQmdBWUkxbFdSbHQ0OVJXdWNuNjdoTG1yc3g4YlNialVSUXA1VWdpdWdMQTluZzhmbTVGUlVWMXRtTlNXajV2dGdOb0xRb0xDL082ZCs5ZUlvUW9KcUo5a2V4UE9KaUl1akZ6UndBZGtXd0x0Sm1JTmpQenp3QXFBQ3hqNXVWRVZHYmJkaXdXaTIzSjV1ZlJXQjZQNXdHM1ZkSHNzckt5bEJhS3JTc1lETzdqOVhwZkFSQm01aTNNZklWbFdVL1dIazhrRW1kNHZkNllFT0p2b1ZCb2VqUWEvV0VYdzF3QUFFUjBYNnJqc3l6cmMxM1h2d0d3ajY3cnB4bUc4YSttakZOY1hOeWJpS1lDU0RpT2MzSnFvMnkvL0g1L0NmYjg4MHhtS2haRkNZZkRQWmg1SmdCeUhPZTIwdExTU0xaalVsb0hsWlR0bnBCUzZnQ09CL0I3SXRLeDA5Y3J1WFRwLy8vWDFSVkFWeUxxRHlCWTk3alg2N1YxWFk4eTg5dTJiYjhUaThVV0lRTzdHSnRLU25tUXUyT29jdXZXclplbmNaNlRpV2dtZ0U3TXZBekFtWlpsUmV1ZUU0dkZsa29wM3lLaVVVS0lad0VjZ3pybE1JWVBIOTQva1Vob1JHUlhWVlc5bTRZd21abW5FTkZUQUM0RDBKU2t6T1AzKzk5MlAzN0xzcXhGcVF1dmZmTjRQSldPODZ2cUtIWDlMMU94S08wZU1mTTBBSDJZK1ZQTHN2NmU3WUNVMWtNbFpUdlJkYjJJbVM4Z292TUI3RmlINHZmN1VWUlVoTUdEQjZOLy8vNG9MQ3hFLy83OTBibHpaK1RuNXlNdkx3OUVoSzFidDJMYnRtM1l1SEVqVnExYWhWV3JWdUg3NzcvSHNtWExVRkZSNGRtK2ZidE9STHJYNjcxWjEvV2ZtUGs1QUUrMXdFS0NIZ0JQQWdBelQwMUhvZGhBSU9EUHljbTVBOERWU1A0ZysyZE5UYzM1NWVYbG0zZDEvczgvLzN4dXQyN2RSaExSN3pSTk82aHVmOGhFSXZFMzk0N2VreFVWRlZXcGpoVUFhbXBxWHMvSnlabk96RWNFZzhGZWpkMUZKYVU4RmNrMVRoc053emdqSFRHMlYvdnNzMC9GOHVYTEZ3UFlmMWZIaWVpTkRJZWt0Rk5TeWdzQW5NN01sYlp0cDdRM3NOTDJVZjJudEErYXBoMHRoTGdLd0xHMXJ4VVZGZUhBQXcvRVVVY2RoVUFnQUsrM2VUbXNiZHRZc21RSlB2NzRZeXhZc0FCTGxpelpjWXlaUDNVYzU1NW9OUHJ2WmsyU0lxRlE2RFNQeC9NYWdKV0dZUlFoeGUxQWdzRmdvZGZyblEzZ1VBRGJBVnh2R01ZRDlWMG5wYnlLaU81bTVuVkNpUDYxTFlta2xEOFFVVDltUHRnMHpjOVRHZXRPOHo5SlJCY3k4ME9tYVRaNDRXNVJVVkZPcDA2ZHRqQXpBVGhON2NKS1BTbmxNQ0o2RDBEM25RNDlieGpHSDlIRWRsdUswbENhcGcwV1FrU1pPUmZBR05NMFoyYzdKcVYxYWZkSm1hWnBoeERSblVSMEdBQjA3OTRkeHg5L1BFYVBIbzI5OXRvcnJYT3ZYYnNXcjd6eUN0NTU1eDJzWGJzV0FNRE1pMnpidmk0V2k2V2l4bGFUQklQQkRoNlA1eHNpNnNYTWZ6Uk5jMmI5VnpXY213RFBSdktYNTBvQVp4bUdzYUNoMTBzcHZ5R2lmUnpIT2QreXJHZmRmbkt2QTFoaG1tWVJkbEhsUDFWQ29kQUlqOGV6RU1DUGhtSDBhK2gxdXE2L0J1QTBBUE1Ody9odHV1SnI3NFlQSDk3SHR1M0xBQVNaZVMwUnZldXUvMU1KbVpKV2dVREE3L2Y3NXhIUkNDVGZDSnlYN1ppVTFxZmRKbVhGeGNXOS9YNy9WTGp0Y3dZTUdJRHg0OGZqdU9PT2c4Zmp5V2dzdG0zamswOCt3ZlRwMDdGczJiTGFsOSt1cnE2ZVdGNWUvbDFHZ3dFZ3Baems5cGVNR1lZUlN1SFFYazNUYmhSQzNJTGs0OHAzbWZtY3hsYXlkOWU2eldObTJycDFhNWNPSFRxOEFlQklaaDVybXVaektZeDNsM1JkWHd4Z0NCR05pMFFpejlaM2ZqZ2MxcGs1QW1CcklwSG8xZG8yZXlpS1VqOHA1VzFFZERNemYydmJkb242UGxlYW9qMG1aUlFLaGNZSUlSNGlvaTU5K3ZUQmhBa1RjUExKSjBPSTdGWUlZV2E4OTk1N21EWnRHcjcvL25zQTJPUTR6dFh1THNTTXZOTjNrOVZ2bVRtSG1YOXJXZFovVXpXdXorZWJTVVJIQTZnQmNKdGhHRk9hT3A2VThrTWkrcDNqT004VDBabEVsRk5kWGQyM3ZMeDhUU3JpcldmdTg0am9PV2IrMGpUTjRYczZOeHdPK3h6SHFRVFFnWmt2c3l6cjBYVEhweWhLWm9WQ29VT0ZFSjhTa2UwNHpwRjExN3NxU21PMHE2UXNHQXgyRUVJOExvUTRWd2lCVWFOR1lmTGt5Y2pOemMxMmFMOVFYVjJOeHg1N0RMTm16WUp0MjJEbU56WnQydlRIZEMxZ3Iwdlg5YnVRckRRLzF6VE5JMU14WmpnY1BwU1pYd2JRbDVsWE80NXpialFhL2FRNVk1YVVsSFQxZXIwL0VsR08rOUpyaG1HTWFuNjBEWnZiNS9QOUJJQVRpY1RBV0N5MmFuZm42cnArUDRESnpMekNOTTE5TWhHZm9paVpvMmxhRnlGRUZNRGVBS1lZaG5GVHRtTlNXcTkyVXp4Mi8vMzNIK0QxZXY4amhEaTNiOSsrZVBMSkozSGRkZGUxdUlRTUFISnljakI1OG1UTW5Ea1RBd1lNQUJHZDBxbFRwNFdoVUdpL2RNNWJVbEl5Q01DVnpGekR6QmVsWUVpaGFkclZ6RHdYeVlSc0xnQ3R1UWtaQUpTV2x2NU1STk5yLzI3YjlzUE5IYk14Y3dONENvREg0L0hzOW01Zk1CamNCOEJrSkRkSkhKS2g4QlJGeVNBaHhFTUE5bmFMVnY4MTIvRW9yVnU3U01wMFhkOC9OemYzQ3dENnNHSEQ4TUlMTDBEVHRHeUhWYThoUTRiZ3VlZWV3NkdISGdvQVE0VVFDNlNVdzlJMW44L251d3ZKVWhqL3RDeHJXWDNuNzBrZ0VPZ21wZnlYRU9KdUpHdDgvZDAwemFOTTAxeWZrbUFCSkJLSkdjd01ab2JqT0oxU05XNURPSTd6SkFBUTBRbTdPY1hqOVhybkkvbTVQMnFhNXVyTVJhY29TaVpJS2M4R2NDNkFxbmc4Zmc3U3VNbElhUi9hZkZJV0NvVUNBUDVEUkwzT09PTU1QUGJZWStqY3VYTzJ3MnF3amgwNzR2Nzc3OGZZc1dOQlJGMko2SU5RS0RRaTFmTzR5ZDRvQUJ0cmFtcWExZnBIMS9XdzMrODNpT2hrWmw3dk9NNHBwbW5lZ0JTdmkvTjRQRGNTRVlpSWZUN2ZpK0Z3T0QrVjQrK0paVmxmTW5NTVFBKzNMdEV2aEVLaFNRRDZBYWcwVFROdGhYY1ZSY2tPS2VVQUlwcUc1QnV2Szh2S3lwWm5PeWFsOVd2VFNWa3dHQnppOFhnK0JkRGpuSFBPd2ZYWFg1LzF4ZnhOSVlUQXBFbVRjUEhGRndOQUY0L0hNMmZZc0dHcGJCdmpJYUxIQVlDWkh5OHZMNjlzNGppa2FkcEVBSjhUMFFBQUMyemIxaTNMZWlkbGtmN1NFUURBek1zQjVEcU9jM09hNXRrVlp1YS9BZ0FSVGF4N1lNU0lFZDA5SHM5OUFPeWFtcHFqTWhpVG9paVo0UVh3SElBQ0FQOHlUZk9wTE1lanRCR3RMME5wb0VBZzBNM2o4YndGb1B1WU1XTncxVlc3N1dQZGFseDAwVVc0NUpKTEFLQ3o0emh2RkJjWDkwN0Z1S0ZRYUJTU1BTZC9xS21wYWRLYWlLS2lvazVTeWhlRUVJOHdzd2ZBZzRaaEhMcW5SZkROb1duYStVVFVEWURCekVjRGlCUFJkZnZ2djMvZitxNU5GY2R4UGdTUVlHYnByc2NEQUpGSUpHcHJ6TDFSVmxZV3kxUThpcUpraGx2RStqQm0vc0Z4blBIWmprZHBPOXBxVXViTHljbVpSVVNEanpqaUNGeHh4UlhaamlkbExyendRcHgwMGtrQTBOL3Y5NzhlQ0FUOHpSblBMUlQ3QUFBUTBlM2w1ZVUxVFJpanVLQ2dZQkVSbmUwMlloOXRHTVprcExHdnB4RGlZZ0N3Ylh1S1pWa3JrQ3dlaTl6YzNGZVJvWC9Yc1Zoc2krTTQ5eEdSOEhxOWR3Q0FsUEkwSkh1ZWJsR3RsQlNsN2RGMVBVeEVVNUI4UXphdXNYVVdGV1ZQMm1SU0pxVzhIc0N4Z3dZTndwUXBVM1p1R042cUVSR3V2LzU2QkFJQkFEZ3dKeWZuM3VhTTUvRjRMa1p5WitSWGhtRk1hK3oxbXFhTjlYcTlpNGhvUDJhMjR2SDRjTk0wLzltY21Pb1RDQVQ2QUJnR3dObTBhZE5IQUdBWXh0bk12Sm1JRHRZMDdjQjB6bCtYRU9JWjk4UGordlhybDA5RUx6T3pnK1Q2UEZWRlhsSGFrRUFnMEpHWlp5TzVJZXBoeTdJK3lIWk1TdHZTNXBLeWtwS1NFaUw2YTI1dUx1Njk5OTRXV2ZLaXVYSnljbkQzM1hlalE0Y09BSENwbFBLZ3BveFRYRnpjbTRodWM1T0lSaTFHRHdhREhhU1UwNFVRejdpRlpxZlgxTlFja0luRnJuNi8vLzhBZUpsNXhqZmZmTFBSZmRsbTV1dVltWVVRL3k0cUtzcloweGlwWWhqR1ltWmVSRVJkZS9mdS9TVUFRVVFMRE1ONFB4UHpLNHFTT1RrNU9mY1EwV0FrdTUxY2srMTRsTGFuVFNWbDRYRFk1L1Y2WndEd1RKZ3dBWHZ2dlhlMlEwcWIzcjE3MTY2VDh4RFJVMDE1ak9uMys2OEgwQUhBSE5NMFAyem9kWnFtRGZaNnZmOGxvdkVBTmdFNDN6VE5DVTE1OU5rVVJIUU1BRER6RTNWZnR5enJFUURmQStqYXNXUEhTeklSaXh2SHJjd01JdHFmbVd1cXFxclU0bjVGYVdQY0hyc1hBOWpDekdjaldYOVFVVktxVFNWbHRtMlBKYUpoUTRjT3hSLy8rTWRzaDVOMko1MTBFb1lOR3dZQSsrZms1RFRxWFZzd0dCd0M0REptcmlhaVB6ZjBPazNUemlRaUU4bDFVNHVaK2NCTTlKdXNKYVU4bnBuN01QT1BsbVVaT3g5bjVsTUEyRUtJKzB0S1NycG1JcWFxcXFyNTd0eHdIT2YyaW9xSzZrek1xeWhLWm9URDRiNEFuZ1lBWnI3Qk5NMnZzaHlTMGthMW1hUnM0TUNCdVVUME53RDR5MS8rMGlwTFh6U1dFQUpYWDMwMUFJQ1pMdzhHZ3gwYWVxM0g0L2tIa3VzaVhqQU1vNksrOHdjT0hKZ3JwWHhRQ1BFeUVlVXo4NngxNjlhRnMvREQ2VVpLTGhLOERidllTR0JabGdWZ0xnRHkrWHpQSUFPdHhEcDM3bnl2V3k4TkhvOG5tTzc1RkVYSktPRTR6Z3gzdC9kN3BtbE96WFpBU3R2VlpqS1hybDI3bms5RWU0MFlNUUtoVUNqYjRXVE00TUdEY2ZUUlI0T0llZ29ocm03SU5acW1IVUpFcHpEemhwcWFtbnJ2c0VrcEIzVHIxbTB1RVUwQ3NKV1ovMlNhNXBoVnExWnRhL1luMEFpQlFNQlBSR0VBaU1mamIrL3V2RVFpY1FxQWJRQk9EZ2FEZ1hUR1ZGSlNNdFI5akdzek13QWNnM2JXVTFaUjJqSXA1WitJNkRobVhwZElKTVptT3g2bGJXc3JTWm1QaUc0R2dFc3Z2VFRic1dUY2hSZGVDQUFRUXZ5cEFXdkxoQkJpS2dBUTBZUDFGWXJWTk8xRUlySUFIQURnbTBRaThWdlROQjlMUmR5TjVmZjdid0tReTh4dmxaV1ZmYis3ODJLeDJCWUE5d0ZncjlmN0RnQmZ1bUx5K1h6ek9lbnZBUDRMb0xPbWFkZWxhejVGVVRJbkdBd1dFOUU5N21hb0NiRlliRjIyWTFMYXRqYVJsT202ZmhTQWZpVWxKUWdHMjkvVG82S2lJaHg4OE1FQTBOUG44NTI1cDNQZE9sbzZnTytxcTZ2djNOMTU0WERZSjZXOFV3anhGb0F1elB6R2xpMWJ0RmdzOXF0MVhKbENSR2U3LzkxdDNMVU13N2lKbWRjRDZDK2xURXU5TUYzWHJ3SFFuWWpXbXFaNU14SGREZ0JDaUYrMVhWSVVwWFVwTEN6TTgzcTlzd0Q0aVdpNmFacHZaanNtcGUxckUwa1pNNDhEZ09PUFB6N2JvV1ROeVNlZkRBQWdvdDNlWHUvWHIxOCtnQWVBNUk3QjNlMldsRkwyY3h6bkF5SzZucGxySE1lNXhqVE5VNWN1WGJvcEhiRTNSREFZTEdibVFRQzJWMWRYTnpReFBJZVpIU0thMmR3aXV6c0xoOE9kQWR3RndIWWM1ekFBcUtxcStnVEFkbWJlTnhnTTZxbWNUMUdVek9yWnMrY2RBRW9BTEttcXFwcVU3WGlVOXFIVkoyVkRodzd0VGtTbjUrVGs0TVFUVDh4Mk9GbHo2S0dISWk4dkQwUjBwTHRUNkZkNjkrNTlJUkVWTW5QVU5NMFp1em9uSEE0ZkNjQWlvc01CZk0vTXY3TXM2NTUweHQ0UVhxLzM3MFFrSE1lNXJhR2xOMHpUL0FpQUNjRGo5L3RUK2prNGp2TUZBRER6QzVabExRT0Fpb3FLYW1hZVFrVGs4WGp1U3VWOGlxSmtqcVpwUnhQUkZRQzJ4K1B4YzlXT2FpVlRXbjFTbHBlWGR3UUEzNGdSSTlDeFk4ZHNoNU0xZVhsNU9Qcm9vNEZrbzl6VGRqNHVwZXdKWUlwYlhIVlhmYWM4dXE3ZjZEak9oMFRVRThDYzZ1cHF6YktzejlJYmVjTXc4eUVBWU52MlM0MjV6cmJ0RTJyTGZyaGZnMlp6eTRMc0I2REdOTTFmM0prVVFzd0dBQ0k2Q0czZyswdFIycHR3T054RENQRWNBSEljNTdiUzB0Skl0bU5TMm85Vy8wdURpSTRDVUZ1dnExMDc0SUFEQUFDTzQreXFlT20xUk5RUndJZVJTT1NUdWdla2xEMmxsRzhCdUlPSWJHYSt4VENNWSt2YkJKQXB1cTZQSTZLdXpHeVZscForMjVocjNZVzVNd0ZBQ0RFSHpkd1pHUTZIZlVLSWx3REFjWnhqZHo0ZWlVU1dNL1A3QVBKMVhXOVNjM2RGVWJLR21Ia2FnRDdNL0tsbFdYL1Bka0JLKzlMcWt6Sm1QZ0VBRGpua2tHeUhrblcxbXh6Y3V6UTdsSlNVRENLaXl3SEVIY2Y1eFYweVhkY1BCR0FTMGZFQTFqRHpDYVpwM3BhcG1CdUNtV3ZYYzl5QUp2U1RORTF6QXBKcnZUUk4wNXJVa3FxVzR6Z2ZJUG1EKzNQTHN1YnU2aHpidHYvbWZuaGVjK1pTRkNXenBKUVhBRGlkbVN0dDJ6NDMyL0VvN1UrclRzcWtsQU9JYUdEMzd0MHhjT0RBYkllVGRYMzc5a1dmUG4wQW9KOWJzUjhBNFBWNjcwQ3lWK1FyMFdpMDNIMlpkRjIvQXNCOEl0b0x3THpxNm1yWm1IWkxtVkJVVk5TVGlJb0I4TWFORy8vYjFIRWN4N21VbVptSTVpRDVpTGZSTkUwNzJGMXJ4NTA3ZHo1c2QrZjVmTDRJa3ExWTluR1RYa1ZSV2poTjB3WVQwVU9jTERoNFdTd1dXNVh0bUpUMnAxVW5aY3k4SDVBc0NaRXM4dDYrRWRHT3dya2VqMGNIQUNubE1MZVV4Q2JidHE4QWdKS1NrcTVTeWxlUXJPVUZBSGNaaG5GNGVYbjVtbXpFdlNjRkJRVVBJcGxFUFZtbitYaWpXWmIxRElBZmlLaURsUEtxcG93aGhQZ1VBSmg1N055NWMzZmI5eTRTaWNTWitSb2lJbWIrdjZaRnJDaEtwcmlGcVo4SGtFZEVMNWltT1R2Yk1TbnRVNnRPeW9RUWd3Q2dYNzkrMlE2bHhkaG5uMzBBQU13Y1FITDkxSU1BNERqT1k3RlliSjJtYVpyUDUvdVNpRVlCK0IrQTB3ekR1QlpOZUN5WUNVUTAwdjN3a2VhT1pkdjJTQUEyRWYzZmtDRkRDaHB6cmE3cnp5T1pIQzQzVFhObUF5NTVBd0NJNkFBMDhjNmNvaWlaNGZmN2J5S2lFY3o4YlNLUnVDVGI4U2p0VjZ0T3lnQU1CWUFCQXdaa080NFdvMy8vL2dBQUl0cFgxL1VUaWVoZ0FLczNiTmh3aTZacEZ3a2hGZ0lZeE15TGlFZzNET090ckFhOEI3cXVIOGZNUFpoNW5XRVk1ZlZmc1dleFdHd3BNMzhDQVBuNSthODFJbzRpQUdNQW9LcXFxa0gxeDB6VFhBM2dMUUM1VXNyYm14Q3VvaWdaRUFxRkRnVndJNEE0TTUvbmRnUlJsS3hvN1VuWmJ3QmcwS0JCR1ptc3RMUVU0WEFZNFhBWXc0Y1B4OWl4WTdGaXhZcGZuSFBmZmZkaDVNaVJHREZpQk1hTUdZUFMwdEtNeEZhcnpsM0RmZUhlSmJOdCs3NnVYYnMrSVlTWXhzeGVBSStZcG5sd0pCTDVMcVBCTmQ0VUlpTEhjYTdETHBxUE4wVk5UYzJKekZ4RFJDT2xsTDlwNEdVUkFHRG1XeW9xS3FvYU9wZmpPTFhKMk5tTmpWTlJsUFRUTksyTHgrTjVnWWdFZ0x0YVNna2dwZjFxMVVrWk0rOEZvSFp4ZThiTW16Y1BuM3p5Q2ZyMDZZT2JiNzc1RjhlQ3dTQmVlKzAxZlBUUlJ4ZzZkQ2l1dnZwcXVJMnFNNkpidDI0QUFDSWFoT1Fkc2VWQ2lQRkVkQjZBalVSMGptRVlsd0hZN1pxb0ZzTGpQb0tGMSt0OUwxV0RscGVYMXhEUnJlNWkzcmtBUEhzNlB4d08zdzZnRTRDZkdyc3IxZVB4V0FDcUFPeXRhWnJhSHF3b0xZd1E0aUVBZXpQekY0WmhxQkkyU3RhMTZxUU1RQThBNk5LbFM4WW43dGl4STBhTkdvWEZpeGZEY1p3ZHI0OGNPUktkT25WQ1FVRUJqai8rZUd6WXNDR2pTVmxCUVVIdGZOM2N4S00vRWUwUG9OUnhuT0dHWVRTcStHcTI2THArR3hIbE1QTmJrVWpreDFTT2JSakduUUIrSnFLZVVzb3h1enR2di8zMjY4SE1Od0VBRVlVYk8wOGtFb2tEK0FzbFRXbDZ4SXFpcEpxVThtd0E1d0tvaXNmajV3Qnc2cmxFVWRLdXRTZGxIUUdnUTRjT1dabDg4K2JONk5teko0VDQ1WmVSbWJGbXpSck1uajBiWjU1NTVxK09wMU51Ym01dERFVEpMYWsrQU05VVYxY1BxMjBIMUVyVTF2aTZlWTluTmQzdjNiNllUdzhjT0RCM1Z5ZDA3Tml4dHBMMzAwMTkxTHR0MjdZM2dlU0MvNktpb3B3bXhxb29TZ3E1NVpTbUFXQm12cktzckd4NXRtTlNGS0NWSjJWRWxBTUFQcDh2NDNOWFZsWmk1c3laR0R2MmwvMi9GeTVjaUdIRGh1SEVFMCtFYmR1WU5DbXpmV3k5WG05dGVSQW1vczhBWEdnWXhyaUc5b3RzQ1lxTGkvZG41cjJZdWFhbXBtWnhPdVl3VGZOeklySUFpRzdkdWszZitiaVVjanlBdlFGc013empncWJPczNqeDRoK1orUTBBdVowNmRicXYzZ3NVUlVrM0w0RG5BQlFBK0pkcG1rOWxPUjVGMmFGVkoyVm9ac3VjcHZydGIzK0xvNDgrR2hzMmJFQ25UcDErOGZqeWdBTU93S0pGaS9ES0s2K2dzcklTdDk1NmEwWmpxNjNYbGx3Zjd6eVA1QTdBVnNYdjkwOGxJc0hNTjZVem1heXFxam9TeWJWMVk0cUxpL3ZYdmw1WVdKaEhSTk1CZ0psM1d5UzJFZTV3eHhxVmdyRVVSV2tHS2VWVlJIUVlNNjl5SEdkOHR1TlJsTHBhZTFKV0RRRHhlRHlqazg2Yk53OWZmdmtsSG5ua0VjeWRPeGZYWEhQTkw0NExJVEJvMENCY2ZQSEYrUERERDMrUnRLVmI3ZGZDZlRUM0dJQzVvVkJvcjR3RmtCb2pBSUNaWjZWemtvcUtpaXJIY2FZQmdOL3Yvd1R1OTBQUG5qMy80NTd5b1dtYVh6WjNIdE0wTFdhdUJOQkwxL1ZmOWN0VUZDVXpkRjBQdStzN0U4eDhnV1ZaRzdJZGs2TFUxYXFUTW1iZTh2L1l1L1BBS01yekQrRGZaMlozRXhMQ2ZRUU1oelFJdU1udXZMUGdVYTFTcTYzVW8ycEZSY0VMUmExSHZYNnRVSytxdFBWc3E3WVZSYXdvSGxWcnRaVnF0VmFzVnNYdXZMT2JySUFFQkkzS1lRT0VFRWgyWjU3Zkg3dXhWb0ZjczdzNTNzOC9iSFpuM3ZjYklKdG41M2hlQUdoc2JNejUzRVNFa1NOSDR0UlRUOFd5WmN2MldIajVmTDZjWGxQVzFOVFU4bkFITTl0RXRMK3U2OHNyS3lzbjVpeEVKd2doWmlGOVd1RzlXQ3oyU2JibnMyMzdrc3ovbzYrWnB2bnRjRGo4VFNLYURNQ3hMT3ZiSGsyVGNsMzM2a3lILzFzOUdsTlJsSFlJQm9OOW1mbHhwTys0dnRlMjdaZnpuVWxSdnF4YkYyVUFOZ1BBMXEyNS83RER6UGo0NDQveDZLT1BJaHdPUTlNMHJGMjdGaSsrK0NJUHhVaHJBQUFnQUVsRVFWU2FtcHF3WWNNR0xGeTRFRWNkZFZST2MyM2Z2cjNsNFJaTjB3NWg1amNCalBUNy9lK0VRcUh1c0E3alhLUVgvUDRoY3JUS0FET2Z3V25QYTVyMkZ3QWdvcE85bk45eG5LV1pjZmNmT1hKa2tWZmpLb3JTTmdVRkJYY1EwWGdBY2N1eS9xL1ZIUlFsRDdwMVVVWkVud0xBeG8wYmN6cnZONzd4RFV5ZVBCa3paODVFY1hFeGJyLzlkZ0JBbno1OXNIanhZaHgyMkdHWU1XTUd5c3ZMOGVNZi96aW4yZXJxNmxvZWZoYU5SaHVsbEZNQi9BbEFQMTNYbDVtbWVXeE9BN1hEZ1FjZTJJK0l5Z0ZnKy9idHkzTTFyMjNienhIUkdnQitJaW9DVUIyTlJ2L2s1UnpWMWRVYm1ma1JBUDdTMHRKN3ZCeGJVWlM5RTBJY0QrQUNadDdCekRQUTlmczBLcjFVdDE2VGo1bmZJNkp2clYyN0ZnY2ZmSERXNTZ1c3JFUTBHdDNqNnlOR2pNQmpqMlgxTXFoV2ZmSkorb3dmRWEzTFBKV3lMT3RFMHpUdkk2STV6UHljRUdKT1Y3empLSmxNM29GMEM0OUY3ZW1jN3dYSGNlYm91djRxQUd6YXRPbndiTXpodXU0dHVxN1BZdWJqc2pHK29paGZGWWxFUnJpdSsxRG15M2xTeXZmeUdraFI5cUpiSHlrRHNBSUExcTlmbis4Y1hVWnRiUzBBZ0pscnZ2aThaVmtYQXZncEFCRFJRaUhFdGNqVDNhdDdjUndBcEZLcDIzSTlzYTdyVHdIcDA5TERoZzM3U3pibWlNVmlOUUEyQUJpUytlU3VLRXAyYWE3ckxpS2lRUUJlbEZMZW5lOUFpckkzM2Jvb2MxMTNMZkRmbzBNSzhNRUhId0FBbVBrckMzaGJsdlZUSXZwQlp1M0htMDNUdkFmcEkxTjVGdzZIdjhuTXc1bTVMaDZQMTdTK2gzY013N2dWd0dBQW53TFlCZURnZHF5TDJSNHVNMStnT3Z3clNtNElJUzRtb3FPWmVWTXFsVHFyOVQwVUpiKzZlMUcyR2dEV3JGbVQwNldNdWlwbS9ud0JkR2EyZDdlTlpWa0xpT2kwekIySEY1dW11YVFyWEhpdWFkbzltYnNUcjRKSGk0KzN4YVJKazBab21uWWxBS1JTcVVPSTZISUFJS0szc2pIZnRtM2JsbVVlVGl3dkwrK1hqVGtVUlFGQ29WQUZFZDNCekM2QTgrUHgrS1o4WjFLVTFuVHJvcXlxcW1vdE05ZHUyclFKSDMzMFViN2o1TjNHalJ0Ulcxc0xadDRVaThXK2NxU3NoV1ZaejdxdWV6U0Evd0NZUG56NDhCY3FLeXNINWk3cFZ4Q0FjZ0J3WFhkcExpY3VMQ3g4RTRDUG1lK0x4K01mV0phMUFPbEZ4UHVacG5tQjEvT3RYYnQyR3pNdkJPRHIxNi9mYjcwZVgxR1VkQU5vbjgvM0dJQUFFUzJVVWo2ZjcweUswaGJkdWlnREFHWmVDZ0QvK3RlLzhoMGw3MXFPa2hGUnEzOFpzVmpzRFFEZllPWmFJcHJxOS90ZkQ0VkN3N0tkY1hlRUVEZG1sc3o2Unk0L3pRb2hMZ0l3bHBrYk5FMzc0bnBZMzhqOGVSL1NQWTA4UlVRdHZjcU85bnBzUlZHQUlVT0d6QWRRQ1dCbGZYMTlidGU2VTVSTzZQWkZtYVpwcndMQXUrKyttKzhvZWRmeWQwQkVyN1ZsZTh1eVZqaU9jekNBTlFBcWZEN2ZXNkZRcUN4N0NmZm9RZ0J3WFRkbi9VT0N3V0JmQUwvS25ESTlJaHFOZnI0c2hHVlpjV2IrTndDWXB2bTAxM05ibHJVV3dJZk1QQ2djRHMvMGVueEY2YzBNd3poSzA3VExBZXhLSnBNemEycHFtbHJkU1ZHNmlHNWZsRFUxTlMwRGtIcm5uWGV3YytmT2ZNZkptMTI3ZHVHbGwxNEMwdGRqUGR2Vy9lTHhlQzBSUlFCWUFNYjVmRDQ3U3hlNTcxWmxaZVU0QUVNQXBMWnUzVnFWcTNrRGdjQS9pQ2dBNEFYYnRyOVMwVy9ldkxsbHpjc1RzckJNbFF2Z0FpSWlYZGZWQmYrSzRwRklKREpFMDdURkFNaDEzWnVxcXFyMjNNTklVYnFnYmwrVUpSS0pEUUQrdkhQblR2ejFyMy9OZDV5OGVldXR0OURRMEFCbWZpTWFqWDdZbm4yajBlZzJJanFJbVpjQkdFeEVVY013RHNsUzFQL2g5L3NYRXBIbXV1NzE2OWF0MjVXTE9UTU5kQ01Ba3ZYMTlidGRKTHkydG5ZbmdEc0FRTk0wenh2Wjd0aXg0ODNNdzMwaWtjZ1FyOGRYbEY2SW1Ia0JnRkptWG1iYjlzL3pIVWhSMnF2YkYyVUE0RGpPSWdDOXVpajc4NS8vREFCd1hmZmhqdXdmalVhVFVzcXB6UHcwZ0FJaWV0MHdqQk84ekxnN3pEd0ZTUGRPeS9aY0dUNEFUeEVSQWZqKzNrNXRXSmIxZjh6Y1JFUWp2VjRKWWRXcVZkdVorVjRBZXFiVHY2SW9uU0NFT0JmQVNjeGM1emlPdWl4QTZaWjZSRkdXU3FYK0JtQ3paVmxZdFdwVnZ1UGszUHIxNjdGczJUSXc4OVp0MjdZOTNwbXhwSlRUbWZrM0FLQnAyck5DaUF1OVNmbFY0WEI0SmhFVkExZ2xwZndzVy9OOGtXbWFmd1JRQ0NCcVdWWmJtc1FlQXdETS9KelhXUnpIdVNzejlxRmVqNjBvdllsaEdPT0o2QjVPOTBhNkpCNlAxK1k3azZKMFJJOG95aEtKUkxQcnVqOERnTi8rdHZkMUdWaTBhRkhMdy91OE9BVW9wYndVd0EwQVVrVDBPOE13YmtBVzdrTFVOTzFtQUVSRTV5RUhpNCticGhsaDVtTUFjSDE5L1JGdG1WTksrWGNBYTRoSUUwSjQrcDhySG8rdkE3Q0tpSW9Od3pqUHk3RVZwYmNJQm9NQklub1VRQjhpV2lLbDdOUUhVMFhKcHg1UmxBR0E2N29QQU5qOHhodHZZT1hLbGZtT2t6UHIxNi9IWC83eUZ6RHpsdTNidDN0MkRZV1U4aGJYZFM4Q3NFdlR0QnVGRVBjR2c4R0FWK09IUXFGaUltcTUwOVB5YXR4Vy9EMXovZG9sN1ZsYnM3R3g4VUFBSUtLTElwRklmdy96c091NnM5SkQwdzBlanFzb3ZVWWdFTGlXaUE1ZzVnOVNxVlRXanV3clNpNzBtS0lzSG8vdkFIQVRBTngyMjIyOW9zTS9NK091dSs1cWVmeGJyeGZ4dG0xN0lZRHBBTFlUMFlVRkJRVlBoa0toWWkvRzFqVHRIcVN2NzNvb0dvMDJlakhtM21TT2N2Vm41blcyYlM5b3o3NHJWNjc4RHpNL0RnQ3U2NzdaMnZidGtibmpsQUdNbkRCaHdrZ3Z4MWFVbmk0Y0RoOEs0Q2NBa3N3OEsvTjdRRkc2clI1VGxBRkFmWDM5QTh6OFhpd1d3eC8rOElkOHg4bTZsMTU2Q1crODhRYVkrWU90VzdmZWtvMDVMTXY2aStNNFJ3TDRETUFKdXE2LzdFWDNmeUk2QVFDYW1wcHU3T3hZclFrR2c2T0phRTdteTBQUWdXV2NwSlNuTTdOTFJNRlFLSFNnVjluV3JWdTNpNW5uRTVGV1hGeXNMdmhYbERZeURHT0FydXRMaUVnRGNKdHQyNTUrWUZLVWZPaFJSVmxOVFUwVE01OE53UG5OYjM2RERSczI1RHRTMXRUVjFlSFdXMjlGWmwyM09kbHNKeEdMeFphblVxa0RBSHhFUkFmNy9mNTNLaW9xaG5kMFBDSEVZUUFHQUtoUEpCSWZleFowRHdvS0NsNEJvTHV1ZTV1VXNzT3IxeFBSbVFEZzgvbGU4eXBieHQyWlB6MHI5aFNscDhzY2JSL056TXN0eTdvKzMza1V4UXM5cWlnREFOdTIzM1ZkOTg0ZE8zYmc2cXV2UmxOVHoydm1uRXdtTVcvZVBOVFgxNE9JZmkrbGZDWGJjOGJqOFE4YUdocE1abDROWUh3Z0VMQ0R3ZURvam94RlJBOWxXbEpjakN3dlBoNkpSSDRJb0p5WnQ5aTIvWlBPakdWWjFoSUFtd0VVbXFZNXo1T0FBS1NVbXdGVUFTZ3lUZk1TcjhaVmxKNUtDREVEd0V3QTljbGs4blNrR3pJclNyZlg0NG95QUVnbWs5Y3g4NzlXckZpQm0yKyt1VWRkWDhiTStOV3ZmdFd5cEZLOHJxN3U0bHpOL2Y3NzczKzJmZnYyeXN3U1JLV0JRT0M5VUNoVTBZR2hSZ09BNjdwdGFVblJZWVpoREdEbW53RWd4M0VPQTVEcTdKakpaUEtnek1QNTVlWGxCWjBkcjRYcnVyT1JibjU1alZkaktrcFBKSVFZUTBRTEFEQXpYMWxkWGIwbTM1a1V4U3M5c2loTEpCTE55V1R5SkFBZi9mV3ZmOFhDaGJucVM1cDlUejc1Sko1NDRna3c4OGJtNXVaamM5VUZ2MFZOVFUyVGxQSUFBSzhTVVZGbVdhYkRXdDB4UXdqeFV3QStabjdkdHUydDJVc0tFTkZMQUlvQS9ERWVqMWQ3TVdaVlZkVmFBSzhDUUVsSnlVdGVqQWtBRFEwTmNhUS83WStvcUtnWTVkVzRpdExEK0FBc0JsREN6TTlLS1IvTWR5QkY4VktQTE1vQW9McTZlcVBydXNjRDJIYmZmZmZoL3Z2dnozZWtUbUZtUFBiWVk3ajk5dHZCekExRU5MMjZ1dnFqZk1XeExPdGJ6UHdIWnRhSWFKa1FZcmZMRlgwWkVWME9BSzdyL2lDYkFVM1RQQW5BRkdadTJyRmp4OWxlam0xWjFyY0JnSWdPcjZpbytKb1hZOWJVMURTNXJuc1RFV21CUUtCRHF6SW9hWkZJeEMrRTJEOFVDZzNMZHhiRlcwS0lxNG5vTUdhdVplYlorYzZqS0Y3cnNVVVpBTmkyYlR1TzgyMEFXeGNzV0lCNzc3MFhydHY5TGoxd1hSY1BQL3d3N3J6elRqQnpBNEFUTE12Nlo3NXpTU2xQQTNBUEFJZUlubzVFSWo4QVFIdmFQaEtKakdibUVnQk9LcFZhbmExY21YNXF2eWNpY2h4bitxcFZxN1o3UElYVGNwclI3L2UvNXRXZ3VxNy9Kdk5RWGZEZkFWT25UdldacHZrVFp0NUdSQW1mejdmUk5NMS9tNllaeW5jMnBmTk0wNHdRMFMxSVg0WndUcmFQdEN0S1BuamVwYjJyMmJoeDQ4ZWxwYVYvQnpEZHR1MCtxMWV2eGlHSEhJSkF3TE0rcUZtMWMrZE8zSHp6elZpeVpBa0FiSGRkOTN1MmJiK2E3MXd0Tm16WThHSnBhV2t6RVIwTzRMalMwbEp0dzRZTi84UnVMcnd0TFMxZFNrU2pYZGU5dHFxcWFsbTJNbzBhTmVwUEFDb0J2R1hiOWx4a1liV0FEUnMydkZsYVdubzFnTUVqUm94NGY4T0dEWjArUGZycHA1L3VIREZpeFBFQVJwV1dsdTdhc0dHRHVzVy9IUVlOR25ROTByMEsvVjk0ZWlTQTAwYU9ITG40MDA4L2JjaFBNcVd6Z3NGZ1gxM1hYeWFpSWE3ci90cTI3ZC9sTzVPaVpFT1BQbExXUWtyNWI4ZHhEZ2F3NnJYWFhzTlpaNTJGMWF1emRxREdNK3ZYcjhkNTU1MkhwVXVYQXNCNngzRU9qOFZpLzhoM3JpK1RVdjdDZGQzekFld2lvdXVFRVBmdDRTTDRDQUFrazhsN3NwVkZDSEV3Z0duTTdEWTJOaDZIN042VjlVMUtleERlL0N5eDY3cm5JdDNoMzdPN08zdURZRERZRitrbW9yc3prSmwvbk1zOGlyY0tDZ3J1SUtMeEFPSzJiZjhvMzNrVUpWdDZSVkVHQVBGNGZGVjlmZjBCQUY1WXQyNGR6ampqREN4WXNLQkx0c3hJSnBONCtPR0hjY29wcDJEbHlwVmc1dGVhbXByTVdDd204NTF0VDJ6YmZwaVpqME82Ky8vc2Z2MzZQZnZGN3YrUlNPUjBBQUVBYXhPSlJMYU9XQkFSUFE5QUo2SWZyRnk1OGo5Wm1nZEF1dGdIVUEyZ2oybWFubHh3bkV3bTMwUDY5R2hKT0J6ZXo0c3hlNE5BSUZDSjlFWGdleUp5bFVYeGxtRVkzd053QVRQdllPWVo4T0F1YWtYcHFucE5VUVlBTlRVMTlaWmxIUWZnQ3NkeHR0OS8vLzA0N2JUVHNHelpzaTdSTm9PWjhkWmJiMkhXckZtNCsrNjdrVXFsR2dGY0s2WDhWaUtScU10M3Z0WklLVi9KSEpIOERNQTBYZGZmYk9uK3o4eDNFQkc1cm50bXR1WTNUZk0rQUVNQXJMWXNLeWQzWmFWU3FXOWxIczcwNHNMeVJDTFJ6TXpYRWhIcHV2NTBaOGZyTFhSZGIrM25JNnNGdXBJZGtVaGtCQkV0eW53NVQwcjVYbDRES1VxVzlhcWlMSU10eS9wVlUxTlRCVE8vOHVHSEgrTEtLNi9FekprejhlYWJiOEp4c3RyTGRMZGMxOFh5NWNzeGUvWnNYSExKSlMyblZ0OXdIRWRZbGpVZjNhZ3hZaXdXU3pRMU5WVUNXRTlFWVovUFY1VnBNanNNQUpMSjVMdlptTmMwelhJQTV3QUFFUjJKSEgyYWpzZmptd0RjRDhDbjY3b25wNVozN3R6NVFPYmhSQy9HNnczMjNYZmZHZ0FyOXZRNkVUMlh3emlLTnpUWGRSY1IwU0FBTDBvcDcyNTFEMFhwNXZaNHAxeHZZUmpHTVpxbTNZek02WTNTMGxLY2R0cHBPUHJvb3pGMDZOQ3N6bDFYVjRlLy9lMXZlT0tKSi9EUlIrbnVGc3o4SG9BYnBKVGQraWhKS0JRcTFuWGRJcUw5bUxtWmlBTE0vTGlVOHZSc3pDZUVXRTlFb3dITXR5enIybXpNc1NmQllEQlFVRkRRd013K0lqclNzcXhPMzRnaGhIaURpQTRCOEZQTHNtN3NmTXFlVHdneG1ZaGVCREQ0U3k4OWFsbldtY2pDRFI5SzlnZ2hMaVdpdTVsNUk0REt6TW9YaXRLajlmcWlySVZwbXFjQ3VCeEFTOGQyaEVJaEhIbmtrVGpnZ0FNd2J0dzQ2SHJuYmxaMUhBZnIxNi9IdSsrK2kxZGVlUVZTeWkrZU5yVWN4N2szRm92OUhqM25sNGRtbXVhL2tHbngwTnpjL00zcTZ1clh2SjVFQ0hFdEVkM0V6SnUzYjk4K3VxYW1KdWNYQ2dvaFRpYWlwd0JzdHl5cm53ZmpqU0dpZFY2TjExdE1tVEtsMUhHY1N3Q0VtSGtqRWYzVnNxeG4wWE4rcG5xRlVDaFU0ZlA1b3N6c0EzQ2lsUEw1ZkdkU2xGeFFSZG1YQ0NIQ1JQUkRBTWNoZlgwU0FLQ3dzQkNWbFpVd0RBTmxaV1VZTm13WWhnMGJocjU5KzZLd3NCQUZCUVVnSXV6YXRRdE5UVTFvYUdqQXBrMmJzSG56WnRUVzFpSVdpeUVlajZPeHNmSHp1Wmg1S3hHOTREak8zYkZZYkhrZXZ0MnNDNFZDcHE3cjBmUlNsMkJtL3FhVTByTjJHRUtJb1VUMElZQkNBR0hMc3VKZWpkMU9XdVpvWFJtQW4xbVcxYWwxTnBFdWFIY3hzMC9UdEhBMEdxM3lJcVNpZEhWbFpXVjloZzBiOWc3U2JXM3V0eXpyZ254blVwUmNVVVhabm1taFVHaXFydXZUQVJ4R1JCUFErYjV1RG9BYVpuNkRpSjZ5TE9zVlpIbEI3bndUUWlTSWFIOEE3ekR6RkNMU21IbTZWNmRuVGRPTUlYMVVaTEdVOGl3dnh1eW95c3JLY1g2L2Z3MkFaRk5UMDZETzNtVnFtdWI1U0YrdnRzS3lyUDA5Q2Frb1haeGhHSGRwbW5ZRmdKWDE5ZlZHUG81OEswcStxS0tzallMQllGKy8zMzh3RVIwTVlCd1JqV0xtTWlMcUI2QVAwbXNzRW9CR1p0NEpvSjZJYXBtNUZzQUhBTjRPQkFKdnZ2UE9PL1g1K3k1eXp6VE5aZ0QrVFpzMkZRMGJObXcrZ011UUxtNHZ0U3pydCtqRVRReENpRE9SN3R5L001VktEWXZINHp1OFNkMXhRb2puaWVnNEFHOVlsdldOem93MWR1ell3a0dEQnUwRWtMSXN5OS9xRG9yU3pSbUdjWlNtYVM4QmFFb21rNGRXVlZWRjg1MUpVWEpKRldWSzFwaW1PUS9BZkdaZUxxVThFQUNFRUZjUjBjOEIrSm41RjFMSzY5Q0JPeVhMeXNyNkRCMDZkQk1SOVdYbUk2V1VmL2M0Zm9ka1RyM3NZR1ltSXRIWjA2bENpRmVJNkZzQWJyTXNTelZBVlhxc1NDUXloSm1yQUpTNnJqdlB0dTJmNXp1VG91UmFiMnlKb2VUT2pRRGdPTTdudmNta2xIZTZybnNHTXpjUjBUVkNpSWN6YTFXMnk3Qmh3NTRrb3I0QS9pNmw3RExMVHRYVzF1NEVjQmtSYVFBNlhTaTZybnNXQUREenhaMGRTMUc2TUdMbUJRQkttWG1aS3NpVTNrb1ZaVXBXQklQQlVxVFhJT1I0UEw3bWk2L1p0djJVNHppSE0zTURFWjBlQ0FSZWpVUWlSVzBkV3doeE9JRHZBa2k1cm5zeXV0aWRkWlpsM2NmTVc1aDVzR21hblNxbVlySFlwd0IyQVNneVRmT2cxclpYbE81SUNIRXVnSk9ZdWM1eG5KbjV6cU1vK2FLS01pVXJBb0hBMHdEQXpMZGlONmNuNC9INE93QXFBSHhHUkljd2N6d1NpZlJ2dzlBYUVUMEJRSGRkOTJ6YnRyZDZHdHdiS1UzVGppUWlZdVk3STVGSVo2NEhjd0djbnhuclQxNEZWSlN1d2pDTThVUjBENmY3QTEwU2o4ZHI4NTFKVWZKRkZXVktWbVFhbjJMNzl1MTdQQTBocFZ6djkvdS94c3pyQUh6TmRkMjFreVpOR3JHM2NUTkxLWlV5ODN1MmJUL2hhV2dQUmFOUkNlQnRJaXBnNWo5MFpxeTZ1cnFuQVlDSWhrUDl6Q285U0RBWURCRFJFZ0I5aUdpSmxQTHhmR2RTbEh4U2IvQ0s1MHpUUEJFQW1QbmptcHFhN1h2YjlwMTMzcW1YVXBZejgvdEVOS2l3c0hCZFpsbW0zWTA3aVpuUEFzQ3BWT280ZE8xMklreEVSMmNlSHllRUdOUFJnZGF0VzdlTG1aY0NnQkRpZmsvU0tVb1hFQWdFcmlPaUtjejhRU3FWdWpEZmVSUWwzMVJScG1URFF3RGd1dTVKYU52MVhvNlVjZ0tBR0FCL1FVSEJ1bkE0SE56TmRuOG1vZ0NBbTZxcXF0WjZGemM3b3RIb05tYitCZEl0UUY3cnpGaWFwcDJYZVhodVozTXBTbGNRRG9jUEJUQVBRSktaWjNXRmxqYUtrbStxS0ZNOGxibCtxajhBdEhlVkFzdXlEQ0o2alptaDYzcTFhWnFmOS9reURPTkdBRjhEOE1tbVRadHU5VEp6Tm1tYWRqMkFuUURHaE1QaFl6czZUalFhM1ppNU1ZSU13NWpxV1VCRnlRUERNQWJvdXI2RWlEUWl1dFcyN1Rmem5VbFJ1Z0pWbENtZWNsMzN0NWsvTzNRZGxXVlpSd0I0Z3BsZEFLOExJVTZlTUdIQ1NFM1QvZzhBSE1jNU50TjJvbHVJUnFOSjEzVy9SMFNrYWRwaWRMdzNvRXRFSndPQXBtbmRlckY2UmRFMDdSNEFvNWw1ZVRRYXZTSGZlUlNscTFCRm1lSXBJcG9OQUR0MzdqeXZ0VzMzUkVwNU9qUGZ5Y3d1RVQxVlZGUzBIRUFSTXo4WWk4V2taMkZ6eExidHYyZXVtUnRvR01hZEhSM0hzcXlYTWc4SEEvQjVrMDVSY2tzSU1RUEFUQUQxeVdUeWRIUmlWUTlGNldsVVVhWjRwcUtpSW9SMEU4aW1WYXRXN2ZVQy85Yll0djBqQUJkbmpwanRBNkI1eTVZdFYzdVJNdy9jWGJ0MlRRVUFUZE11cXF5c0hOalJnWmo1Q1FBUVFqenNVVFpGeVJraHhCZ2lXZ0NBbWZuSzZ1cnFOYTN1cENpOWlDcktGTThFQW9FL1poN084V0s4eHNiR0pVUzBrNGdBSURCdzRNQWxuZXo1bFRjclZxejRGTUFUQUFwOVB0OWZPanBPWTJQakhBQWdvaGxlWlZPVUhQRUJXQXlnaEptZmxWSSttTzlBaXRMVnFLSk04VVNtSS8vWEFFQkt1ZGlMTVl1S2l2NElvSmlaWDg5YzVQNWRaclpHamh6WjV1Ny9YVWw5ZmYwRkFCd2lPakFVQ2gzWWtURXlSeURyQVpCcG1rZDRHbEJSc2tnSWNUVVJIY2JNdGN3OE85OTVGS1VyVWtXWjRnbkhjWDZZZVJqMVlqd2h4RFFBUnpCenM2WnAzMjl1Ymg0RDRETUFGY09IRC8rZ3ZMeThueGZ6NUZKTlRVMjk2N29YQWRCOVBsK0h1L05ubHBZQ2dDZTlTYVlvMlNXRW1FeEV0eUM5dXNjNVhYUWxEa1hKTzFXVUtWN1FpZWhHQUdEbTczZDJzRWdrNGllaWg0bElZK1p6b3RIb1o0bEVvbzZJUmdKWVQwVEQrdlhydDdHaW9tSjRaK2ZLdFdReStUQXpid1F3M0RUTkgzVmtETnUyWDg0OEhOS1J4ZHdWSlplQ3dXQmZBSThodlRUYVBWTEtWL0tkU1ZHNktsV1VLWjBtaENqTE5IV0ZsSEo5WjhkajVvY0FEQVZnMmJiOWVXdU5hRFNhdEN4ckxJQTF6RndRQ0FRK3pTeDgzbTBrRW9sbVRkTytpL1FORWRlWGxaWDE2Y2c0cnVzK0JnQ0JRTUNUVThXS2tpMEZCUVYzRU5GNEFQSE1EVHlLb3V5Qktzb1VMendNQUs3cjN0YlpnVUtoa0FuZ0ZHWjJtNXViVDhCdUZqTzNMS3Njd0FwbVJrRkJ3YWZoY0hpL3pzNmJTOUZvVkRMenEwUlVQR3pZc0E3MWM5TjEvWHdBSUtKVHlzdkxDN3hOcUNqZU1Bempld0F1WU9ZZHpEd0R1L2w1VmhUbHYxUlJwblRLMkxGakM0bm9jQUFwMjdhdjdleDRQcC92V1FCK1p2NXhkWFgxUjN2YVRrb1pCTENNbVZuWDlWV1pKVnU2Qy9iNy9hY2d2UVRWMGFGUWFFSjdCNGhHbzQzTVhBZUErdmJ0ZTd6bkNSV2xreUtSeUFnaVdwVDVjcDZVOHIyOEJsS1Via0FWWlVxbkRCdzQ4SmpNdy9VQWtwMFpTd2p4VTZTN2ZIL1EwTkJ3VDJ2YlN5bS9DZURSVEdIMlQ5TTBUKzNNL0xtMGZQbnkvekR6RFFCOFBwOXZhVWZHY0J6bkJBRFFOTzBCcUo5bHBXdlJtSGtSRVEwQzhLS1U4dTU4QjFLVTdrQzlrU3VkUVFEdUI4Q3U2NTdabVlFcUtpcEdFZEZWbVMrUHJhbXBhV3JMZmxMS013SGNrR2t5KzRScG1qL3BUSTVjMnJ4NTh4MEE2cGw1WHlIRXJQYnVINC9ILzVsNTJMK2lvbUtvdCtrVXBlT0VFQmNET0pxWk56SnpwOTRiRktVM1VVV1owbUhsNWVVbG1VL0N1MnpiL2xkbnh2TDcvYzhBS0FidzYvYWU1cEJTM2d6Z1ZBQU9nRnNNdzNnVUhWOWpNbWRxYTJ0M3BsS3BFeW50WGdCNmU4ZGc1Z2NCd08vM1ArUjVRRVhwZ0ZBb1ZFRkVkMlErS00yUlVtN09keVpGNlM1VVVhWjBXRWxKeVh3QVlPWU9uWDVyWVpybUJVUTBtWm0zTkRVMWRlaTZOQ25sMDZsVTZnQUF6WnFtbldHYTVsdm9CdXREeHVQeDE1ZzVCcUNmYVpvUHRIZi9MVnUyWEFJZ1JVVFR4bzRkVytoOVFrVnB1N0t5c2o0K24rOHhBQUVpV2lpbGZEN2ZtUlNsTzFGRm1kSWhtZVdPZnBDNVM3TER5eXBWVmxZT1pPYWZBeUJOMDA1TEpCSU5IUjBySG85YlRVMU5Zd0EwQWpoUUNQRkJSMXRPNUpEck9NNnhBTURNWjB5YU5HbEVlM1pldDI3ZExnRHJBR0Rnd0lIVHZZK25LRzAzWk1pUStRQXFBYXlzcjYrL0xOOTVGS1c3VVVXWjBpR080d1NKU0FPd0xaRkkxSFYwSEwvZi96Z1JEV1RtNTZQUjZNdXQ3N0YzaVVSaVEzMTkvU0JtM2tKRVpjT0dEZnNzc3dSVWx4V1B4MnVaK1hkRUZPalRwODlmMjdzL0VaM0t6RXhFdjRINm1WYnl4RENNb3pSTnV4ekFybVF5T2JPdDE0VXFpdkpmNmcxYzZSQk4weDRCQUNLYTI5RXhoQkRITS9OUlNMK0p6MEc2UlVTbjFkVFVORWtwQndINGhKbjdNUE4yd3pBR2VERjJ0alEzTi8rSW1adVl1VEljRG4relBmdEdvMUdMaUhZQ0tBbUh3KzA2MHFZb1hvaEVJa00wVFZzTWdGelh2YW1xcXNxVDVkWVVwYmRSUlpuU2JwbFRnaFhNM0d4WjF2MGRHYU84dkx5QWlCWmtqcmFkVjExZHZkSGJsSUJsV2ZzUVVTMEFUZE8wTGVQR2pldnY5UnhlU1NRU0RVUjBKaEZwTFFWdk8vMEdBRFJOZTlUamFJclNHbUxtK3dHVU12TXkyN1ovbnU5QWl0SmRxYUpNYWJjaFE0YWNDd0JFRkVjSGoyNzE2OWZ2UVFDbEFONnhMT3NKRCtQOUQ4dXlSalB6K3dBd1lNQ0FyYUZRYU45c3pkVlpsbVg5a1puWEVkRStRb2pyMjdNdkVmMEVRSktJcHFvTC9wVmNFa0tjQytCRVpxNXpIR2RtdnZNb1NuZW1paktsWFNLUmlGL1R0TnVZbVZPcFZJZmVnRU9oMElISXRMQklwVkl6a0c1bGtUVlN5Z25NL0hjQThQbDhhMDNUL0VZMjUrdUVWQ3FWbWdZQVJIUjFlWGw1djdidUdJMUdrOHk4R2dBR0RSclU3cDVuaXRJUmhtR01KNko3bUprQlhCS1B4MnZ6blVsUnVqTlZsQ250a2txbDlnVlFSRVNOOFhoOFZRZUcwSFJkZnh5QWo1bC9ISS9IUC9BNDRtNUpLWThFOE52TWw2OExJV2JuWXQ3MnFxcXFXZ25nQlFBbEpTVWxqN2RuWDlkMVQ4bjhjdnhWTUJnTVpDV2dvbVFFZzhFQUVTMEIwSWVJbGtncDIvWC9WVkdVcjFKRm1kSXVtcWI5T3ZPdzNUMjFBRUFJY1JzUjdRdWdac3VXTGIveExsbnJMTXU2R01DRkFKaUlGZ29oZnQzYVB2blEzTnc4bTVsZEl2cDJSVVZGcUszN3hXS3hCTkx0UUlwMFhlOVdpN1FyM1U4Z0VMaU9pS1l3OHdlcFZPckNmT2RSbEo1QUZXVkttNVdYbC9jam9xTUJwT3JxNnRwOTEyVXdHQ3dub2g4Z1hSU2RsT214bFZPV1pTMEFjSGltaGNSbFFvaE90K0h3V25WMTlVWm1uZ3ZBNS9mN24yN243bmNCZ0s3cmkxcmJVRkU2S2hLSkhBcGdIb0FrTTgrS3grTTc4cDFKVVhvQ1ZaUXBiVlpTVW5JVUFERHpobzRVVklGQTRCa0FmWmo1cm1nMFd1VjV3RGF5TE91ZnpjM05Zd0U0UkhTa2FacXIwY1YrRm5SZHZ4ZkFmNGlvM0RUTk5qZm5sVkxlaFBRRi8xT0N3ZUNnN0NWVWVpdkRNQVl3OHhJaTBvam9WdHUyMzh4M0prWHBLYnJVTHlLbFM5TXk2ek15RVozZjNwMkZFRmNSVVlpWk56VTJOdjQwQy9uYUpaRklmUGp4eHgvM0I1QUVVRzZhWmgyNjBMSk0wV2kwMFhHYzZVaTNHL2g1TzY0UlN6RnpBZ0FDZ1VDNy81MFVwVFdhcHQwRFlEUXpMNDlHb3pma080K2k5Q1NxS0ZQYUpCZ01Ea082aFVXOVpWa3Z0bWZmVUNnMGpJaGFXanhNWDdWcTFYYlBBM2JBeG8wYmQxaVdGUUN3QzBCLzB6UzdWQWZ5V0N5MkRNRGJSRFFvRUFnc2JPdCt6SHhLWmpIb241YVhseGRrTDZIUzJ3Z2haZ0NZQ2FBK21VeWVEc0ROY3lSRjZWRlVVYWEwU1NBUW1Bc0F6Tnl1Z2d3QWRGMy9BNEIrelB5NGxQSjF6OE4xVWxOVFUzOEEyd0JvcG1udUJLRG5PVklMbDVsUFE3b1gzQ2xDaURGdDJjbTI3ZFVBTmhOUlFWRlJVVENyQ1pWZVF3Z3hob2dXQUdCbXZySzZ1bnBOdmpNcFNrK2ppaktsVldWbFpYMkk2R0lBem80ZE95NXB6NzZtYVo0STREQm1idEEwclVzdVVKeElKQlhhQ0M0QUFDQUFTVVJCVkpvdHl4ckN6QjhBS0RSTmMyZGxaZVhBZk9jQ0FDbmxlbWEraTRnS0FQeXByZnNSMGEwQTRQUDVIc3BhT0tVMzhRRllES0NFbVorVlVqNlk3MENLMGhPcG9reHAxYUJCZzBJQWRHYmU4UDc3NzMvVzF2MGlrVWdSTTk5TGFXZEZvOUUyNzVzSEtTbGxPVFBiQVB4K3YzOXpPQnp1RWtlWnRtL2ZmaFBTclM3Q2htR2MwSlo5TE12NmRXYWYwTVNKRXdkbk01L1M4d2tocmlhaXc1aTVscG03Wkk4L1Jla0pWRkdtdEVyWDlRV1poL1BiczUvcnV2Y1IwVWhtZnMyeXJEWWY1Y2tqVjBvcGlPaHBBTHFtYVZXbWFSNlg3MUExTlRYMXpIeG1wcmk5RDIzN3VYV1orVjBBS0M0dWJ2UGRtNHJ5WlVLSXlVUjBDNEFVZ0hOczI5NmE3MHlLMGxPcG9relpxMkF3T0lpSXdnQWFwWlQzdFhVL3d6QU9JYUlaQUZLTzQ4eENON29nT0JxTlRtZm02NG1JbVBrNTB6VG41VHVUbFBKNUFLdUlhTGhoR0hlMFpSK2Z6M2N1TTd1dTY5NmdMdmhYT21MQ2hBa2xBQjREb0x1dWU0K1U4cFY4WjFLVW5rd1ZaY3BlQlFLQk13Q0FtU1hhdnZpNHJtbmE3L0hmcFpTNjNYcDRVc3FibWZsa0lpSUE4NFVRK1Y1Q0pzbk1Kd0dBcG1rWDdMZmZma05hMitIZGQ5OWRpOHdGL3lVbEpaVlpUNmowT01YRnhiY1QwWGdBY2R1MmY1VHZQSXJTMDZtaVRObWp6TkdWbjNINmNNc0ZiZDFQQ0hFcmdISUFLN2R2MzU3VHBaUzhKS1Y4eG5FY0V3Q0k2RFRUTk4vT2M1NzNBQ3dCVUZSY1hOeldUdjgvQXdBaVVoMytsWFl4RE9ON0FDNWc1aDNNUEFQcDA1ZUtvbVNSS3NxVVBTb3BLWmxJUkgySnFDNnpybUtyS2lzckoyYnUxR1RYZFdmVTFOUjBxZDVmN1JXTHhTUXo3NVA1OGtEVE5OZm5NMDlqWStNUGtlN1lmNmhoR0llMHRyMlU4aDRBT3dCVXR1WG9tcUlBUUNRU0dmR0ZRbjVlNWdPQm9paFpwb295WlkrSXFPWEMvc1Z0M2Nmdjl6OEdvQkRBSGJadDIxa0psbU5TeWsrYW1wcEtNbCtPRmtMazdVTG5sU3RYL2dmQXBVaWZJbjZzRGJzd00vOExBSXFMaXkvTmFqaWxwOUNZZVJFUkRRTHdvcFR5N253SFVwVGVRaFZseW01bDJpaDhsNW1iTjJ6WWNHMWI5akVNNC84QUNBQ2YxTmZYMzVMVmdEbVdTQ1FhNnV2ckM1RStTdFUvMDJRMkx6OC9kWFYxRHdQNEJPa0NzZFhlYjhsa2NqWXp1MFEwTnhnTTlzMStRcVU3RTBKY0RPQm9adDdJekdmbU80K2k5Q2FxS0ZOMnEwK2ZQa2NCSUNKYS84a25uelMydG4wa0VobWhhZHExQU9BNHpzeWFtcHI2cklmTXNacWFtcVpObXpiMVorWTZwSnZNMW1YdVRzdXBkZXZXN1NLaWt3Q0FpSzRmT1hKazBkNjJyNjZ1L2dqQVJnQituOC8zOVZ4a1ZMcW5VQ2hVUVVSM1pKYnBtaU9sM0p6dlRJclNtNmlpVE5rZERjQ2RBT0M2N2hWdDJZR1psd0RvNTdydW83Rlk3Qi9aREpkUHRiVzFPL3YzN3o4Y3dBb0EvWXVMaXplR1FxRjljNTBqR28wdVorYVhBUXd1TFMyOXY3WHRtZmxHQU5BMDdWNEFsT1Y0U2pkVVZsYld4K2Z6UFFZZ1FFUUxNMjFZRkVYSklWV1VLVjloR01ab0lob0o0RFBidGw5b2JYdlROTThBTUJYQU5pSzZNdHY1OHUyMTExNUxXWllWekJSRmZYdyszeW9oeE9FNWpzRzdkdTA2aTlPbWgwS2hDWHZiMkxidCs1bTVnWWpHQ3lGRzV5cWswbjBNR1RKa1BvQktBQ3ZyNit1NzVKSm9pdExUcWFKTStRb2l1Z1FBbUxuVlJwSGw1ZVg5bVBrdUFNVE01L1dpMHgwc3Bmd09NOThMd0EvZ1ZjTXd6czlsZ0JVclZud0s0QmRFRk1nYzRkZ3JJbm90OC9DcXJBWlR1aDNETUk3U05PMXlBTHRTcWRRWjNmMnVhVVhwcmxSUnB2eVBVQ2hVRE9BeUFLbkd4c1pXZjNtWGxKUThTRVREbVBsbEtlVXoyVS9ZcGJDVThsSUFseENSUmtRTGhCQjM1aktBcG1tM0F0Z0dRQWdoVHR2YnRqdDM3cHdESUVWRVB5Z3ZMKytYazRCS2x4ZUpSSVpvbXJZWUFMbXVlMU04SHJmeW5VbFJlaXRWbENuL3crLzNDeUx5QTFpL2F0V3FUL2EyclJEaVNBQW5NWE1UZ1BQUjlvNy9QWXBsV2I5eFhmZllUUGYvSzB6VC9HT3U1bzVHbzlzQW5JdjBUUmwzQWZEdGFkdk1rYlUxQVBUaTR1TERjaFJSNmRxSW1lOEhVTXJNeTJ6Yi9ubStBeWxLYjZhS011Vi9NUE1kbVQvMzJwc29HQXdHQUR4QVJCcUFLNlNVZVcycW1tKzJiYitRU3FVaW1mVXlUOGhsOTMvTHNwNW41aGlBRVVLSXUxclovQVlBMERUdEhxaWYvMTVQQ0hFdWdCT1p1YzV4bkpuNXpxTW92WjE2VTFZK0Z3d0dTd0VjeU13TlVzcTlMbzhVQ0FSK1JVUmptZG5XTkcxaGppSjJhZkY0M0VxbFV1TXloZGtCUW9qVk9abzYxZklMbFlobUN5Rkc3bWxEeTdLZUJQQWZJaHBiV1ZrNU5rZjVsQzdJTUl6eFJIUVBNek9BUzdyakdyV0swdE9vb2t6NW5OL3YvMzdtWVJTQXM2ZnR3dUZ3RU1Ec1RDK2pNNkxSYURJWCticURlRHorUVNxVkdrNUVEaEY5elRUTlQ1R0RGaFR4ZUx5YW1SY0NLQUt3MTR2K21ma0ZBUEQ3L2Rka08xYytSQ0lSdnhCaS8xQW9OQ3pmV2JxcVlEQVlJS0lsQVBvUTBSSXA1ZVA1enFRb2lpcktsSXhJSk9MWE5PMFdabVpOMC9iVzFvSTBUWHVZaUFKRWRMTmFFKytyNHZINHB2cjYrc0VBdGdNb0ZVTFVSU0tSdlRaNDljZzhBTHNBZkNOenZkOXU3ZHk1ODBvQVNXYWVIWWxFK3VjZ1YwNU1uVHJWWjVybVQ1aDVHeEVsZkQ3ZlJ0TTAvMjJhWmlqZjJicWFRQ0J3SFJGTlllWVBVcW5VaGZuT295aEttaXJLRkFDQTY3cmpBUXdBOEdrMEd0M2ozVmVHWVZ4TlJCRm1YcGRLcFc3UFhjTHVwYWFtcGo2VlNvMWs1blZFTk1CMTNkb0pFeWJzOGJTaUY2U1VtMTNYdlRSem5kOGVHOHF1WExueVA4ejhQaEZwcVZUcVc5bk1sRXYxOWZYWEFyZ0ZRSjh2UEIwQjhGb2tFaG1SbjFSZFR5UVNPUlRwQWo3SnpMUGk4ZmlPZkdkU0ZDVnRqM2RxS2YrcnJLeXN6K0RCZ3lzMVRhc2dvcThCR00vTTQ0bG9FRFAzQmRBWDZkTlVEVVRVd014YkFOUUFXTTNNYTRpbzJuR2NlQmQrQTd3T0FJam9xVDF0RUFxRnlscVdVZ0p3ZWhmK1hycUVlRHkrSXhLSjdNZk1yeExSb2NYRnhhc3JLeXNQcTZxcWltWnJ6b2FHaGtkS1Nrcm1FZEcrUW9qcnBaUTM3VzQ3WnY0SkVmMUowN1JmQTNnZVFDcGJtWEloczZiblQvYnc4a0JtL2pHQXkzTVlxVXN5REdNQU15L0p0SEQ1bVczYmIrWTdrNklvLzZXV1c5a3pUUWhoQXBnRzRGZ2lNdEg1SXRZQkVHUG1GeHpIV1JxUHg5L0ZYcTdkeXBWUUtEVE01L050WU9ibXhzYkdvYXRXcmRxK3UrMkVFQzhUMFpITXZGaEtlVmF1YzNaam1oRGlVU0thZ2ZUUmlSblo3T2xtbXVaQkFONENzTTExM2JHMmJXL2QzWFpDaUUxRU5OUjFYV0hidHAydFBMa2doRGlZaVA2MWwwMWV0eXdyMTZzdWREbW1hVDRDWUNZekw1ZFNIZ3pBelhjbVJWSCtTeDBwK3hMVE5NdVorVndpT2h2QTU2YzhBb0VBeXN2TE1YNzhlSXdhTlFwbFpXVVlOV29VK3Zmdmo2S2lJdlRwMHdkRWhNYkdSdXpjdVJQYnRtMURiVzB0YW10cjhkRkhIMkgxNnRXb3FhblJkKzNhWlJLUjZmUDVyak5OOHpObVhnemd3WHhlbTZWcFdzdmk0NnYzVXBETnloUmtXd0JjbmR1RTNaNHJwWndwaEZoRFJOY1MwWk9tYWM2ekxPdTJiRXhtV2RiYlFvam5pZWg0SXZvOWdCUDJzT2x6QU03VE5HMHVnRk96a1NWWGRGMnZjOTI5MWhmL3lWV1dya29JTVFQQVRBRDF5V1R5ZEtpQ1RGRzZISFdrTENPenpNaFZBTDdUOGx4NWVUa09PdWdnSEhIRUVRZ0dnL0Q1T2xmRE9vNkRsU3RYNHRWWFg4WGJiNytObFN0WGZ2NGFNeTl6WGZlT1dDejJsMDVOMG42YWFacHJBSXhsNXBOM2R3VEhNSXdCUkxTS2lJWTVqbk5xTEJiN1E0NHo5aFJrR01ac1RkTWVZR2FYaU82ekxPdmliRXdVQ29YS2ZEN2ZPZ0JNUkFmdTdqckJ6TC9yUmdEK1pESTVvcnE2ZW1NMnN1VEM5T25UOVRWcjFsUUJtTFM3MTRubzdHZzArbkNPWTNVWlFvZ3hSRlFGb0M4em55K2xmRERmbVJSRithcGVYNVFaaG5FSUVmMk1pQTREZ01HREIyUGF0R2s0NVpSVHNNOCsrMlIxN28wYk4rS3BwNTdDMHFWTHNYRmordmNoTTcvck9NNDE4WGo4MWF4T25tR2E1aVFBN3pGem5aUnk4QjYyZVJMQUtRQmVzaXhyR25wcDUzNnZHSWJ4WFUzVFhtQm1KcUxuTE1zNk1SdnpDQ0YrVEVTL1lPYjNwSlRCUFd3VEk2S1E2N3JuMjdiZHJmdk5DU0VtRTlHTEFMNzgvL2hSeTdMT1JPLzlmK3NUUXZ5ZGlBNWo1ajlLS2IvZitpNktvdVJEcnkzS0tpb3FoZ2NDZ2J1UkxqWXdac3dZeko0OUcwY2ZmVFIwWGM5cEZzZHg4STkvL0FNTEZ5N0U2dFdmOXh0OW9hbXA2UWVKUk9MRGJNNXRtdVpkQUs3WTA1dDFPQnoranFacFM0bW95WFhkL1czYlhwZk5QTDFGT0J3K1FOZjFkektOTzkrU1VoN2k5UnpCWUxCdlFVSEJXZ0JEbWZraUtlVjlYOTdHTk0yakFTd0Y4QmtSN2RQZGU4NU5tVEtsMUhHY1N3Q0VtSGtqRWYzVnNxeG4wWHNMTWdnaHJpR2luek56TFROWDd1a2FRMFZSOHE4M0ZtVVVEb2ZQMERUdEhpSWFVRnBhaXZQUFB4L0hIMzg4TkMyL0hVS1lHUysrK0NJV0xGaUFqejc2Q0FDMnU2NTd0VzNiRHlBTHYxUW1USmhRVWxSVTlCa1JhY3hjL3VXbGtzYU9IVnM0Y09EQTk0aG9YOWQxTDdadCs3ZGVaK2pOUXFIUUJKL1Bsd0NnTWZPS1BSM042b3h3T1B4dFhkZGZBckM1cnE1dTlMcDE2M1o5ZVJ2VE5OY0RHSjFNSmlkbjg4NVFKZmN5UncvZkJzRE1QRTFLK1VxK015bUtzbWU5cWs5WktCUXFOZ3hqc2E3cmoraTZQbUQ2OU9sNDVwbG5jTUlKSitTOUlBTUFJc0swYWRQdzVKTlBZdGFzV2RCMXZVVFR0QVZDaUdmTHk4djdlVDFmVVZIUmdVUVVZT1pWdTF1N2N0Q2dRWGNRMGI3TS9HL2J0dmZZOTBycG1IZzh2b3FaUnpOekl4SHRiNXJtaDJQSGppMzBjbzVZTFBZS003OEpZT2lnUVlQdTJOMDJydXMrQXdBK242OUhkdmp2clNaTW1GQ0M5T29PdXV1Njk2aUNURkc2dnZ4WElqa3lhZEtrTVQ2ZjczVk4wMmFPR0RFQ0R6endBSzY1NWhvVUZucjZPOUFUQlFVRnVQenl5L0hJSTQ5Z3pKZ3hJS0x2OWV2WDc1MXdPTHlmbC9NUVVVc1Bxd1ZmZnMwMHpRaUFPVWl2cTNnT3Vua2ZxNjVLU3ZrSk01Y1JVUzJBVVFNSER2eTR2THg4cUlkVHVNM056V2NqZmFUMVhNTXd4bjU1ZzRhR2hoc0I3Q1NpNzFkVVZBejNjRzRsajRxTGkyOG5vdkVBNHJadC95amZlUlJGYVYydktNcE0wNXhVV0ZpNEhJQTVlZkprTEZteUJJWmg1RHRXcXlaTW1JREZpeGZqMEVNUEJZQ0ptcWE5TFlTWTdNWFl3V0J3TklDREFXeVRVdjd1U3kvckFCNEM0QWN3UHg2UFYzc3hwN0o3dG0xdlRTYVRFNW5aSnFKQkpTVWxxeW9yS3lkNk5YNGlrYWhoNXJ1UVh1ZndvUysvWGxOVFU0LzBlcWZrOC9tTzkycGVKWDhNdy9nZWdBdVllUWN6ejRENlVLVW8zVUtQTDhveWkyZS9Ua1REVGo3NVpQenVkNzlELy83ZFo3bS92bjM3NHBlLy9DWE9PdXNzRU5GQUlubzVIQTRmME5seC9YNy9pUURBekcvalMyL1lRb2lmQUtnRXNHYkRoZzFaNmFXbC9LOTRQTDZqdWJuNVFHWitub2dHK3YzK3FCRENzeVdRVXFuVWZHWnVBSEM0WVJqSGZQbDExM1d2QThDYXBzMlBSQ0orcitaVmNpOFNpWXdnb2tXWkwrZXA5V2tWcGZ2bzBVVlpLQlNhb092Nk1nQkRUai85ZE15ZE83ZExYRHZXWHBxbTRiTExMc01GRjF3QUFBTjBYZi9iNU1tVFJVZkhDd2FEQVNLNm50T3UrK0pybFpXVjQ0am94d0RZZGQyelB2bmtrOFpPeGxmYUtKRklORXNwVDJMbUJRQ0tBQ3cxVGZNY0w4YXVxcXJhQXVDSFJFU2FwdDJOOU5IUXo5bTIvUnFBRHdFTWRSeW42eDlHVnZaRVkrWkZSRFFJd0l0U3lydnpIVWhSbExicmZoVktHd1dEd1VHNnJ2OFp3T0F6empnRFYxMTFWYjRqZGRxY09YTnc0WVVYQWtCLzEzV2Y2K2oxUDVxbVZXYmV0TmZidHYzdUYxL3orLzBQQXloaTVnVnFYYnk4Y0tTVUZ6UHpkVVFVQUhDL0VPSjZMd1p1Ym01K0ZNQXFBT04yTnlZelB3NEFtcVpkOStYWGxPNUJDSEV4Z0tPWmVTTXpuNW52UElxaXRFOVBMY3I4QlFVRmp4SFIrS2xUcCtLS0s2N0lkeDdQbkhmZWVUanV1T01BWUZRZ0VQaFRNQmdNdEhjTW44OTNOUUFRMGROZmZGNEljU0dBUTVsNVV5cVZtdWRKWUtVakhDbmxmR2FlamZSU2FEY0lJYjdTWTZ5OUVvbEVNek9mQXdCRWRMa1E0bjl1S0dodWJwNFBvQkhBc1pGSVpNVHV4bEM2cmxBb1ZFRkVkekN6QzJDT2xISnp2ak1waXRJK1BiSW9FMExNQmZDZGNlUEdZZjc4K1NEcU9lM1lpQWh6NTg1Rk1CZ0VnSU1LQ2dydWJNLyt3V0N3Rk1BcHpOeTBkZXZXVzFxZW56aHg0bUFBOHpOem5KYzUzYVhrRDBzcEY3bXVleXdSYVFEbUdJYnh4ODRPS3FWOEM4QlRBUG9CZU9DTHJ5VVNpUVptWGc2QW1QbWt6czZsNUU1WldWa2ZuOC8zR0lBQUVUMGdwWHcrMzVrVVJXbS9ubE90WkZSV1ZsYjYvWDVaV0Zpb1AvNzQ0eGc5ZW5TK0kyWEZ4bzBiTVgzNmRPellzY05oNW05a2Z0bTJTZ2h4TGhFOXlNenZTaWtQK01Memp4SFJEQURQV3BhbGZpRjNJYVpwSGdUZ3pmU3FUUFNHWlZtSGRXYThpb3FLVVg2L3Y0YUk5Qy8vM3hGQ0hFeEViekx6bGkxYnR1eXp1MmF6WFVGWldWbWZ3WU1IVjJxYVZrRkVYd013bnBuSEU5RWdadTRMb0MvUzcyOE5STlRBekZzQTFBQll6Y3hyaUtqYWNaeDRQQjdma2Mvdnd5dUdZZHlsYWRvVkFGYlcxOWNiTlRVMVRmbk9wQ2hLKy9Xb29pd1NpZmhkMS8wWEVVMis5TkpMY2ZiWlorYzdVbFk5OTl4enVPbW1td0JnUlZOVGs1RklKSnBiMlVVelRYTTFnSEhNUEYxSytUVHczNlYybUhtSDY3b1RZN0hZeDFtT3JyUlRaV1hsUkwvZkx3RVVNbk5DMHpUUm1TV1JETU80V3RPMDI1azVJYVdzK09KclFvaTFtVlVjdm0zYjlzdWREdThOVFFoaEFwZ0c0RmdpTXBFK3Rkc1pEb0FZTTcvZ09NN1NlRHorYnVhNWJzVXdqS00wVFhzSlFGTXFsVG9rSG85L1pmRjVSVkc2aHg1VmxCbUdjWjZtYVE5TW5EZ1Jqenp5U0xlODA3STlYTmZGUlJkZGhILy8rOThBY0sxbFdmUDN0cjFoR0lhbWFaS1pOMHNwaHdIQXlKRWppNFlQSDE1TlJQczZqbk51TEJiN1NoOHJwV3NRUW93RVlCUFJVQUFmWlFyeHVvNk1GUXFGaW5WZFgwVkUrekR6RDc5NGw1NFE0cWVadTNOZmsxSiswNnY4SFdHYVpqa3puMHRFWndQNC9EcTNRQ0NBOHZKeWpCOC9IcU5HalVKWldSbEdqUnFGL3YzN282aW9DSDM2OUFFUm9iR3hFVHQzN3NTMmJkdFFXMXVMMnRwYWZQVFJSMWk5ZWpWcWFtcXdhOWYvSEFqOGpKa1hBM2l3dTdTUmlFUWlRNWk1Q2tDcDY3cnpiTnYrZWI0ektZclNjVDJtS011czAxaERSUHNzV3JRSTRYQTQzNUZ5WXZYcTFUanR0TlBBekpzZHg5bDNiNmRqaEJCM0VORlZBUDVnV2RhcG1lZnVKcUpMbVhtNWxQSmdBRzZ1c2l2dFp4akdBRTNUL2dWZ0VqUFhwVktwS1ZWVlZXczdNcFpwbXQ4QjhDSXpiMjV1Ymg2WFNDUWFnUFNwd2FGRGgyNGlvcjdOemMzbDFkWFZhN3o4SHRvaWMvVG5LZ0RmYVhtdXZMd2NCeDEwRUk0NDRnZ0VnMEg0ZkowN1VPWTREbGF1WElsWFgzMFZiNy85TmxhdVhQbjVhOHk4ekhYZE8yS3gyRjg2TlVsMmtXbWF6d0E0a1ptWFNTbW41anVRb2lpZDAyTU9KUTBjT1BCc0l0cm5nQU1PNkRVRkdRQ01IejhlUngxMUZJaG9xS1pwVis5cHUyQXcySmVJZmdEQWNWMzNXZ0F3REdNS0VWMEVJSmxLcGM2REtzaTZQTnUydDZaU3FTbk12SXlJQnZsOHZuOGJoakdsSTJOWmx2VTNBSzhTMGRCQUlIQnZ5L08xdGJVN0Fid0ZBSDYvLzNSdmtyZU5ZUmlIQ0NHV2FacjJOd0RmR1R4NE1HYk9uSW5ubjM4ZVR6NzVKSzY0NGdxRXcrRk9GMlFBb09zNmdzRWdMcjMwVWl4WnNnUkxseTdGT2VlY2crSERoNE9JRHRkMS9jOUNpT1doVU9pSXpuOW4zaE5Dbkl0MFFWYm5PTTdNZk9kUkZLWHplc3FSTXI5cG11c0FqSHpvb1ljUUNvWHluU2VuYW1wcWNPcXBwd0xBNXFhbXByTGRYVnRtR01aM05VMTdnWmx0S2FVQTRCTkNSSWtveE13M1NTbHZ5SGx3cGNPQ3dXQ2dvS0JnRVlBekFPeHdYZmNNMjdhZmErODQ0WEI0UDAzVFZnQklFWkZoV2RZS0FLaXNySXo0Zkw1M2lhaUJpRXFqMFdoV213aFhWRlFNRHdRQ2R3TTRCUURHakJtRDJiTm40K2lqajRhdTY2M3M3UzNIY2ZDUGYvd0RDeGN1eE9yVnExdWVmcUdwcWVrSGlVVGl3NXlHMlFQRE1NWnJtaFpqNWtJQXAwc3BuOGgzSmtWUk9xOUhIQ2t6VGZNSUFDTXJLeXQ3WFVFR3BFL3JmUDNyWHdlQW9YNi9mL3J1dHNsMDZRY3oveDVJdHczSkZHVHZiOW15UlYySDBzMGtFb2xteTdMT1p1YTdBUlFUMFpPWlBuUHRFb3ZGM2dkd1c2WlI3ZWZYRTFaVlZVV0pLQUdneEhYZHc3MUwvaFVVRG9kbit2MytsUUJPS1MwdHhYWFhYWWVubjM0YXh4eHpUTTRMTWlCOUJPM0lJNC9FNDQ4L2psdHV1UVdqUm8wQ2dHTUtDZ3FxRGNPWWd6eC9tTTJzeUxFRTZiVk1sNmlDVEZGNmpoNVJsTFUweEp3MmJWcStvK1ROOGNlbjE1RW1vck8rL0pwaEdHT0o2REFBOVEwTkRmY1poakdlaU9ZeU0ydWFOcnVydGoxUVdwV1NVbDdKekhPSnFJQ0k3aEZDL0xUZGc2UlN0MlZhUmh4Z0dNYm5weXRkMTMwdzgvQmFyd0ovVVNnVUtqWU1ZN0d1NjQvb3VqNWcrdlRwZU9hWlozRENDU2QwaVp0MGlBalRwazNEazA4K2lWbXpaa0hYOVJKTjB4WUlJWjR0THkvdmw2OWNnVURnT2lLYXdzd2ZwRktwZGhmaWlxSjBYZmwvNSt1a2lSTW5EaWFpa3dvS0NuRE1NVjlaWjduWE9QVFFRMXZ1T1B2bWw3dXhhNXAyWXViaHNwcWFtaVlpV2dpZ0Q0RDdvdEhvR3prUHEzakprVkxlNmpqT3VVaTNpTGpXTUl3RjdSbWdxcXBxQ3hGZENJQ0k2TmFXVlNLU3llUnZtWGtyRVgwOUhBN3Y1MlhvU1pNbWpmSDVmSzlybWpaenhJZ1JlT0NCQjNETk5kZWdzTERReTJrOFVWQlFnTXN2dnh5UFBQSUl4b3daQXlMNlhyOSsvZDd4K3Ura0xTS1J5S0VBNWdGSU12T3NudEpuVFZHVXRHNWZsUFhwMDJjcUFQOEJCeHlBdm4zNzVqdE8zdlRwMHdkSEhYVVVrUDdGM0ZLRUlSS0orSm41R3FRWEdQK0ZFT0xDekZHelQ1bFpMYVhVTTNBc0Zuc28wLzJmaU9oODB6U2ZiYzhBbG1YOUVZQWtvcktDZ29KYmdmUXBVaUw2R3dCb21qYkxxN0NtYVU0cUxDeGNEc0NjUEhreWxpeFpBc1BvK211Z1Q1Z3dBWXNYTDhhaGh4NEtBQk0xVFh0YkNERTVWL01iaGpHQW1aY1FrVVpFdDZxMWFSV2w1K24yUlJrUkhRRUFreWZuN0wyeHl6cnd3QU1CQUs3cmZuNjNtT3U2azRsb0dJQzFxVlJxRFlDZlpaNi95TGJ0clhrSnFtU0ZiZHN2cEZLcGd3RWtBWndnaEhnRFFGc3Z5a3E1cm5zdUFBWXdKOU1URFFCdXpLeWxlRVV3R096MHA1NXdPQndFOERvUkRUdjU1SlB4dTkvOUR2Mzc5Ky9zc0RuVHQyOWYvUEtYdjhSWlo1MEZJaHBJUkMrSHcrRURXdCt6OHpSTnV3ZkFhR1plSG8xRzFZMDVpdElEZGZ1aWpKbS9Dd0NISEhKSXZxUGtYY3RORGtSMGNNdHptVFlZQVBESFFDQndIeEVOWk9abk9uS25udEwxeGVQeGQxelhyY3ljZGp4RUNCR2ZNR0ZDU1Z2MnRXM2JadVlIQVJRQitDMEFaTzdHckNLaTRvS0NnazQxa2cyRlFoTjBYVjhHWU1qcHA1K091WFBuZG9scng5cEwwelJjZHRsbHVPQ0NDd0JnZ0s3cmY1czhlYkxJNXB4Q2lCa0FaZ0tvVHlhVHAwTzFyMUdVSHFuN3ZTTitnUkJpREJHTkhUeDRNTWFPSFp2dk9IazNZc1FJbEphV0FzRElVQ2cwSVJLSkRBRXdnNW1iWE5kTkFQZ2VnRzBBTHN0blRpVzdZckhZKzd0MjdkcWZtZGNSMGY1RlJVWHZoVUtoc3JiczI5emNmQjJBUmdESENTRU9Cd0JOMCs0SEFHYSt2cU9aZ3NIZ0lGM1gvd3hnOEJsbm5JR3JycnFxbzBOMUdYUG16TUdGRjE0SUFQMWQxMzJ1b3FKaWVEYm15YnpQTFFEQXpIeGxQcHI1S29xU0c5MjZLR1BtL1lCMFN3aWludEp5cmVPSTZQUEd1YnF1bTQ3amZCdnAwMWNXRWQwQ2dKajVLaW5sSi9uTXFXVGZpaFVyUHRVMHpXRG01VVJVcHV0NnJMS3lzcksxL1JLSnhBWUFWMmF1VzdvWEFFV2owZnNCL0llSUpvZkQ0WTRjRWZJWEZCUThSa1RqcDA2ZGlpdXV1S0lEUTNSTjU1MTNIbzQ3N2pnQUdCVUlCUDdVY3BPRWgzd0FGZ01vWWVabnBaUVB0cmFEb2lqZFY3Y3V5alJOR3djQUkwZU9iRzNUWG1QZmZmY0ZBREJ6a0lqbUFRQVI3U0tpTWdDdlN5a1g1VE9ma2p2UmFIU2I0emhITVBQU1RQZi8xMXVPZnUxTmZYMzk3NWw1SFlBS0ljUVZBRklBWGdRQVhkZG50emVIRUdJdWdPK01HemNPOCtmUDcxRWZvSWdJYytmT1JUQVlCSUNEQ2dvSzd2UnlmQ0hFMVVSMEdEUFhNbk83Lys0VlJlbGV1blZSQm1BaWtPNytyYVJsR2wwQ3dCUWlDcnF1dTRXWkQyZm1wbFFxTlFmcEM3bVZYaUllaisvWXZuMzdTUUFXRWRFQUluckJNSXpkTmhodWtXbWJjaUVBRU5FOHd6QUdBTGdSZ0FOZ2RtVmw1Y0Myemw5WldWbEpSTmNYRmhiaXpqdnY3Skl0THpxcm9LQUF0OTkrTzRxTGl3SGdJaUhFd2EzdDB4WkNpTW1aSTl3cEFPZW9HM01VcGVmcjdrWFovZ0F3YnR5NG5FeFdWVldGU0NTQ1NDU0NLVk9tNEt5enpzTC90M2Z2MFZIVjU5N0F2OC9lazVtRVhMaUhpeGpSZ3hJSW1XUjJLcHBhRlJYT2k2L0ZDN3krZXVxeFltdWhYdUZkS3Vjc1c1ZGQ5Vmg3dkhIUjQwSXF0Q0xnN1N4dFNUVkNVVUZTRUNGN01oT0dhd1FpT1pBTGhDU0UzR2IyNzNuL21KazBoS3VTWk04a3oyZXRXWXg3OXN4K1pvVEprOS9sZVE0Y09IREc4MmZObW9XOHZEdzBOWFZyaDVxVFJFY05OVTF6Ui83VWlFZ0Q4SXpmNzkvZFk0R0ltRkZXVnRacW11WnNwZFI4aEt2L3J6QU00NUd6UGNjMHpUWE1YQWhnTUJFdE1FMnpESUFQUUtMRDRaaDJQdGZOeTh0TGNEZ2N5d0Rvdi9qRkw1Q1JrWEhCN3lWV0RSczJMTHBPVGllaXBSYzZqVGwyN05oVUlsb0ZRRmRLdmVyMWV0ZDFTYUJDaUpnVzEwa1pNMThFSUxxNHZjZHMzTGdSWDN6eEJhSXRZVTVuelpvMVowM1l1c3VnUVlQQXpBQXdqTU4zK2dQWXJtbmFLejBlaklnbG9aS1Nrc2NCL0Z1a3BkS0MzTnpjL3pqYkU1UlNjeEh1aVhtUHgrUEpZZWJYSXcvOUc4NmoxWkJsV2ZjUjBROHlNelB4MDUvKzlJTGZRS3liTm0xYXREVFBPSmZMOWVTRnZGWnljdktMQUM0SDRDOHBLWm5YRmZFSklXSmZYQ2RsQUlZQXdJQUJBM3I4d2lrcEtaZ3hZd1oyN3R3SnBVN2VuZDdjM0l5RkN4ZGk1c3laUFI1WGFtcHFkTTFPOUllbXBaVDZXWEZ4Y2JESGd4R3hoazNUZklHWjd3T2dFZEZUSG8vbkQyYzYyZWZ6N1ZGSy9TY0FCeEc5NGZWNi84VE1WVVEwM3UxMm4zWEIvK2pSb3hPSjZEY0FNRy9ldkxnc2ZmRmRhWnFHSjU1NEFnREF6SFBjYm5meTkzbWQzTnpjMndETVp1WVR6UHd2Q0U5ZkNpSDZnSGovcGt3QkVGM0wwZU1hR3hzeGRPalFVMzdndlBubW03anl5aXR4SHB2ZHVsekhOVHRFUk15OHNLU2taR3VQQnlKaWx0ZnJYUTdnZnhPUlJVUVBHSWF4R21mNExtaG9hSGlSbVdzQVhKV2JtL3V2QUQ0RUFJZkRjZFpGNXdNSERweEpSQmRObkRpeGZVZHdYM0Q1NVpkanlwUXBJS0tobXFZOThWMmZuNWVYTjRLSW9wdHhudko2dlR1Nk9FUWhSQXlMNjZTTWlGd0FrSkNRME9QWHJxMnR4ZHR2djQzNzdqdTUvL2UzMzM2TFAvLzV6M2pzTVh0S2dUa2NEZ0NBVWtwRm1rei95RENNUHhxR01jL2o4ZHc2WWNJRXQyRVlZM0p5Y2k3S3pzNGVPSHIwNk42M0sra2J2Z0FBR1VkSlJFRlU4bHFjazJtYW56SnpQak0zSWx5VHJDZy9QeitwODNuNzl1MnJKNkpIQUlDSW5ndUZRb3NBaEpqNTUxbFpXWVBPOFBJSlJQUTBBRHo0NElQZDloNWkxUU1QUEFBQTBEVHQ0ZSs0dGt4ajVtVkVOQWpBcDE2dmQxRzNCQ2lFaUZrT3V3TzRRTGJzcmIvMjJtc0JBQmtaR1VoTFM0TlNxbjIwN0tXWFhzTDk5OStQd1lNSDQ5Q2huaThIRmkwM1FFUk1SQU1CVEl6Y1FFUndPc00vSTNSZGg2N3JHRFJvRUFZTkd0UUNvQXpBVG1iZXhjeTdBT3hWU2pVb3BacGNMbGR6TUJoczl2djl6WkJLNHIyRzErdmRaaGlHQitHMlIvbXRyYTJteCtPNXp1djExblE4enpUTi96WU1Zd3NSWFpXUWtQQkxBSnVKNk5yRXhNVDdEY093VE5QOEw0L0hjeHN6SHlrcEtWbHZHTWFOQUVabVoyZTNkNW5vUzhhTUdZTWYvdkNIMkxScDA5Q0VoSVE3QWF3OG4rZDVQSjZIQVV4bDVpb0F2WDhSbmhEaUZQR2VsTFVDNkJjTUJxSHI1OXZpNzhKdDNMZ1JTVWxKT0h6NE1CWXNXSURQUHZzTUw3LzhNalpzMklCRGh3N2g3cnZ2N3JGWU9nc0d3MHZIaUNoSVJNT1ZVbGxFTklHWnN3Qk1JS0lNQUM1bWRnSndFcEdUbVYxRU5DSHllSHRpRjAwMG1Sa09od09HWVZpUitsVUJJdHF1bEFvUVVVQXBkVVRUdERaTjA5cXFxcXJhS2lvcTJoQXVueUJpbkdtYVpWbFpXWWJUNlZ4SFJGa0F2RGs1T1RmNmZMNDlIVTVUU3FsZkVwRkpSTE9VVXIvUk5PMWFwZFNMUkhUQzQvRThSVVJEQWZ3N2dQWE1mRDhSNGVhYmI3Ym5UY1dBVzIrOUZaczJiUUlSM1lmelNNcmNidmNFSW5vcDBtZDBWdWZFV0FqUk44UjFGVWVQeDFOTlJFUC85cmUvWWRDZ004MmtkSjNTMGxMTW5Ea1RHemR1Ukw5Ky9RQUF4Y1hGbUQxN05yNysrbXM4K2VTVDJMSmxTM3VDcUpSQ1UxTVRVbEpTOFB2Zi94NzUrVjFTdnVpc0dob2FjTU1OTjRDWmozbTkzdlA2VUVhTkdwVTBjT0RBOFE2SG8yTUNkd1VSOVFQZ0JPQmtaaGZDMDFMbk0rWE56RnhEUk51WnVUMkJDNFZDM3dKb0k2STJJbXJ6Ky8ydGtFWE1NU0V2TDY4L00zOEU0QVptcmxWSzNlenorYjd1ZUk3SDQxa0s0R2NBbURwVWdHWG1hQ0wvVWxOVDArLzc5ZXQzMk9WeUpheGR1eFlwS1JmY3d6d3VOVGMzWThxVUtXaHViZzRSVVVaeGNmSGhNNTA3YXRTb3BQVDA5QzBBc2dHOFlacm1MM3N1VWlGRUxJbjNrYklhQUVQcjZ1cDZKQ25yaUpseDZOQWhyRml4QWprNU9kQTBEUysvZkhJeDcyZ1NWMWhZMko3RWRiZmp4NDlINzU1M29jbUtpb3JtaW9xS1lnREY1emhWTnd6akNtYk9BZUFtSWpjelp4UFJBR2JXaVVnSG9FZnVwd080a1lodUJNS2pidEdwMHlqRE1CQlowMVNxYVpwUEtlVm5aci9UNmR4MTRzU0oxdnI2ZXF0Ly8vNVdJQkN3SUNOdjNhcTR1TGplN1haUDAzVjlKUkhkcHV2NkdvL0hjMmUwUHBaaEdIa0FmaEk1L2FSZjVqcmtaME9Ta3BJbUFVaVlPSEZpbjAzSUFDQXBLUWxUcGt6QjZ0V3JIUUR1UUtUQisra01HVExrT1lRVHNsME5EUTF6ZWlwR0lVVHNpZXVraklnT0F4aGZWVlhWWXdWa2dYK3NLVXRMUzhNMTExeHp4bHBsZHFpdHJZM2VQZElOTDIrWnBya1R3RTRBNzU3dFJMZmJQVXJUTkRjUnVRRkVrN2lMb3NsYjlFOGlTZ2FRejh6NTBhblRVQ2dFbDh1RjlQUjBBT0hrRFVBUXdHNW05Z1B3RTVFdkZBcHRiMjF0clU5SlNiSHE2K3V0c3JLeWFQSW1YUXUrQjcvZmZ5SXJLK3YvdWx5dTF3RDhnb2hXNStUa1BFeEUyY3c4TjdLYjkyeHRrb1pFay9CSXZhNCs3YXFycnNMcTFhdWhsTG9SWjBqS2NuTnpwMmlhTmhkQVN5Z1V1cWVzckt5MVo2TVVRc1NTdUU3S21Ia0hFZDIwYjkrK0hwa2F6TTdPUm5IeHVRYVR2di81WFNHNnVZQ0lEdlRvaFR2eCsvMFZBQ29BZkhLMjh5SXRmSEtKeUNBaUR3QUR3RmlFRzZsM2xJRHdtcmNKaUl6WU9Cd09PQndPTURQUzB0S2l5UnN6ODdmTWJCS1JsNW5OMXRaV2MrZk9uV2VjUGhML0VBZ0UyZ0Q4MGpDTU9nQlA2cnErQk9FRVAxejg3alFKV1lkRWJRZ3pUeUFpWEhQTk5UMFlkV3lLYm5JZ290TitPZVhsNVExaDV1VUFTQ24xVzcvZmIvWmtmRUtJMkJQWFNSbkNJellvTHkrM080NllVVkZSQVFCZzVqS2JRemt2a1g1KzZ5TzNNOHJLeW5JbUppWk9VRXA1aU1nQTRFRjRCSzd6dkRBUjBTVkVkQW1BTzRnSVNVbEowWVR0Sk14Y0M2Q0VpRXhtTmtPaGtMZTB0SFFQWkllcE1rMXpuc2ZqcVNTaWx3Q2MwaktqNDRnWkVVVzdTQXdub3RHREJ3L0c2TkdqZXpUZ1dEUml4QWdNSHo0Y2xaV1ZJOTF1OTloT2JjNkltWmNBR003TUcwcEtTcDYzSzA0aFJPeUk2NlJNS2JWUDEzVmJTay9FcXYzNzl3TUFtRGxnY3loZEtqS0NZMFp1U3pzOHBPWGw1ZWxIang3VjA5TFNkRTNURXBqNVVpTEtBZURXTkMwSDRmVTZRenUvWnFRZTFJMElyMzFEUWtJQ1BCNFBFNUhGekJZUldRQXNabTRpb2gxS0taK21hWDRBL3RyYTJzQ0JBd2RhdXYyTjIrdU0vN0NpaVZpbmtiTWhRTGdreEZtbU9Qc01Ja0pPVGc0cUt5dWg2N29Cb0QwcDgzZzhQd053QnpQWFdwYjFyL1pGS1lTSUpmR2VsTzNWZFIzZmZQUE42WDVBOURuTWpOTFMwdWo5RXB2RDZTbXF1TGhZSWJ6bUxNb2J1WFZFQVBReFk4Ym8vZnIxY3pRMU5lbHBhV25wQU55Uld3NHo1MFJHMkJ4RTFQNXZnNGhTQVF6VE5PMkc2TEdCQXdmeW9FR0RWSWZrTGNUTUlTTGF4OHkreU5vM1h6QVk5QWNDZ1ZyRW1VaXRzYmZ4SFhab0UxRXlNMlBreUpIZEYxaWN1ZlRTU3dFQWtSM05BSURjM056TGllalZTRy9haHlOVC9VSUlFZDlKV1dscDZUNlB4MU5SWFYwOTZ1REJnOGpJeUxBN0pGdFZWVldob3FJQ3pGenQ4L2w2MVVoWkYyQUFvYkt5c2hEQzllMEFvQUhob3JrZmRqcFhIek5taktOLy8vNTZZMk9qN25BNGtwMU81d1NFcDB0ekVFN2l4aUZjNTYxOTdWdmtsNEk4SXNxTC9vTGdjcms0T3ZxR2NPSm1SVWJpcWdENEFmaWlmM3E5M3BpWWg4L0t5c3BnNXJjN0pxYW5jNXJSTWdLQVN5NjVwTHREakJzWFgzd3hBSUNJL2drSVQ4TVQwVW9BU1VTMHdqVE5zMjZZRVVMMExYR2RsQUVBTTM5Q1JMTTJiZHJVNTVPeTZDZ1pFVzJ5T1pSNEY5M0pHWFVjUUNXQWRSMVBpclRRYWIvcHVwNms2L28vYVpxV3BaU2FBQ0NMaU1ZVFVYK0VXNW9sZEZpSDFSL0FGUUQrVC9UMURNT3dBTFFCYUdQbU5vUnJ1alV3OHc0QUFXYmVUa1FCcjllN0I5MVkzeTBoSVdFUUVZMk14RkFQWVBDWjZ0T2RiblM2dTNkQ2I5eTRFWFBuenNYamp6K09uL3prSnljOXBwU0MzKy9IWjU5OWhqbHo1clMzSGV2NCtNS0ZDN0Y2OVdvd002WlBuNDVISDMyMDIwYlpvNk9HUkhRcEFEaWR6cWVKNkVwbTNtOVpsdFFqRTBLY0pPNlRNazNUUGdjd2ErdldyYlpXMG84Rlc3ZUcrNDRUMFhwN0kra2JJdXZjMmpvZDNvOU95UnNBUjE1ZW50T3lMS2RTeXFtVWNtbWFObExYOVFtUkt2cFprVjJMSXdBa0lUeUtFbjN1UlVRMERzQ002REdQeDhPSUZPR05YTDhOUURPQU1tYmVEaUNnYVZxZ3BhVWxFQWdFR3IvcisyTG1kQUFnSWlmQ2EvRXNacTZQL0hmbi9wZ2NQdlVmaS82SER6OWxYMENYS2lnb3dLaFJvMUJRVUhCS1VqWjE2bFFRRVk0Y09ZSkhIMzMwbE9jdVg3NGNSVVZGZU9lZGQ5RFUxSVJaczJZaEl5TUR0OTkrZTdmRTJxRis0dEM4dkx3ZkthV2VBaEJrNW52OWZ2K0picm1vRUNKdXhYMVMxdHJhdXNIbGNvVzJiTm5pYUc1dVJsTFNLVDJWKzRTV2xoYXNXYk1HQ05mcCtzam1jTVRKUXNYRnhTRUFUUjJPSFFTd3BkTjUrdGl4WS91NVhLNGtYZGVUTkUxTHNpeHJNQkdOSmFKTUFPT1lPVE15NnVLSzNEcTZqSWorR1FpdkwzUTZuZXp4ZU5vQU5CRlJNOEtKV3hNei93OFI3UUt3aTVsM1dwYTF5Ky8zVjBkZmhJaUdkSTZMaVBvek14TlJmYVFWME1CSUlrYk0zRWhFS2RIckRoZ3c0RUkrcTdOcWFHakFsMTkraWZuejUrT3h4eDdEN3QyN01YYnMyUGJIRnkxYWhHQXdpSmt6WjU3MitSOTg4QUVlZlBEQjlzVHhqanZ1d01jZmY5eHRTVmxxYWlvQWdKa0hBbGhKUkJvUi9hNmtwT1R2M1hKQklVUmNpL3VrTEJBSVZCcUdVZERjM0h4SFlXRWhwaytmYm5kSXR0aThlVE1hR3h2QnpFV21hWDVyZHp6aWU3RjI3OTU5SE9IcDBvNDYvd0Nudkx5OHBCTW5UaVE1bmM0a0l1ckh6Q2xFTklhSXhtbWFsaGxKM3E1QXVHU0lDOERBOWljVFpRT1lHcmtmN1dzYUJORE16TTBJMTRRN1JXUTRySDhrR1d0R2VJMWNLaEdsTVBQWEFDWVNFWktUa3kvOGt6aUR3c0pDWEhycHBjalB6OGVWVjE2SmdvS0NrNUt5ek16TTltbjh6bzRlUFlyS3lrcGtaMmUzSHhzL2ZqdysrT0NEYm9zM01URVJRUHRta1lITS9MVnBtczkwMndXRkVIRXQ3cE15QUxBc2E1bXU2MzA2S1Nzb0tBQUFLS1hlc2prVTBmMjR1TGk0Q1NlUHZBSGhjaUVueWN2TDZ4Y01CbE9ZT2NYaGNLUXFwVkkxVGJzWXdKaEkwblk1TTE4ZUtRK1NRRVJwNXhsREVnQVFVUWhBUFJFTmo0eWdhUWtKcDgzcHVrUkJRUUZ1dWVVV0FNQXR0OXlDK2ZQblkrN2N1YWVzSFR1ZEkwZkNUUzQ2dG1RYk1HQUFqaDgvRHFVVU5PMTgycnArTjlHNHdvT005SG93R0h3RlVnZFBDSEVHdlNJcEM0VkNhM1ZkcnpGTmMyam42WXkrb0x5OEhCczJiQUF6MTlYWDE3OWpkendpZG5SSTNxclBkbDVrMDBLSzArbE1KYUwvQW5ETCtidytNK3NBOWhMUlp3RCtQVkpFdGx0ODg4MDMyTDE3TnhZc1dBQUF1UEhHRy9IODg4K2pxS2dJa3laTk91ZnpMU3U4ZDZOajhxVnBXcmVXMHVtNDFzNDB6WWU3N1VKQ2lGNmg2MzgxdEVFZ0VHaFRTdjBPQUY1Ly9ZeDlmM3V0WmN1V1JlOHU3Z01GVFVVM0NBUUNiWUZBb0RaU2xxTnpsNFNPNnBuNUhRRDNNdk9VdHJhMjBWNnZOOTgwelY4VFVTc1JJUmdNbnVYcDMxOTB4K1NNR1ROdy9mWFhZK3JVcVdodGJXMGZKVDZYdExUd0lHQjlmWDM3c2JxNk9nd1lNS0JiUnNrQWRQd3N1dWRERVVMMEtyMWlwQXdBbEZKLzBEVHRxYUtpb3FHN2R1MUNabWFtM1NIMWlQTHljdnoxcjM4Rk14ODdmdnk0dEdvUkY0eVpMNHFNOERDQUVnQ3JRNkhRbDVabGxRVUNnUXFjWWZxTm1VOFFVYittcHFiMnRWUmR4YklzRkJZVzR2SEhIOGYxMTEvZmZ0enY5K09aWjU3QnNXUEhNSERnd0xPOFFyZzhSV3BxS25iczJORmVxbUxIamgyWU1HRkNsOGJhVVd0cnVDUmVaSzJlRUVLY1ZhOFlLUU9BeVBieTN3TEFDeSs4Z082Y1Jva1Z6SXhYWG5rbGV2LzFzckt5QnB0REVyM0RDMHFwSHltbEJwbW1hWmltK1J1LzMvOTVJQkQ0Rm1kZkQxVURoRWVmdXRxbVRadFFYMStQSC8vNHh4ZzVjbVQ3YmNxVUtVaE5UVVZoWWVFNVgwUFRORXliTmczTGxpM0RrU05Ic0cvZlBuejQ0WWU0NjY2N3VqemVxT1BIMi9kc2RQMkhJb1RvZFhyTlNCa0FORFEwL0NFMU5mVkJuODgzL3YzMzMrL1dMOXRZc0diTkdoUVZGWUdaOTlmVjFmMkgzZkdJM3NIcjlTNDk5MW1uSXFMREFNWlhWVlYxZVFIWmdvSUNYSFhWVmUwbEpxSjBYY2ZreVpQYmE1Ymw1ZVcxUDVhZm45OSt2N2k0R0FEd3lDT1A0TG5ubnNOdHQ5MkcxTlJVeko0OSs2VHp1bHB0Ylh1SHJTUGRkaEVoaEloVnVibTVWeHFHRWJyMjJtdjU4T0hEM0ZzZFBYcVVKMDJheEI2UHgvSjRQSlB0L3R5RjhIZzhpd3pENEJVclZ0ajl6eU5tZlBycHAyd1lCaHVHOGI3ZC8zK0VFTEd2MTB4ZlJwV1VsR3hWU3IxODRzUUpQUEhFRSsxck9ucVRZRENJcDU1NkNnME5EU0NpUDNtOTNzNFY1SVd3dzA0Z3ZNNVJoRlZVaEh1Tk0zT1p6YUVJSWVKQXIwdktBQ0FZREQ3TnpKdDI3dHlKWjU5OXRsZXRMMk5tTEZpd0lOcFN5VjliV3l2YjdFVk1VRXJ0QTRCRGh3N1pIVXJNMkw5L1B3Q0FtUU0yaHlLRWlBTzlNaWtMQkFKdHdXQndPb0NEaFlXRmVQUE5OKzBPcWN1ODk5NTdlUGZkZDhITVZXMXRiVCtXRWhnaVZpaWw5Z0xoZW1LOTZSZWg3NHVaMjdzTE1IT0p6ZUVJSWVKQXIwektBR0Q3OXUxVlNxbGJBZFF2WHJ3WVM1WXNzVHVrQzhMTVdMVnFGVjU4OFVWd3VOZmduZHUzYno5b2QxeENSSldXbHU1ajVvcnE2bW9jUENoL05hdXFxbEJSVVFGbXJ2YjVmREpTSm9RNHAxNmJsQUZBU1VsSmlXVlovd3lnN28wMzNzQnJyNzBHcGVLdnc0bFNDbSs5OVJaZWZ2bGxNSE1qZ050TjA5eG9kMXhDZE1iTW53RGhFaFo5WFhTVWpJamt3eEJDbkpkZW5aUUJnTS9uKzVxWnB6RHpzVC8rOFk5NDhza24wZGpZYUhkWTU2MjV1Um5QUFBNTVhuMzFWUUE0cnBTNjFldjFmbVozWEVLY2pxWnBud09Jcm5uczA2S2ZBUkd0dHpjU0lVUzg2UFZKR1FCNHZkNXRsbVhsQTlpOWZ2MTYzSGZmZmRpN2Q2L2RZWjFUZVhrNUhuamdBWHp5eVNjQVVHNVoxdlUrbis4THUrTVM0a3hhVzFzM0FBaHQyYklGemMxOXQ0aDlTMHNMMXF4WkF3QVdnSTlzRGtjSUVTZDB1d1BvS1ZWVlZVZVRrNU9YdTF3dWQxMWQzUlVmZmZRUmxGTEl6czZHd3hGYk5YU0R3U0JXckZpQmVmUG1vYnE2R3N5OHZxMnQ3YWJTMHRMOWRzY214Tm5VMU5RMGpoZ3h3aE1LaGNhTkdERUM0OGFOc3pza1cyemN1REhhL215amFab0w3WTVIQ0JFZitzUklXVlJaV1ZtRGFaclRBUHcveTdLT0wxbXlCSGZmZlRjMmJOZ1FFN3ZGbUJtYk4yL0d2ZmZlaTBXTEZpRVVDalVCK0xYWDY3MHBFQWpVbnZNRmhJZ0JsbVV0QTNCZXJZOTZxMmlUZEtYVVd6YUhJb1NJSTJSM0FIYkp5c3JLY0RxZFM0bG9NZ0JrWm1iaW9ZY2V3dFZYWHcxZDc5a0JSS1VVdG0zYmhzV0xGOFBuODBVUEYxbVc5WE9mejdlblI0TVI0Z0psWldVNVhTNVhCWUNocTFhdHd0aXhZKzBPcVVlVmw1ZGordlRwWU9hNlk4ZU9qWkN5TlVLSTg5Vm5waTg3cTZtcHFhK3NySHg3MkxCaDI0aG8zSkVqUjBZVUZoYWlvS0FBU2ltTUhEa1N5Y25KM1JwRGJXMHQvdktYditEcHA1L0dxbFdyVUZWVkJXYmVBZUFocjlmN1pGVlYxZEZ1RFVDSWJsQlRVMk1OR3pZc1NFUlRxNnFxY1BQTk45c2RVbythUDM4Kzl1elpBd0FMZHUzYXRjYnVlSVFROGFQUGpwUjFaaGpHWFFEbUFyZzZlc3p0ZG1QeTVNbVlPSEVpTHJ2c3Nnc2VRYk1zQytYbDVkaTZkU3ZXclZzSHI5ZmJjZHJVdEN6ck5aL1A5eWNBOXMrbENuRUIzRzUzc3NQaDJBOWc2TXFWSzVHWm1XbDNTRDJpd3lqWnNlUEhqNDh1S3l0cnNEc21JVVQ4a0tTc0U0L0hrME5FY3dCTUF6QWtland4TVJIWjJkbkl6YzNGcUZHamtKNmVqdlQwZEtTa3BDQXhNUkV1bHd0RWhKYVdGclMydHFLeHNSSFYxZFdvcWFsQlJVVUZmRDRmL0g0L21wcWEycS9GekhWRTlMRmxXWXQ4UHQvWE5yeGRJYnFOWVJpUEFIZzFKeWNIUzVjdUJWSHYvcnBoWnN5ZE94ZEZSVVZRU2oxWFVsTHlhN3RqRWtMRWw5NzlMWGxoTkxmYlBVblg5VHNCWEVkRVkzSGgwNzBXZ0RKbUxpS2lEMHpUWEJjNUprU3ZNMmJNR0ZkcWFxcEpST1Buelp1SHUrNjZ5KzZRdXRXbm4zNktYLzNxVjJEbS9jZU9IUnN2YThtRUVOK1ZKR1huS1Nzckt5VWhJU0dmaVBJQlhFWkVGelB6S0NKS0E1QUVvQi9DbjJjVE16Y0RhQ0NpQ21hdUFMQWZ3RmRPcC9Qdlc3WnNrZWtNMFdmazV1WmVxV25hNXVUa1pQMzk5OS9IOE9IRDdRNnBXOVRXMW1MR2pCbW9yNjlYQVA2WDErdGRaM2RNUWdnaGhCQW55YzNOL1UvRE1QaWVlKzdobHBZVzdtM2EydHA0OXV6WmJCZ0dHNGF4MU83UFd3Z1J2L3JzN2tzaFJNOFlQSGp3bDdxdTMzVGt5SkdMRHgwNmhCdHV1S0hYckM5alpyenl5aXRZdTNZdEFQaHJhMnZ2cUt1ckM5a2RseEFpUGtsU0pvVG9WalUxTmRhUUlVTSsxblg5cnJLeXN2NmFwaUV2TDgvdXNMckVlKys5aHlWTGxvQ1pxNExCNEExNzl1eVJJczlDaU85TmtqSWhSTGVycnE0K01XellzQytJNkYrMmJkdVdTRVJ4blpneE05NTU1eDI4OU5KTFlPWkdJcnJkNS9PVjJoMlhFQ0srU1ZJbWhPZ1JsWldWbGVucDZaOXJtblpuY1hGeFlqQVl4QTkrOElPNG04cFVTbUg1OHVWWXNHQUJtTGtSd08xZXIzZTkzWEVKSWVLZkpHVkNpQjVUVlZYMVA4T0hELzhNd0owbEpTVkplL2Z1eFRYWFhBT24wMmwzYU9lbHVia1p6ejc3TEZhdVhBa0F4NVZTdDVXVWxIeHVkMXhDaU41QmtqSWhSSStxckt3OGxKNmUvbWROMDZZY09IQmd5UHIxNjJFWUJnWVBIbXgzYUdkVlhsNk9PWFBtWVBQbXpRQlFibG5XVkovUHQ5bnV1SVFRdllja1pVS0lIbGRWVlhVME9UbDV1Y3ZsY3RmVjFWM3gwVWNmUVNtRjdPeHNPQndPdThNN1NUQVl4SW9WS3pCdjNqeFVWMWVEbWRlM3RiWGRWRnBhdXQvdTJJUVF2VXQ4TGVZUVF2UTJaQmpHSEFDL0JaQ2FrWkdCdVhQbjRycnJyck45clJrejQ2dXZ2c0xDaFF1eGQrOWVBR2dDOER2VE5KOEhvR3dOVGdqUkswbFNKb1N3WFZaV1ZvYlQ2VnhLUkpNQklETXpFdzg5OUJDdXZ2cHE2SHJQRHVncnBiQnQyellzWHJ3WVBwOHZlcmpJc3F5ZiszeStQVDBhakJDaVQ1R2tUQWdSTTNKemMyL1JOTzFaQUI0QUdENThPTzYrKzI1TW5Ub1ZRNGNPN2RacjE5YldZdTNhdFhqMzNYZHg4T0JCQUFBejd3RHdqTmZyL2U5dXZiZ1FRa0NTTWlGRURESU00eTRBY3dGY0hUM21kcnN4ZWZKa1RKdzRFWmRkZHRrRmo2Qlpsb1h5OG5KczNib1Y2OWF0ZzlmckJUTkhIell0eTNyTjUvUDlDUUNmK1ZXRUVLTHJTRkltaEloWkhvOG5oNGptQUpnR1lFajBlR0ppSXJLenM1R2JtNHRSbzBZaFBUMGQ2ZW5wU0VsSlFXSmlJbHd1RjRnSUxTMHRhRzF0UldOakk2cXJxMUZUVTRPS2lncjRmRDc0L1g0ME5UVzFYNHVaNjRqb1k4dXlGdmw4dnE5dGVMdENpRDVPa2pJaFJEelEzRzczSkYzWDd3UndIUkdOeFlYdkhyY0FsREZ6RVJGOVlKcm11c2d4SVlTd2hTUmxRb2k0azVXVmxaS1FrSkJQUlBrQUxpT2lpNWw1RkJHbEFVZ0MwQS9oNzdjbVptNEcwRUJFRmN4Y0FXQS9nSytjVHVmZnQyelowbURmdXh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S0pYK2Y5cExnMVp2dVVDUFFBQUFBQkpSVTVFcmtKZ2dnPT0iLAoJIlRoZW1lIiA6ICIiLAoJIlR5cGUiIDogImZsb3ciLAoJIlZlcnNpb24iIDogIjEzIgp9Cg=="/>
    </extobj>
  </extobjs>
</s:customData>
</file>

<file path=customXml/itemProps34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4406</Words>
  <Application>WPS 演示</Application>
  <PresentationFormat>宽屏</PresentationFormat>
  <Paragraphs>331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Wingdings</vt:lpstr>
      <vt:lpstr>Gill Sans</vt:lpstr>
      <vt:lpstr>方正舒体</vt:lpstr>
      <vt:lpstr>Arial Unicode MS</vt:lpstr>
      <vt:lpstr>等线</vt:lpstr>
      <vt:lpstr>Calibri</vt:lpstr>
      <vt:lpstr>Times New Roman</vt:lpstr>
      <vt:lpstr>Calibri</vt:lpstr>
      <vt:lpstr>Times New Roman</vt:lpstr>
      <vt:lpstr>Gill Sans MT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工作汇报</dc:title>
  <dc:creator>第一PPT</dc:creator>
  <cp:keywords>www.1ppt.com</cp:keywords>
  <dc:description>www.1ppt.com</dc:description>
  <cp:lastModifiedBy>鱼鱼鱼鱼</cp:lastModifiedBy>
  <cp:revision>4</cp:revision>
  <dcterms:created xsi:type="dcterms:W3CDTF">2023-05-04T04:59:00Z</dcterms:created>
  <dcterms:modified xsi:type="dcterms:W3CDTF">2023-05-05T03:51:21Z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2052-11.1.0.12608</vt:lpwstr>
  </property>
  <property fmtid="{D5CDD505-2E9C-101B-9397-08002B2CF9AE}" pid="4" name="e04242b7-d752-4081-b5b7-9aad2bb55b7e">
    <vt:lpwstr>{"isAdvancePlay":0,"isLoopPlay":0,"time":3000,"userId":""}</vt:lpwstr>
  </property>
</Properties>
</file>