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61" r:id="rId4"/>
    <p:sldId id="290" r:id="rId5"/>
    <p:sldId id="263" r:id="rId6"/>
    <p:sldId id="296" r:id="rId7"/>
    <p:sldId id="297" r:id="rId8"/>
    <p:sldId id="298" r:id="rId9"/>
    <p:sldId id="299" r:id="rId10"/>
    <p:sldId id="280" r:id="rId11"/>
    <p:sldId id="281" r:id="rId12"/>
    <p:sldId id="300" r:id="rId13"/>
    <p:sldId id="301" r:id="rId14"/>
    <p:sldId id="302" r:id="rId15"/>
    <p:sldId id="267" r:id="rId16"/>
    <p:sldId id="282" r:id="rId17"/>
    <p:sldId id="303" r:id="rId18"/>
    <p:sldId id="304" r:id="rId19"/>
    <p:sldId id="305" r:id="rId20"/>
    <p:sldId id="306" r:id="rId21"/>
    <p:sldId id="308" r:id="rId22"/>
    <p:sldId id="307" r:id="rId23"/>
    <p:sldId id="309" r:id="rId24"/>
    <p:sldId id="269" r:id="rId25"/>
  </p:sldIdLst>
  <p:sldSz cx="12192000" cy="6858000"/>
  <p:notesSz cx="6858000" cy="9144000"/>
  <p:embeddedFontLs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A7E1F3C-C974-4844-BDC0-2C518362D40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10EB5C-3596-402C-8A22-1DD0A9F43E9D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FFFBC7-99A3-4389-B6AA-80ACD6E19EC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5A6C740-6BBD-404A-8939-B487E4769F2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loss functionì ëí ì´ë¯¸ì§ ê²ìê²°ê³¼">
            <a:extLst>
              <a:ext uri="{FF2B5EF4-FFF2-40B4-BE49-F238E27FC236}">
                <a16:creationId xmlns:a16="http://schemas.microsoft.com/office/drawing/2014/main" id="{1230E9FE-595A-4FAA-B672-D178E5CA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783" y="1923311"/>
            <a:ext cx="3916435" cy="30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EE4F8D-6AD2-44DD-9406-128BFAB5A175}"/>
              </a:ext>
            </a:extLst>
          </p:cNvPr>
          <p:cNvSpPr txBox="1"/>
          <p:nvPr/>
        </p:nvSpPr>
        <p:spPr>
          <a:xfrm>
            <a:off x="3514469" y="5466244"/>
            <a:ext cx="5163063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 Forward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 나온 결과 값과 정답 값의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차이를 계산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함수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474ED3-A6D9-4DFB-83E9-04D43A1CE668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CF5175-310C-4249-BFCD-2ED3313FE134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F04F4-A126-41C7-BF14-B01CE526AF7C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손실함수란 무엇인가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52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손실함수를 왜 사용하는 것일까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3220805" y="2383035"/>
            <a:ext cx="5750391" cy="26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있어야 학습이 올바르게 진행되는지를 알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없다면 어떤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활용해 올바르게 학습되는지를 알 수 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)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연속적으로 변화되는 값을 표시한다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정답률을 파라미터로 사용해보자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중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정답으로 판명된다면 정답률은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33%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정확도를 개선한다 하더라도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33.32%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값이 연속적인 값으로 변화하지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0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손실함수의 종류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0D462F-08BE-40D7-AC3F-0A45D8987416}"/>
              </a:ext>
            </a:extLst>
          </p:cNvPr>
          <p:cNvGrpSpPr/>
          <p:nvPr/>
        </p:nvGrpSpPr>
        <p:grpSpPr>
          <a:xfrm>
            <a:off x="2261700" y="2570238"/>
            <a:ext cx="2160239" cy="2160239"/>
            <a:chOff x="2261700" y="2538706"/>
            <a:chExt cx="2160239" cy="216023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8D54668-A50D-4BAE-8672-C8498B5C05ED}"/>
                </a:ext>
              </a:extLst>
            </p:cNvPr>
            <p:cNvSpPr/>
            <p:nvPr/>
          </p:nvSpPr>
          <p:spPr>
            <a:xfrm>
              <a:off x="2261700" y="2538706"/>
              <a:ext cx="2160239" cy="21602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253FD1-D3F4-4AC2-9BDC-32FED6D07B00}"/>
                </a:ext>
              </a:extLst>
            </p:cNvPr>
            <p:cNvSpPr txBox="1"/>
            <p:nvPr/>
          </p:nvSpPr>
          <p:spPr>
            <a:xfrm>
              <a:off x="2693113" y="4138283"/>
              <a:ext cx="1297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 </a:t>
              </a:r>
              <a:r>
                <a:rPr lang="en-US" altLang="ko-KR" sz="1200" spc="-1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MSE</a:t>
              </a:r>
              <a:endParaRPr lang="ko-KR" altLang="en-US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1" name="Picture 2" descr="mean squared errorì ëí ì´ë¯¸ì§ ê²ìê²°ê³¼">
              <a:extLst>
                <a:ext uri="{FF2B5EF4-FFF2-40B4-BE49-F238E27FC236}">
                  <a16:creationId xmlns:a16="http://schemas.microsoft.com/office/drawing/2014/main" id="{8DFCD9A9-7E23-4DDD-A133-D5B430C4D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667" y="3351749"/>
              <a:ext cx="1936304" cy="534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DD0AE5-E5A3-4AED-AD9B-480EE2143B65}"/>
              </a:ext>
            </a:extLst>
          </p:cNvPr>
          <p:cNvGrpSpPr/>
          <p:nvPr/>
        </p:nvGrpSpPr>
        <p:grpSpPr>
          <a:xfrm>
            <a:off x="7770062" y="2570238"/>
            <a:ext cx="2160239" cy="2160239"/>
            <a:chOff x="7770062" y="2538706"/>
            <a:chExt cx="2160239" cy="216023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3131CEA-AFB2-411C-BBF6-5CE9B3E710B1}"/>
                </a:ext>
              </a:extLst>
            </p:cNvPr>
            <p:cNvSpPr/>
            <p:nvPr/>
          </p:nvSpPr>
          <p:spPr>
            <a:xfrm>
              <a:off x="7770062" y="2538706"/>
              <a:ext cx="2160239" cy="21602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414647-D6D8-4910-8ACC-5E3E86C26CD3}"/>
                </a:ext>
              </a:extLst>
            </p:cNvPr>
            <p:cNvSpPr txBox="1"/>
            <p:nvPr/>
          </p:nvSpPr>
          <p:spPr>
            <a:xfrm>
              <a:off x="8201475" y="4138283"/>
              <a:ext cx="1297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 </a:t>
              </a:r>
              <a:r>
                <a:rPr lang="en-US" altLang="ko-KR" sz="1200" spc="-1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Cross Entropy</a:t>
              </a:r>
              <a:endParaRPr lang="ko-KR" altLang="en-US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AutoShape 4" descr="í´ë¼ì°ëì ëí ì´ë¯¸ì§ ê²ìê²°ê³¼">
              <a:extLst>
                <a:ext uri="{FF2B5EF4-FFF2-40B4-BE49-F238E27FC236}">
                  <a16:creationId xmlns:a16="http://schemas.microsoft.com/office/drawing/2014/main" id="{6A1E1E4B-1977-4A15-9EC7-6899635B8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05910" y="29815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6" name="Picture 4" descr="cross entropy loss formulaì ëí ì´ë¯¸ì§ ê²ìê²°ê³¼">
              <a:extLst>
                <a:ext uri="{FF2B5EF4-FFF2-40B4-BE49-F238E27FC236}">
                  <a16:creationId xmlns:a16="http://schemas.microsoft.com/office/drawing/2014/main" id="{BCE20050-96EC-4622-9466-43029E35A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181" y="3354183"/>
              <a:ext cx="1990001" cy="5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6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손실함수가 실제로 정확히 작동할까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490237" y="2885214"/>
            <a:ext cx="3211526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Squared Error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구현해보자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 Entropy Error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구현해보자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테스트를 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BackPropagation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역전파란 무엇인가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backpropagationì ëí ì´ë¯¸ì§ ê²ìê²°ê³¼">
            <a:extLst>
              <a:ext uri="{FF2B5EF4-FFF2-40B4-BE49-F238E27FC236}">
                <a16:creationId xmlns:a16="http://schemas.microsoft.com/office/drawing/2014/main" id="{7170D66A-E4BD-4C5D-BEB6-B138DC4D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85" y="2195067"/>
            <a:ext cx="4683031" cy="24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514469" y="5489893"/>
            <a:ext cx="5163063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역전파는 말 그대로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network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흐름이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반대로 진행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되는 것을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83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450714" y="5489893"/>
            <a:ext cx="5290572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데이터를 정확히 분류할 수 있는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찾기 위해 역전파를 실시한다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역전파가 없다면 사람이 일일이 계산해야 하는데 그것은 현실적으로 불가능하다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Picture 2" descr="machine learning classificationì ëí ì´ë¯¸ì§ ê²ìê²°ê³¼">
            <a:extLst>
              <a:ext uri="{FF2B5EF4-FFF2-40B4-BE49-F238E27FC236}">
                <a16:creationId xmlns:a16="http://schemas.microsoft.com/office/drawing/2014/main" id="{538DF27E-90E9-4F92-B80A-E88227FC4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43" y="1926183"/>
            <a:ext cx="4007515" cy="300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69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 Flow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t1.daumcdn.net/cfile/tistory/99F1754A5AB5A55733">
            <a:extLst>
              <a:ext uri="{FF2B5EF4-FFF2-40B4-BE49-F238E27FC236}">
                <a16:creationId xmlns:a16="http://schemas.microsoft.com/office/drawing/2014/main" id="{A7C30EAB-AA48-425A-9FAF-F301F519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6" y="2267115"/>
            <a:ext cx="6338888" cy="24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21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E0C650-41E7-4B02-A367-3AF6B6CF63C2}"/>
              </a:ext>
            </a:extLst>
          </p:cNvPr>
          <p:cNvSpPr txBox="1"/>
          <p:nvPr/>
        </p:nvSpPr>
        <p:spPr>
          <a:xfrm>
            <a:off x="2620284" y="2022739"/>
            <a:ext cx="6951433" cy="410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Mininum Problem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찾았다고 판단하지만 사실은 최적의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아닐 경우 발생한다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Long Training Time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훈련시간이 길어 실제 인간이 학습하는 방식과는 다르다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 Weight and Bias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가중치를 이상한 곳에서 설정하면 학습할 때 시간이 오래 걸릴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Vanishing or Exploding Gradiant Problem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문제는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Backpropagation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문제라기 보다는 특정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사용했을 때 발생하는 문제이다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3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FCNN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 Function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9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 Minimum Problem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4140109" y="5355882"/>
            <a:ext cx="3911783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그림에서 보는 것 같이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minima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수렴했지만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가장 작게 하는 가중치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minima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14" name="Picture 2" descr="backpropagation local minima problemì ëí ì´ë¯¸ì§ ê²ìê²°ê³¼">
            <a:extLst>
              <a:ext uri="{FF2B5EF4-FFF2-40B4-BE49-F238E27FC236}">
                <a16:creationId xmlns:a16="http://schemas.microsoft.com/office/drawing/2014/main" id="{02DD823E-4976-4CBF-980F-74E29D8B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20" y="2248215"/>
            <a:ext cx="3148760" cy="23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8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training Time</a:t>
            </a:r>
            <a:endParaRPr lang="ko-KR" altLang="en-US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649234" y="5332233"/>
            <a:ext cx="489353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 대해 미분을 실시해서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minimum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구해야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Picture 2" descr="neural network multi layerì ëí ì´ë¯¸ì§ ê²ìê²°ê³¼">
            <a:extLst>
              <a:ext uri="{FF2B5EF4-FFF2-40B4-BE49-F238E27FC236}">
                <a16:creationId xmlns:a16="http://schemas.microsoft.com/office/drawing/2014/main" id="{FF84D86E-69B5-4C79-A2A0-8CE6EBD9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390"/>
            <a:ext cx="533400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1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First weight and bias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649234" y="5332233"/>
            <a:ext cx="4893532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Starting Point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이상한 곳을 잡았기 때문에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minimum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못 찾고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최소값이 어디 있는지 모르는 현 상황에서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어느 곳을 시작점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잡아야 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13" name="Picture 2" descr="backpropagation local minima problemì ëí ì´ë¯¸ì§ ê²ìê²°ê³¼">
            <a:extLst>
              <a:ext uri="{FF2B5EF4-FFF2-40B4-BE49-F238E27FC236}">
                <a16:creationId xmlns:a16="http://schemas.microsoft.com/office/drawing/2014/main" id="{BB0E92C1-81C2-4E79-8687-316CBCA3D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20" y="2248215"/>
            <a:ext cx="3148760" cy="23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0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1" y="1006929"/>
            <a:ext cx="41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Vanishing or Exploting gradient Problem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596924" y="5332233"/>
            <a:ext cx="4998152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제곱하게 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수렴하게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 문제는 어떤 활성함수를 사용하는지에 따라 발생하기도 하고 해결되기도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Picture 2" descr="neural network multi layerì ëí ì´ë¯¸ì§ ê²ìê²°ê³¼">
            <a:extLst>
              <a:ext uri="{FF2B5EF4-FFF2-40B4-BE49-F238E27FC236}">
                <a16:creationId xmlns:a16="http://schemas.microsoft.com/office/drawing/2014/main" id="{FF84D86E-69B5-4C79-A2A0-8CE6EBD9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390"/>
            <a:ext cx="533400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512961" y="2853682"/>
            <a:ext cx="3166079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Problem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어떻게 해결할 수 있었을까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Actiavte Function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왜 사용할까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 종류와 형태는 뭐가 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Fully Connected Neural Net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Layer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Network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B697CED-FF56-4327-B5DC-02046D4F381F}"/>
              </a:ext>
            </a:extLst>
          </p:cNvPr>
          <p:cNvGrpSpPr/>
          <p:nvPr/>
        </p:nvGrpSpPr>
        <p:grpSpPr>
          <a:xfrm>
            <a:off x="3309474" y="1947095"/>
            <a:ext cx="5573052" cy="4064755"/>
            <a:chOff x="3137670" y="1844617"/>
            <a:chExt cx="5573052" cy="40647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A82BDD-5611-4D72-9270-ECE1E04A4BCD}"/>
                </a:ext>
              </a:extLst>
            </p:cNvPr>
            <p:cNvSpPr/>
            <p:nvPr/>
          </p:nvSpPr>
          <p:spPr>
            <a:xfrm>
              <a:off x="7901025" y="3036377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286868-E522-4270-AAD6-961FF653EEC7}"/>
                </a:ext>
              </a:extLst>
            </p:cNvPr>
            <p:cNvSpPr/>
            <p:nvPr/>
          </p:nvSpPr>
          <p:spPr>
            <a:xfrm>
              <a:off x="3260151" y="2431122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15B3536-1C1F-4D3E-9D71-F5A333998F8C}"/>
                </a:ext>
              </a:extLst>
            </p:cNvPr>
            <p:cNvSpPr/>
            <p:nvPr/>
          </p:nvSpPr>
          <p:spPr>
            <a:xfrm>
              <a:off x="4863313" y="1844617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C3857D4-9D4A-49E8-8781-F5F167F59459}"/>
                </a:ext>
              </a:extLst>
            </p:cNvPr>
            <p:cNvSpPr/>
            <p:nvPr/>
          </p:nvSpPr>
          <p:spPr>
            <a:xfrm>
              <a:off x="4863313" y="3036377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BF10A54-5D7B-4C48-9128-D76FDF9B7953}"/>
                </a:ext>
              </a:extLst>
            </p:cNvPr>
            <p:cNvSpPr/>
            <p:nvPr/>
          </p:nvSpPr>
          <p:spPr>
            <a:xfrm>
              <a:off x="6295318" y="3759623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7184AE-8CC9-4FB9-BFF0-80EC2F67726F}"/>
                </a:ext>
              </a:extLst>
            </p:cNvPr>
            <p:cNvSpPr/>
            <p:nvPr/>
          </p:nvSpPr>
          <p:spPr>
            <a:xfrm>
              <a:off x="6295318" y="2431122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6C9901B-A792-4649-9B07-BF41EFC6D10E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3947367" y="2188225"/>
              <a:ext cx="915946" cy="58650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352AAF4-E1B3-44BD-B762-7B76C4639444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3947367" y="2774730"/>
              <a:ext cx="915946" cy="6052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DDA3506-AABC-4D4F-9374-B36A8B26ADC2}"/>
                </a:ext>
              </a:extLst>
            </p:cNvPr>
            <p:cNvCxnSpPr>
              <a:cxnSpLocks/>
              <a:stCxn id="24" idx="6"/>
              <a:endCxn id="51" idx="2"/>
            </p:cNvCxnSpPr>
            <p:nvPr/>
          </p:nvCxnSpPr>
          <p:spPr>
            <a:xfrm>
              <a:off x="3947367" y="2774730"/>
              <a:ext cx="929816" cy="179701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6E03E8B-5DB1-4FC9-A7DA-24B7B9B9EED1}"/>
                </a:ext>
              </a:extLst>
            </p:cNvPr>
            <p:cNvCxnSpPr>
              <a:cxnSpLocks/>
              <a:stCxn id="50" idx="6"/>
              <a:endCxn id="25" idx="2"/>
            </p:cNvCxnSpPr>
            <p:nvPr/>
          </p:nvCxnSpPr>
          <p:spPr>
            <a:xfrm flipV="1">
              <a:off x="3947367" y="2188225"/>
              <a:ext cx="915946" cy="191500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8A9594-7BCB-4AA7-B4F0-9C2D6DF6ABE6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5550529" y="2188225"/>
              <a:ext cx="744789" cy="58650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38932D-E40E-4F5C-AD97-5DB1B14F859F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>
              <a:off x="5550529" y="2188225"/>
              <a:ext cx="744789" cy="191500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E0A5B17-3A50-4CD6-B249-00E99E55514D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 flipV="1">
              <a:off x="5550529" y="2774730"/>
              <a:ext cx="744789" cy="6052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EAE5612-C8AA-4E46-A3B8-8C1F948A322A}"/>
                </a:ext>
              </a:extLst>
            </p:cNvPr>
            <p:cNvCxnSpPr>
              <a:cxnSpLocks/>
              <a:stCxn id="51" idx="6"/>
              <a:endCxn id="27" idx="2"/>
            </p:cNvCxnSpPr>
            <p:nvPr/>
          </p:nvCxnSpPr>
          <p:spPr>
            <a:xfrm flipV="1">
              <a:off x="5564399" y="4103231"/>
              <a:ext cx="730919" cy="46851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A3E1881-5289-4311-A9C9-5A57FA92136E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5550529" y="3379985"/>
              <a:ext cx="744789" cy="72324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7A49764-0235-4BD7-ADEC-96AE43C01339}"/>
                </a:ext>
              </a:extLst>
            </p:cNvPr>
            <p:cNvCxnSpPr>
              <a:cxnSpLocks/>
              <a:stCxn id="28" idx="6"/>
              <a:endCxn id="23" idx="2"/>
            </p:cNvCxnSpPr>
            <p:nvPr/>
          </p:nvCxnSpPr>
          <p:spPr>
            <a:xfrm>
              <a:off x="6982534" y="2774730"/>
              <a:ext cx="918491" cy="6052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9C354B3-1DC8-4416-8366-AC0462F66D7F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6982534" y="3379985"/>
              <a:ext cx="918491" cy="72324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F1FB45-B781-473E-87FA-668BADB7ADCB}"/>
                </a:ext>
              </a:extLst>
            </p:cNvPr>
            <p:cNvSpPr txBox="1"/>
            <p:nvPr/>
          </p:nvSpPr>
          <p:spPr>
            <a:xfrm>
              <a:off x="3137670" y="5632373"/>
              <a:ext cx="932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입력층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68FDEF-38CB-4BE3-A298-3E3FD72530CC}"/>
                </a:ext>
              </a:extLst>
            </p:cNvPr>
            <p:cNvSpPr txBox="1"/>
            <p:nvPr/>
          </p:nvSpPr>
          <p:spPr>
            <a:xfrm>
              <a:off x="7778544" y="5632372"/>
              <a:ext cx="932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출력층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EA7550-989D-4877-8360-FBD949EE97ED}"/>
                </a:ext>
              </a:extLst>
            </p:cNvPr>
            <p:cNvSpPr txBox="1"/>
            <p:nvPr/>
          </p:nvSpPr>
          <p:spPr>
            <a:xfrm>
              <a:off x="5456834" y="5632372"/>
              <a:ext cx="932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은닉층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5F0746-1B31-48C6-A9CE-DC86CE646DBF}"/>
                </a:ext>
              </a:extLst>
            </p:cNvPr>
            <p:cNvSpPr/>
            <p:nvPr/>
          </p:nvSpPr>
          <p:spPr>
            <a:xfrm>
              <a:off x="3260151" y="3759623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63532BC-C71F-4F7E-811A-48A00D46F813}"/>
                </a:ext>
              </a:extLst>
            </p:cNvPr>
            <p:cNvSpPr/>
            <p:nvPr/>
          </p:nvSpPr>
          <p:spPr>
            <a:xfrm>
              <a:off x="4877183" y="4228137"/>
              <a:ext cx="687216" cy="687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F21A145-4C2C-4AEE-B8A6-F65C1A8F5895}"/>
                </a:ext>
              </a:extLst>
            </p:cNvPr>
            <p:cNvCxnSpPr>
              <a:cxnSpLocks/>
              <a:stCxn id="50" idx="6"/>
              <a:endCxn id="26" idx="2"/>
            </p:cNvCxnSpPr>
            <p:nvPr/>
          </p:nvCxnSpPr>
          <p:spPr>
            <a:xfrm flipV="1">
              <a:off x="3947367" y="3379985"/>
              <a:ext cx="915946" cy="72324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44C05E9-F914-4038-8227-87EF7EFA4CEA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3947367" y="4103231"/>
              <a:ext cx="929816" cy="46851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18F7C25-7EAA-4160-ADF2-C035FE75685F}"/>
                </a:ext>
              </a:extLst>
            </p:cNvPr>
            <p:cNvCxnSpPr>
              <a:cxnSpLocks/>
              <a:stCxn id="51" idx="6"/>
              <a:endCxn id="28" idx="2"/>
            </p:cNvCxnSpPr>
            <p:nvPr/>
          </p:nvCxnSpPr>
          <p:spPr>
            <a:xfrm flipV="1">
              <a:off x="5564399" y="2774730"/>
              <a:ext cx="730919" cy="179701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0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행렬의 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5148139" y="2313249"/>
            <a:ext cx="1895722" cy="336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numpy as np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np.array([[1,2], [3,4]])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A.shape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np.array([[5,6], [7,8]])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B.shape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np.dot(A, B)</a:t>
            </a:r>
          </a:p>
        </p:txBody>
      </p:sp>
    </p:spTree>
    <p:extLst>
      <p:ext uri="{BB962C8B-B14F-4D97-AF65-F5344CB8AC3E}">
        <p14:creationId xmlns:p14="http://schemas.microsoft.com/office/powerpoint/2010/main" val="8762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행렬의 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5067649" y="2313249"/>
            <a:ext cx="2056703" cy="336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numpy as np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np.array([[1,2,3], [4,5,6]])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A.shape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np.array([[1,2], [3,4], [5,6]])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B.shape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np.dot(A, B)</a:t>
            </a:r>
          </a:p>
        </p:txBody>
      </p:sp>
    </p:spTree>
    <p:extLst>
      <p:ext uri="{BB962C8B-B14F-4D97-AF65-F5344CB8AC3E}">
        <p14:creationId xmlns:p14="http://schemas.microsoft.com/office/powerpoint/2010/main" val="53393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Sigmoid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5212649" y="3188123"/>
            <a:ext cx="1766703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 sigmoid(x):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1 / (1 + np.exp(-x))</a:t>
            </a:r>
          </a:p>
        </p:txBody>
      </p:sp>
    </p:spTree>
    <p:extLst>
      <p:ext uri="{BB962C8B-B14F-4D97-AF65-F5344CB8AC3E}">
        <p14:creationId xmlns:p14="http://schemas.microsoft.com/office/powerpoint/2010/main" val="2161289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442</Words>
  <Application>Microsoft Office PowerPoint</Application>
  <PresentationFormat>와이드스크린</PresentationFormat>
  <Paragraphs>124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 ExtraBold</vt:lpstr>
      <vt:lpstr>Arial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이정훈</cp:lastModifiedBy>
  <cp:revision>77</cp:revision>
  <dcterms:created xsi:type="dcterms:W3CDTF">2017-05-29T09:12:16Z</dcterms:created>
  <dcterms:modified xsi:type="dcterms:W3CDTF">2019-08-23T13:42:04Z</dcterms:modified>
</cp:coreProperties>
</file>