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31"/>
  </p:notesMasterIdLst>
  <p:sldIdLst>
    <p:sldId id="257" r:id="rId2"/>
    <p:sldId id="260" r:id="rId3"/>
    <p:sldId id="261" r:id="rId4"/>
    <p:sldId id="290" r:id="rId5"/>
    <p:sldId id="263" r:id="rId6"/>
    <p:sldId id="297" r:id="rId7"/>
    <p:sldId id="310" r:id="rId8"/>
    <p:sldId id="311" r:id="rId9"/>
    <p:sldId id="312" r:id="rId10"/>
    <p:sldId id="280" r:id="rId11"/>
    <p:sldId id="300" r:id="rId12"/>
    <p:sldId id="301" r:id="rId13"/>
    <p:sldId id="314" r:id="rId14"/>
    <p:sldId id="302" r:id="rId15"/>
    <p:sldId id="313" r:id="rId16"/>
    <p:sldId id="315" r:id="rId17"/>
    <p:sldId id="316" r:id="rId18"/>
    <p:sldId id="317" r:id="rId19"/>
    <p:sldId id="318" r:id="rId20"/>
    <p:sldId id="267" r:id="rId21"/>
    <p:sldId id="282" r:id="rId22"/>
    <p:sldId id="303" r:id="rId23"/>
    <p:sldId id="319" r:id="rId24"/>
    <p:sldId id="320" r:id="rId25"/>
    <p:sldId id="321" r:id="rId26"/>
    <p:sldId id="294" r:id="rId27"/>
    <p:sldId id="296" r:id="rId28"/>
    <p:sldId id="322" r:id="rId29"/>
    <p:sldId id="269" r:id="rId30"/>
  </p:sldIdLst>
  <p:sldSz cx="12192000" cy="6858000"/>
  <p:notesSz cx="6858000" cy="9144000"/>
  <p:embeddedFontLst>
    <p:embeddedFont>
      <p:font typeface="Yoon 윤고딕 540_TT" panose="020B0600000101010101" charset="-127"/>
      <p:regular r:id="rId32"/>
    </p:embeddedFont>
    <p:embeddedFont>
      <p:font typeface="Cambria Math" panose="02040503050406030204" pitchFamily="18" charset="0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Purpose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182810" y="5445181"/>
            <a:ext cx="382638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복잡한 모델을 비교적 단순하게 만들어준다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딥러닝 성능 향상에 큰 영향을 미쳤다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026" name="Picture 2" descr="regularizationì ëí ì´ë¯¸ì§ ê²ìê²°ê³¼">
            <a:extLst>
              <a:ext uri="{FF2B5EF4-FFF2-40B4-BE49-F238E27FC236}">
                <a16:creationId xmlns:a16="http://schemas.microsoft.com/office/drawing/2014/main" id="{053405C7-6046-4487-B8EF-C71D7E9B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992" y="1539744"/>
            <a:ext cx="5038016" cy="37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BAE974-4626-4946-80E1-615591A3290C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2F391C-174D-48CE-91D5-F613AEB5FC1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C2CD3C-FD55-4243-8AF8-45696BAB1A30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F6C1C9-FC28-48E1-9027-15F31A528DC9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DC5249-3E94-41B2-882F-B10FB051DBBE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0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6C074-1EFB-40BB-9130-63004AD889D7}"/>
              </a:ext>
            </a:extLst>
          </p:cNvPr>
          <p:cNvSpPr txBox="1"/>
          <p:nvPr/>
        </p:nvSpPr>
        <p:spPr>
          <a:xfrm>
            <a:off x="5258960" y="2885214"/>
            <a:ext cx="1674080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 Regularization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Ensenble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E061E3-41C2-49F5-99A1-1D3F5CA698DE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E9092A-F36E-454A-BD67-346B36D4BB1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441DBF-CD0F-46D3-A198-9EF38818D6CC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1F0E57-41B2-4A1E-A907-210541811E4C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B10FCB-74B4-4168-A64A-DE63879B4259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6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L2 Regularization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4863662" y="5533700"/>
            <a:ext cx="246467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가중치가 크면 그래프가 복잡해진다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A3218-BC83-4DC7-973C-078D24AF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48" y="2275682"/>
            <a:ext cx="5677705" cy="290392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D7C2F4-0294-4547-8974-021F765D08D4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B4242F-7736-4FC9-AA9F-050787A396F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7B27B6-2EE4-4EAE-B06B-A701279FB671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D80F53-A178-4909-80B4-271F225DA93B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0D8DEE7-FE41-4C6C-9005-776BAE78125C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L2 Regularization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4067504" y="4099034"/>
            <a:ext cx="4460481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빨간 박스 값이 커질 수록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W+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감소하게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크면 클수록 빨간 박스 값이 커지게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L2Regularization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거치면 가중치가 작아지게 되는 것을 알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E31B64-C8DE-4E2D-9A7D-E6E5C5571F90}"/>
              </a:ext>
            </a:extLst>
          </p:cNvPr>
          <p:cNvGrpSpPr/>
          <p:nvPr/>
        </p:nvGrpSpPr>
        <p:grpSpPr>
          <a:xfrm>
            <a:off x="4829174" y="2516572"/>
            <a:ext cx="2533650" cy="800100"/>
            <a:chOff x="4829174" y="2516572"/>
            <a:chExt cx="2533650" cy="8001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0C64E31-C857-4BC5-8820-9913FD671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174" y="2516572"/>
              <a:ext cx="2533650" cy="8001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D395F5-B311-4045-A12B-951177A30583}"/>
                </a:ext>
              </a:extLst>
            </p:cNvPr>
            <p:cNvSpPr/>
            <p:nvPr/>
          </p:nvSpPr>
          <p:spPr>
            <a:xfrm>
              <a:off x="6819209" y="2757903"/>
              <a:ext cx="480225" cy="292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5A32BB-9392-4D1C-935C-5DBA13A8632F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AA7A2A-288A-4DB2-B970-CA4A5804A2A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05F934-825C-4C0F-A14D-8A680767B526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7CE853-DCE6-4D69-BF3A-FF0E589917C0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7A554D-2E3B-4F1B-B3D5-ABC9DA8A8B9D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L2 Regularization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2572407" y="5510051"/>
            <a:ext cx="704718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 피팅은 가중치가 커서 발생하는 경우가 많기 때문에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가중치가 클 수록 큰 패널티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부과하여 오버 피팅을 억제 시킨다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5" name="Picture 2" descr="l2 regularizationì ëí ì´ë¯¸ì§ ê²ìê²°ê³¼">
            <a:extLst>
              <a:ext uri="{FF2B5EF4-FFF2-40B4-BE49-F238E27FC236}">
                <a16:creationId xmlns:a16="http://schemas.microsoft.com/office/drawing/2014/main" id="{B215BB8A-75AF-46E4-81AC-85C0A30B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22" y="2353266"/>
            <a:ext cx="3791556" cy="27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3137AB-D704-4B5A-8E6D-0805B4A67955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2C9ACA-6BB0-4042-9E94-0FCE39CB852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24667E-505E-4A60-A5F6-3D5A066274D9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155F21A-E928-4F9D-8574-8F2487468FAB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AAA0F0A-755E-4FB8-9D83-248019A4C06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2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Dropout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3704897" y="5510051"/>
            <a:ext cx="4782207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feed forward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때에 랜덤하게 뉴런의 연결을 끊어버리는 방식이다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Picture 2" descr="https://t1.daumcdn.net/cfile/tistory/994F603359820C502C">
            <a:extLst>
              <a:ext uri="{FF2B5EF4-FFF2-40B4-BE49-F238E27FC236}">
                <a16:creationId xmlns:a16="http://schemas.microsoft.com/office/drawing/2014/main" id="{DBB108EC-A51E-451B-9CC9-4FA6DAA6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80" y="2420975"/>
            <a:ext cx="4372841" cy="25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A6A248-340F-4DB8-B978-94E967374380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E643E3-9C74-48B1-9813-AABCC492552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E46DF3-5515-467D-B54F-4D5C8AA58D63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940C96A-E55A-40E7-8922-66793C4B93F8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C669AAC-D1E4-40BF-A5D3-CEDD29A00B71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9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Dropout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3823139" y="5100140"/>
            <a:ext cx="4545723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사공이 많으면 배가 산으로 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전문가가 너무 많은 것보다 적당할 때 균형 잡힌 결과가 나올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이루어지기 때문에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효과라고 생각해볼 수도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outlier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뉴런을 죽이고 실험해보기 때문에 더 좋아질 수도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5" name="Picture 4" descr="https://t1.daumcdn.net/cfile/tistory/217D274F57A0248E20">
            <a:extLst>
              <a:ext uri="{FF2B5EF4-FFF2-40B4-BE49-F238E27FC236}">
                <a16:creationId xmlns:a16="http://schemas.microsoft.com/office/drawing/2014/main" id="{DEB9D4DC-C8DA-4470-811A-B3F975F9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83" y="1927855"/>
            <a:ext cx="5395832" cy="29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D1F851-720C-42B2-9451-2CDB46E00CC8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6ACDC2-773E-4AFB-8610-9D264022FE7D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5EAE076-4BF8-4CBE-99A8-CA48EEBCEDED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E8A31E-BE8E-4E18-AC61-3BF5167190D0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6251D11-E3C9-4517-A670-1EA50F875674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0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Ensemble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2797066" y="5439099"/>
            <a:ext cx="6597869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구조의 네트워크 여러 개를 준비해 따로 학습시키고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분류때는 여러 개의 출력을 평균내어 답한다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5" name="Picture 2" descr="https://t1.daumcdn.net/cfile/tistory/2265BE4F57A0249036">
            <a:extLst>
              <a:ext uri="{FF2B5EF4-FFF2-40B4-BE49-F238E27FC236}">
                <a16:creationId xmlns:a16="http://schemas.microsoft.com/office/drawing/2014/main" id="{7BA8FB90-9893-411F-AFD0-EDC20ACB5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53" y="2231787"/>
            <a:ext cx="4671095" cy="277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BF839D-11F9-40F4-9CDA-D6C7C90D736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1FC6974-D4C1-4EC2-95F4-72C9AF36663D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483C2F-CC6B-4945-A6A6-0D4A7A1691F2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A16CA58-1743-43BB-AD37-60E3D36A8337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FF06979-BA3F-4587-A833-149298C7DF69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2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Regularization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Ensemble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6D145-0212-43E9-886D-82EDF9969718}"/>
              </a:ext>
            </a:extLst>
          </p:cNvPr>
          <p:cNvSpPr txBox="1"/>
          <p:nvPr/>
        </p:nvSpPr>
        <p:spPr>
          <a:xfrm>
            <a:off x="2362857" y="5446982"/>
            <a:ext cx="7466286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앙상블은 드롭 아웃과 유사하다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드롭 아웃에서 특정 뉴런들을 값을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설정하는 행위가 매번 다른 모델을 학습시키는 것으로 해석 가능하기 때문이다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4" name="Picture 2" descr="ensemble exampleì ëí ì´ë¯¸ì§ ê²ìê²°ê³¼">
            <a:extLst>
              <a:ext uri="{FF2B5EF4-FFF2-40B4-BE49-F238E27FC236}">
                <a16:creationId xmlns:a16="http://schemas.microsoft.com/office/drawing/2014/main" id="{9EE0B443-37D6-40E8-8AC4-7C533C4E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02" y="2334471"/>
            <a:ext cx="3897630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448514A-7F75-415D-82D8-9108D9167B03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E2E4F0-91F1-470D-8497-65866E444B6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00C0F4-DF59-4AD5-AA12-C401798E5A3E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D67E329-3DF3-4BA8-A422-3C78A0CFD3F6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24E6A3-F576-47E9-96FB-168EC6E88328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0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3951BD-49B8-4328-8856-DB93B316D163}"/>
              </a:ext>
            </a:extLst>
          </p:cNvPr>
          <p:cNvGrpSpPr/>
          <p:nvPr/>
        </p:nvGrpSpPr>
        <p:grpSpPr>
          <a:xfrm>
            <a:off x="270814" y="2497976"/>
            <a:ext cx="11650373" cy="1862048"/>
            <a:chOff x="270814" y="3778138"/>
            <a:chExt cx="11650373" cy="186204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B67EBD-0FB7-488A-B070-BED8EE42F8E3}"/>
                </a:ext>
              </a:extLst>
            </p:cNvPr>
            <p:cNvGrpSpPr/>
            <p:nvPr/>
          </p:nvGrpSpPr>
          <p:grpSpPr>
            <a:xfrm>
              <a:off x="270814" y="3778138"/>
              <a:ext cx="2201573" cy="1862048"/>
              <a:chOff x="270814" y="2497976"/>
              <a:chExt cx="2201573" cy="18620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9A5970-D7DB-4E76-AD58-D57BEE3C20DF}"/>
                  </a:ext>
                </a:extLst>
              </p:cNvPr>
              <p:cNvSpPr txBox="1"/>
              <p:nvPr/>
            </p:nvSpPr>
            <p:spPr>
              <a:xfrm>
                <a:off x="365556" y="2497976"/>
                <a:ext cx="201208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500" b="1" dirty="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01</a:t>
                </a:r>
                <a:endParaRPr lang="ko-KR" altLang="en-US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1F68520-7E05-420E-85F7-900ED17E455C}"/>
                  </a:ext>
                </a:extLst>
              </p:cNvPr>
              <p:cNvSpPr/>
              <p:nvPr/>
            </p:nvSpPr>
            <p:spPr>
              <a:xfrm>
                <a:off x="270814" y="3194050"/>
                <a:ext cx="2201573" cy="4699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Review</a:t>
                </a:r>
                <a:endPara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F2D96C7-69B7-45E2-8867-946981C024F9}"/>
                </a:ext>
              </a:extLst>
            </p:cNvPr>
            <p:cNvGrpSpPr/>
            <p:nvPr/>
          </p:nvGrpSpPr>
          <p:grpSpPr>
            <a:xfrm>
              <a:off x="2633014" y="3778138"/>
              <a:ext cx="2201573" cy="1862048"/>
              <a:chOff x="2750377" y="2497976"/>
              <a:chExt cx="2201573" cy="186204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4B7350-7769-46E9-A16A-03A468DE1824}"/>
                  </a:ext>
                </a:extLst>
              </p:cNvPr>
              <p:cNvSpPr txBox="1"/>
              <p:nvPr/>
            </p:nvSpPr>
            <p:spPr>
              <a:xfrm>
                <a:off x="2845119" y="2497976"/>
                <a:ext cx="201208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500" b="1" dirty="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02</a:t>
                </a:r>
                <a:endParaRPr lang="ko-KR" altLang="en-US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46F4B4-81A3-45E1-9513-D4EA9B12447B}"/>
                  </a:ext>
                </a:extLst>
              </p:cNvPr>
              <p:cNvSpPr/>
              <p:nvPr/>
            </p:nvSpPr>
            <p:spPr>
              <a:xfrm>
                <a:off x="2750377" y="3194050"/>
                <a:ext cx="2201573" cy="4699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Overfitting</a:t>
                </a:r>
                <a:endPara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F2587D3-85A6-4472-BDAC-2FBCA05DEABD}"/>
                </a:ext>
              </a:extLst>
            </p:cNvPr>
            <p:cNvGrpSpPr/>
            <p:nvPr/>
          </p:nvGrpSpPr>
          <p:grpSpPr>
            <a:xfrm>
              <a:off x="4995214" y="3778138"/>
              <a:ext cx="2201573" cy="1862048"/>
              <a:chOff x="6570014" y="2497976"/>
              <a:chExt cx="2201573" cy="186204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BE7917-51FE-46E5-9459-53CB452407BD}"/>
                  </a:ext>
                </a:extLst>
              </p:cNvPr>
              <p:cNvSpPr txBox="1"/>
              <p:nvPr/>
            </p:nvSpPr>
            <p:spPr>
              <a:xfrm>
                <a:off x="6664756" y="2497976"/>
                <a:ext cx="201208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500" b="1" dirty="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03</a:t>
                </a:r>
                <a:endParaRPr lang="ko-KR" altLang="en-US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15AAB5-85CC-4DEA-8DA0-AD83A8229323}"/>
                  </a:ext>
                </a:extLst>
              </p:cNvPr>
              <p:cNvSpPr/>
              <p:nvPr/>
            </p:nvSpPr>
            <p:spPr>
              <a:xfrm>
                <a:off x="6570014" y="3194050"/>
                <a:ext cx="2201573" cy="4699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Regularization</a:t>
                </a:r>
                <a:endParaRPr lang="ko-KR" altLang="en-US" sz="200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B3B408B-2CBB-4687-96C1-416E18B85949}"/>
                </a:ext>
              </a:extLst>
            </p:cNvPr>
            <p:cNvGrpSpPr/>
            <p:nvPr/>
          </p:nvGrpSpPr>
          <p:grpSpPr>
            <a:xfrm>
              <a:off x="9719614" y="3778138"/>
              <a:ext cx="2201573" cy="1862048"/>
              <a:chOff x="9719614" y="2497976"/>
              <a:chExt cx="2201573" cy="186204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8B07F2-6471-450D-B8BA-CEB089D68965}"/>
                  </a:ext>
                </a:extLst>
              </p:cNvPr>
              <p:cNvSpPr txBox="1"/>
              <p:nvPr/>
            </p:nvSpPr>
            <p:spPr>
              <a:xfrm>
                <a:off x="9814356" y="2497976"/>
                <a:ext cx="201208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500" b="1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05</a:t>
                </a:r>
                <a:endParaRPr lang="ko-KR" altLang="en-US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C4A4CAC-843F-47FF-BDD2-42459AF6DA45}"/>
                  </a:ext>
                </a:extLst>
              </p:cNvPr>
              <p:cNvSpPr/>
              <p:nvPr/>
            </p:nvSpPr>
            <p:spPr>
              <a:xfrm>
                <a:off x="9719614" y="3194050"/>
                <a:ext cx="2201573" cy="4699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Exercise</a:t>
                </a:r>
                <a:endParaRPr lang="ko-KR" altLang="en-US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4C7BD99-4A0D-484C-9D14-33BB59D01263}"/>
                </a:ext>
              </a:extLst>
            </p:cNvPr>
            <p:cNvGrpSpPr/>
            <p:nvPr/>
          </p:nvGrpSpPr>
          <p:grpSpPr>
            <a:xfrm>
              <a:off x="7357414" y="3778138"/>
              <a:ext cx="2201573" cy="1862048"/>
              <a:chOff x="7294910" y="2497976"/>
              <a:chExt cx="2201573" cy="186204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B715F6-5559-43A1-A95A-226A2357195E}"/>
                  </a:ext>
                </a:extLst>
              </p:cNvPr>
              <p:cNvSpPr txBox="1"/>
              <p:nvPr/>
            </p:nvSpPr>
            <p:spPr>
              <a:xfrm>
                <a:off x="7389652" y="2497976"/>
                <a:ext cx="201208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500" b="1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04</a:t>
                </a:r>
                <a:endParaRPr lang="ko-KR" altLang="en-US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AADF7A-54A1-473E-8937-B1ACD68D0684}"/>
                  </a:ext>
                </a:extLst>
              </p:cNvPr>
              <p:cNvSpPr/>
              <p:nvPr/>
            </p:nvSpPr>
            <p:spPr>
              <a:xfrm>
                <a:off x="7294910" y="3194050"/>
                <a:ext cx="2201573" cy="4699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rgbClr val="00002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Batch</a:t>
                </a:r>
                <a:endParaRPr lang="ko-KR" altLang="en-US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Defenition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237879" y="4859272"/>
            <a:ext cx="5716242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한번 학습시킬 때 몇 개의 데이터를 넘겨줄지를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데이터가 있고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준다고 가정하면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반복해 학습을 진행한다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딥러닝 알고리즘이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 batch SGD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Picture 2" descr="í ë­ì¹ì ëí ì´ë¯¸ì§ ê²ìê²°ê³¼">
            <a:extLst>
              <a:ext uri="{FF2B5EF4-FFF2-40B4-BE49-F238E27FC236}">
                <a16:creationId xmlns:a16="http://schemas.microsoft.com/office/drawing/2014/main" id="{A8AF1EE7-BECB-4310-860D-D59A6122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69" y="2448629"/>
            <a:ext cx="2888263" cy="18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AC0E40-9451-4977-B226-F499B3444C87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AC5A2D-7195-419B-B846-1EE6CCEA8CC1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3BA472-2453-42F5-BEB2-260BF501DE64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2F7821-756E-4892-A0D4-E286A3906D7A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B69326-C77D-4BB4-974E-098C79A2D360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3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Backpropagation?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548003" y="2092421"/>
            <a:ext cx="5095995" cy="410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시간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데이터에 대해서 학습을 진행하고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조정하면 너무나도 많은 시간이 걸린다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묶어 학습 횟수를 줄이는 방법을 사용한다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Big Batch Size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사이즈를 크게 하면 학습 시간이 단축된다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고사양의 병렬처리 컴퓨팅 기능이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Small Batch Size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performance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좋아진다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Training stability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좋아진다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넓은 범위의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 rate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학습이 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80C40C-AF25-4F55-B925-83C6011E303E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37F0AB-EE6D-40D6-91BB-37C8398240D4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6A8D0E-ED6D-422F-B002-6FCCF4B9F89C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EF09770-80CC-43A2-AA80-99DFDBA8A963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855BE34-39F5-401F-BFB5-ADD54D0E7ECA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Epoch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3237879" y="4859272"/>
            <a:ext cx="5716242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학습용 전체 사진을 한 번 사용했을 때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Epoch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되었다고 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데이터가 있고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준다고 가정하면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반복해 학습을 진행한다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Epoch = 1000 Data = 10 * 100 ( Iteration )</a:t>
            </a:r>
          </a:p>
        </p:txBody>
      </p:sp>
      <p:pic>
        <p:nvPicPr>
          <p:cNvPr id="14" name="Picture 2" descr="epochì ëí ì´ë¯¸ì§ ê²ìê²°ê³¼">
            <a:extLst>
              <a:ext uri="{FF2B5EF4-FFF2-40B4-BE49-F238E27FC236}">
                <a16:creationId xmlns:a16="http://schemas.microsoft.com/office/drawing/2014/main" id="{9B5E3D9E-6F29-414B-9CEF-497AA0D2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9" y="2525921"/>
            <a:ext cx="3903423" cy="19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0BDE4DE-1810-409F-BF0B-BFF2B4E28C55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F69993-3C3D-4D38-AC1D-975C92F3873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FCA96D2-11FD-41BF-BF8A-4B24DF3417B0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A40EC5-B993-4415-8181-BB72F9FFC43D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9AE0DD-535F-49DE-ABE9-1B17C3C0E5C6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7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 Normalization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15F0A8-FF8F-4CD8-9B1C-8CF07427897B}"/>
                  </a:ext>
                </a:extLst>
              </p:cNvPr>
              <p:cNvSpPr txBox="1"/>
              <p:nvPr/>
            </p:nvSpPr>
            <p:spPr>
              <a:xfrm>
                <a:off x="3844569" y="2625257"/>
                <a:ext cx="4502863" cy="2860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Batch Normalization or Stadarization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학습 데이터를 정규화 시키는 것이다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즉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 데이터를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 ~ 1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사이의 값으로 정규화 시키는 것이다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1000" i="1" spc="-100" smtClean="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Yoon 윤고딕 540_TT" panose="02090603020101020101" pitchFamily="18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3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7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99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위의 행렬을 정규화 시키면 </a:t>
                </a:r>
                <a:endParaRPr lang="en-US" altLang="ko-KR" sz="12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1000" i="1" spc="-10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Yoon 윤고딕 540_TT" panose="02090603020101020101" pitchFamily="18" charset="-127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</m:t>
                            </m:r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.08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0.02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0.3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0.12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0.17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0.28</m:t>
                            </m:r>
                          </m:e>
                        </m:mr>
                        <m:mr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0.02</m:t>
                            </m:r>
                          </m:e>
                          <m:e>
                            <m:r>
                              <a:rPr lang="en-US" altLang="ko-KR" sz="1000" b="0" i="1" spc="-100" smtClean="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0.01</m:t>
                            </m:r>
                          </m:e>
                          <m:e>
                            <m:r>
                              <a:rPr lang="en-US" altLang="ko-KR" sz="1000" i="1" spc="-10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Yoon 윤고딕 540_TT" panose="02090603020101020101" pitchFamily="18" charset="-127"/>
                              </a:rPr>
                              <m:t>99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spc="-10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이러한 형태로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 </a:t>
                </a:r>
                <a:r>
                  <a:rPr lang="ko-KR" altLang="en-US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사이의 값으로 변형된다</a:t>
                </a:r>
                <a:r>
                  <a:rPr lang="en-US" altLang="ko-KR" sz="1200" spc="-10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15F0A8-FF8F-4CD8-9B1C-8CF07427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569" y="2625257"/>
                <a:ext cx="4502863" cy="2860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11D404-A928-438C-9B21-7401DFECAC22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EE0F0E-6B0C-4524-927D-7A9162F4121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079DCC-517E-4BC5-BB4D-727BFC6EF99C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57FFBC5-DB29-4961-8ACE-C9FEAC5D02A2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2257E3-FC04-4C16-8618-905AF318B46D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95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Batch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40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Effect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369604-63E4-4ABE-A36F-58C0082051D3}"/>
              </a:ext>
            </a:extLst>
          </p:cNvPr>
          <p:cNvSpPr txBox="1"/>
          <p:nvPr/>
        </p:nvSpPr>
        <p:spPr>
          <a:xfrm>
            <a:off x="4350350" y="3066518"/>
            <a:ext cx="3491300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극단적인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영향을 덜 받는다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학습의 안정성이 높아진다고 할 수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안정되며 정규성 혹은 일반성을 가지게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C7CA2B-ABAB-49DC-B5E0-EEAEECB17292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552691E-0DBF-4792-BA1C-1B585D6C062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D43F84-7BB5-46B5-A2B9-51D8F62AF467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9860594-98F9-4CF2-908C-43FD8C822359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E41C66A-2D2B-47E8-A5CB-9DF82683FE73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Exercise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334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AFDEC0-0EAC-4B5D-AFCA-E63464EB6A77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AE2EAC-1002-493F-BC99-E855E3F479FF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BEA6C4-2CEA-425D-8B66-5915367E021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Classification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0FE60AF-0F74-4942-90F4-CEA768F0EA1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C7F6DB-D44A-4ADB-B8BB-739F07AFBD5B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tensorflowkorea.gitbooks.io/tensorflow-kr/content/g3doc/images/MNIST.png">
            <a:extLst>
              <a:ext uri="{FF2B5EF4-FFF2-40B4-BE49-F238E27FC236}">
                <a16:creationId xmlns:a16="http://schemas.microsoft.com/office/drawing/2014/main" id="{43ED5E84-B554-4C3C-8D18-3A1D53CF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09" y="2732214"/>
            <a:ext cx="5507182" cy="137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3BDB810-58EC-4EE4-B039-E12BD1DE7535}"/>
              </a:ext>
            </a:extLst>
          </p:cNvPr>
          <p:cNvSpPr txBox="1"/>
          <p:nvPr/>
        </p:nvSpPr>
        <p:spPr>
          <a:xfrm>
            <a:off x="4110235" y="4727540"/>
            <a:ext cx="397153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MNIST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간단하고 대표적인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Computer Vision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셋이다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데이터셋은 이미지와 라벨이 매겨져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027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AFDEC0-0EAC-4B5D-AFCA-E63464EB6A77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AE2EAC-1002-493F-BC99-E855E3F479FF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BEA6C4-2CEA-425D-8B66-5915367E021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MNIST Classification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0FE60AF-0F74-4942-90F4-CEA768F0EA1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C7F6DB-D44A-4ADB-B8BB-739F07AFBD5B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3BDB810-58EC-4EE4-B039-E12BD1DE7535}"/>
              </a:ext>
            </a:extLst>
          </p:cNvPr>
          <p:cNvSpPr txBox="1"/>
          <p:nvPr/>
        </p:nvSpPr>
        <p:spPr>
          <a:xfrm>
            <a:off x="3306476" y="5507717"/>
            <a:ext cx="5579049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 x 28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구성되어져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내부 숫자는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~ 255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구성되어져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</a:p>
        </p:txBody>
      </p:sp>
      <p:pic>
        <p:nvPicPr>
          <p:cNvPr id="2050" name="Picture 2" descr="https://tensorflowkorea.gitbooks.io/tensorflow-kr/content/g3doc/images/MNIST-Matrix.png">
            <a:extLst>
              <a:ext uri="{FF2B5EF4-FFF2-40B4-BE49-F238E27FC236}">
                <a16:creationId xmlns:a16="http://schemas.microsoft.com/office/drawing/2014/main" id="{08A40B42-CFDC-43B1-A14A-1FA98A55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387" y="1753466"/>
            <a:ext cx="8503227" cy="33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6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4512961" y="2806384"/>
            <a:ext cx="3166079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사용할까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하는 이유는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흐름은 어떻게 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사용할까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F32E39-69A4-491D-9C51-57D1B8D44732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CBE76E-2B33-495A-81DE-F3F32D58816E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9AE0652-6EC6-42A7-8D53-9A79F9F57ECC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B5334BE-15B0-41B4-9B27-D1CA00227EB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6A70294-D7DB-40BB-A0DD-DD398C859CA9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Overfitting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is the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overfitting?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3193031" y="5930966"/>
            <a:ext cx="5805938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과적합은 학습 데이터에 대한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감소하지만 실제 데이터에 대한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증가하는 경우를 말한다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Picture 2" descr="ê³¼ì í©ì ëí ì´ë¯¸ì§ ê²ìê²°ê³¼">
            <a:extLst>
              <a:ext uri="{FF2B5EF4-FFF2-40B4-BE49-F238E27FC236}">
                <a16:creationId xmlns:a16="http://schemas.microsoft.com/office/drawing/2014/main" id="{7C9699F2-481E-4B61-BDE5-D9A6221B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9" y="2368852"/>
            <a:ext cx="3903423" cy="31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F25258F-6F44-45B8-9455-591518F4C90D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0DF595E-F63F-4D73-9BAF-39C60B4D0FD6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124EE8-3B51-4CF4-86DD-920AB1FB47B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D7EEE3-EBF1-40FB-9279-C51A68022145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B12ED8-4B68-4AC8-8034-B118C6D10930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 is the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overfitting?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AC380-84FB-4D1F-B4A7-57F970720D5B}"/>
              </a:ext>
            </a:extLst>
          </p:cNvPr>
          <p:cNvSpPr txBox="1"/>
          <p:nvPr/>
        </p:nvSpPr>
        <p:spPr>
          <a:xfrm>
            <a:off x="3519366" y="3330014"/>
            <a:ext cx="5153268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학습을 진행해도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증가하지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정확하게 분류해도 실제 데이터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test data )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분류하지 못하면 사용할 수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4F50DC-B6E3-42CD-9498-50B87DB92D41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1133CF-4F3A-46CB-A499-7042DFB2A61C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D2A558-44DE-4C13-8321-19AD391692E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E70CAB-7327-4136-AC6B-E49623CAF443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28E88F-CCC6-4884-9953-EBC4BE9DCAE2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7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When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does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occur?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E7029-1037-44FF-BF5C-FD975774229C}"/>
              </a:ext>
            </a:extLst>
          </p:cNvPr>
          <p:cNvSpPr txBox="1"/>
          <p:nvPr/>
        </p:nvSpPr>
        <p:spPr>
          <a:xfrm>
            <a:off x="2365085" y="2270236"/>
            <a:ext cx="7461831" cy="338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Epoch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너무 많을 경우</a:t>
            </a:r>
            <a:endParaRPr lang="en-US" altLang="ko-KR" sz="1200" b="1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데이터를 가지고 학습을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한다고 가정해보자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반복하면 특정 데이터만 정확하게 분류하는 복잡한 모델이 생성된다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신경망이 매우 깊고 복잡한 경우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신경망의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깊고 복잡 할 수록  분류 모델이 복잡해진다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편향된 학습 데이터가 존재하거나 학습데이터가 적은 경우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=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표본의 대표성이 없는 경우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데이터가 실제 데이터의 특성을 반영하지 못하는 경우 발생한다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전 국민이 좋아하는 배우를 알고 싶다고 할 때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대만을 표본으로 뽑는다면 전국민이 좋아하는 배우를 알 수가 없다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feature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매우 많은 경우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많아질 수록 차원이 증가하게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2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D622E8-F2B8-4E98-B77E-6B788DB76E36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C47987-42D2-4BE6-A8F4-FEF7A5F311F5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760BC4-6287-4D63-8542-7FFF74CBB13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8B3D39-32E3-4C45-B1A9-55A04364B0AE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CF69C2-D777-4A19-8EBC-E803497D563F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1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Overfitting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Solution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E7029-1037-44FF-BF5C-FD975774229C}"/>
              </a:ext>
            </a:extLst>
          </p:cNvPr>
          <p:cNvSpPr txBox="1"/>
          <p:nvPr/>
        </p:nvSpPr>
        <p:spPr>
          <a:xfrm>
            <a:off x="1835498" y="2349064"/>
            <a:ext cx="8521004" cy="311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많이 수집한다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많으면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set, validation set, test set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나누어서 학습할 수 있고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영역별 데이터의 크기도 커지기 때문에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overfitting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확률이 낮아진다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달리 생각하면 과적합을 판단하기가 쉬워지기 때문에 정확한 모델을 만들 수 있다고 볼 수도 있다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Feature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수를 줄인다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비중이 다른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섞여서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경합을 하면 오히려 좋지 않은 결과가 나왔었다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feature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갯수를 줄이는 것이 중요한데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부분은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중요하지 않다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Deep Learning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LeRU 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계열을 사용하는 것도 있고 바로 뒤에 나오는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스스로 줄일 수 있는 방법도 있기 때문이다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Regularization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Regularization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사용하면 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커지지 않기 때문에 선이 구부러지는 형태를 피할 수 있다</a:t>
            </a:r>
            <a:r>
              <a:rPr lang="en-US" altLang="ko-KR" sz="1200" b="1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E7B6FC-9D11-4DD7-ACC1-2A1150BB51D2}"/>
              </a:ext>
            </a:extLst>
          </p:cNvPr>
          <p:cNvCxnSpPr/>
          <p:nvPr/>
        </p:nvCxnSpPr>
        <p:spPr>
          <a:xfrm>
            <a:off x="1082393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9EF609-836E-4D2C-A8B8-9976D5974E1C}"/>
              </a:ext>
            </a:extLst>
          </p:cNvPr>
          <p:cNvCxnSpPr/>
          <p:nvPr/>
        </p:nvCxnSpPr>
        <p:spPr>
          <a:xfrm>
            <a:off x="1126876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557A7F8-E781-4F89-BB99-6DFB475D87E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51B269-036F-4C44-A505-B0DC5ABDACA3}"/>
              </a:ext>
            </a:extLst>
          </p:cNvPr>
          <p:cNvCxnSpPr/>
          <p:nvPr/>
        </p:nvCxnSpPr>
        <p:spPr>
          <a:xfrm>
            <a:off x="9934275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CDFD20-D6C5-4999-82FB-7FC7C9861C32}"/>
              </a:ext>
            </a:extLst>
          </p:cNvPr>
          <p:cNvCxnSpPr/>
          <p:nvPr/>
        </p:nvCxnSpPr>
        <p:spPr>
          <a:xfrm>
            <a:off x="1037910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647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891</Words>
  <Application>Microsoft Office PowerPoint</Application>
  <PresentationFormat>와이드스크린</PresentationFormat>
  <Paragraphs>165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Yoon 윤고딕 540_TT</vt:lpstr>
      <vt:lpstr>나눔스퀘어 ExtraBold</vt:lpstr>
      <vt:lpstr>나눔스퀘어 Bold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정훈 이</cp:lastModifiedBy>
  <cp:revision>99</cp:revision>
  <dcterms:created xsi:type="dcterms:W3CDTF">2017-05-29T09:12:16Z</dcterms:created>
  <dcterms:modified xsi:type="dcterms:W3CDTF">2019-09-15T08:33:37Z</dcterms:modified>
</cp:coreProperties>
</file>