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22"/>
  </p:notesMasterIdLst>
  <p:sldIdLst>
    <p:sldId id="257" r:id="rId2"/>
    <p:sldId id="260" r:id="rId3"/>
    <p:sldId id="261" r:id="rId4"/>
    <p:sldId id="290" r:id="rId5"/>
    <p:sldId id="263" r:id="rId6"/>
    <p:sldId id="326" r:id="rId7"/>
    <p:sldId id="365" r:id="rId8"/>
    <p:sldId id="366" r:id="rId9"/>
    <p:sldId id="367" r:id="rId10"/>
    <p:sldId id="368" r:id="rId11"/>
    <p:sldId id="370" r:id="rId12"/>
    <p:sldId id="371" r:id="rId13"/>
    <p:sldId id="372" r:id="rId14"/>
    <p:sldId id="369" r:id="rId15"/>
    <p:sldId id="280" r:id="rId16"/>
    <p:sldId id="363" r:id="rId17"/>
    <p:sldId id="334" r:id="rId18"/>
    <p:sldId id="373" r:id="rId19"/>
    <p:sldId id="374" r:id="rId20"/>
    <p:sldId id="269" r:id="rId21"/>
  </p:sldIdLst>
  <p:sldSz cx="12192000" cy="6858000"/>
  <p:notesSz cx="6858000" cy="9144000"/>
  <p:embeddedFontLst>
    <p:embeddedFont>
      <p:font typeface="Cambria Math" panose="02040503050406030204" pitchFamily="18" charset="0"/>
      <p:regular r:id="rId23"/>
    </p:embeddedFont>
    <p:embeddedFont>
      <p:font typeface="나눔스퀘어 Bold" panose="020B0600000101010101" pitchFamily="50" charset="-127"/>
      <p:bold r:id="rId24"/>
    </p:embeddedFont>
    <p:embeddedFont>
      <p:font typeface="나눔스퀘어 ExtraBold" panose="020B0600000101010101" pitchFamily="50" charset="-127"/>
      <p:bold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한컴 윤고딕 250" panose="02020603020101020101" pitchFamily="18" charset="-127"/>
      <p:regular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xcelsior-cjh.tistory.com/18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runch.co.kr/@chris-song/9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runch.co.kr/@chris-song/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runch.co.kr/@chris-song/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xcelsior-cjh.tistory.com/185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cs231n.stanford.edu/slides/2017/cs231n_2017_lecture10.pdf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xcelsior-cjh.tistory.com/185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xcelsior-cjh.tistory.com/185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66A040-F9A9-4100-AED4-2C5654CF84C7}"/>
              </a:ext>
            </a:extLst>
          </p:cNvPr>
          <p:cNvSpPr txBox="1"/>
          <p:nvPr/>
        </p:nvSpPr>
        <p:spPr>
          <a:xfrm>
            <a:off x="2740768" y="2811005"/>
            <a:ext cx="67104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-3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What is the Deep Learning?</a:t>
            </a:r>
            <a:endParaRPr lang="ko-KR" altLang="en-US" sz="44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48272D-F601-496E-B394-DC83B52886B7}"/>
              </a:ext>
            </a:extLst>
          </p:cNvPr>
          <p:cNvSpPr/>
          <p:nvPr/>
        </p:nvSpPr>
        <p:spPr>
          <a:xfrm>
            <a:off x="5633013" y="3655801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Produced by Lee.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50694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Long Short-Term Memory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LSTM Architecture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D3D9293-C31A-453A-88D1-CA8D5DB90F14}"/>
              </a:ext>
            </a:extLst>
          </p:cNvPr>
          <p:cNvSpPr txBox="1"/>
          <p:nvPr/>
        </p:nvSpPr>
        <p:spPr>
          <a:xfrm>
            <a:off x="0" y="6669345"/>
            <a:ext cx="5805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출처 </a:t>
            </a:r>
            <a:r>
              <a:rPr lang="en-US" altLang="ko-KR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800">
                <a:hlinkClick r:id="rId2"/>
              </a:rPr>
              <a:t>https://excelsior-cjh.tistory.com/185</a:t>
            </a:r>
            <a:endParaRPr lang="en-US" altLang="ko-KR" sz="8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49C2870-8E5B-4385-960C-24AE73C466A7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D3915BA-BDD8-4896-8013-CF349E75B98E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t1.daumcdn.net/cfile/tistory/9905CF385BD5F5EC02">
            <a:extLst>
              <a:ext uri="{FF2B5EF4-FFF2-40B4-BE49-F238E27FC236}">
                <a16:creationId xmlns:a16="http://schemas.microsoft.com/office/drawing/2014/main" id="{5764E373-DE99-4DC5-920F-52F6F6DD4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521" y="1618177"/>
            <a:ext cx="6454959" cy="310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5FC529A-BD32-495A-BAA5-94F75C314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462" y="4934833"/>
            <a:ext cx="32670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56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50694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Long Short-Term Memory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LSTM Architecture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D3D9293-C31A-453A-88D1-CA8D5DB90F14}"/>
              </a:ext>
            </a:extLst>
          </p:cNvPr>
          <p:cNvSpPr txBox="1"/>
          <p:nvPr/>
        </p:nvSpPr>
        <p:spPr>
          <a:xfrm>
            <a:off x="0" y="6669345"/>
            <a:ext cx="5805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출처 </a:t>
            </a:r>
            <a:r>
              <a:rPr lang="en-US" altLang="ko-KR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800">
                <a:hlinkClick r:id="rId2"/>
              </a:rPr>
              <a:t>https://brunch.co.kr/@chris-song/9</a:t>
            </a:r>
            <a:endParaRPr lang="en-US" altLang="ko-KR" sz="8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49C2870-8E5B-4385-960C-24AE73C466A7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D3915BA-BDD8-4896-8013-CF349E75B98E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DE3269B-D005-4928-967B-4C6E808C4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341" y="2221859"/>
            <a:ext cx="6113318" cy="2095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CB62569-310D-4158-8B07-6A7178239355}"/>
              </a:ext>
            </a:extLst>
          </p:cNvPr>
          <p:cNvSpPr txBox="1"/>
          <p:nvPr/>
        </p:nvSpPr>
        <p:spPr>
          <a:xfrm>
            <a:off x="3119095" y="4760509"/>
            <a:ext cx="5953810" cy="151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Forget gate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에서는 이전 단기 기억정보와 장기 기억 정보를 곱하기 연산을 통해서 망각을 시킨다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John likes pizza. So ??? Ordered it.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???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예측하기 위해서는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John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이라는 남성표현 정보를 알고 있어야 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그러나 이후 만약 새로운 주어 표현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kate )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나온다면 이전 성별 표현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John )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잊혀져야 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8598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50694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Long Short-Term Memory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LSTM Architecture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D3D9293-C31A-453A-88D1-CA8D5DB90F14}"/>
              </a:ext>
            </a:extLst>
          </p:cNvPr>
          <p:cNvSpPr txBox="1"/>
          <p:nvPr/>
        </p:nvSpPr>
        <p:spPr>
          <a:xfrm>
            <a:off x="0" y="6669345"/>
            <a:ext cx="5805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출처 </a:t>
            </a:r>
            <a:r>
              <a:rPr lang="en-US" altLang="ko-KR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800">
                <a:hlinkClick r:id="rId2"/>
              </a:rPr>
              <a:t>https://brunch.co.kr/@chris-song/9</a:t>
            </a:r>
            <a:endParaRPr lang="en-US" altLang="ko-KR" sz="8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49C2870-8E5B-4385-960C-24AE73C466A7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D3915BA-BDD8-4896-8013-CF349E75B98E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BA6C0F8-794B-46AC-ABD7-C306C8A56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147" y="2351753"/>
            <a:ext cx="6433705" cy="21041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CAC8404-B77D-43D0-A629-304725F55E58}"/>
                  </a:ext>
                </a:extLst>
              </p:cNvPr>
              <p:cNvSpPr txBox="1"/>
              <p:nvPr/>
            </p:nvSpPr>
            <p:spPr>
              <a:xfrm>
                <a:off x="3261000" y="4970235"/>
                <a:ext cx="5670000" cy="781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Input gate</a:t>
                </a:r>
                <a:r>
                  <a:rPr lang="ko-KR" altLang="en-US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에서는 오래된 장기 기</a:t>
                </a:r>
                <a:r>
                  <a:rPr lang="ko-KR" altLang="en-US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ea typeface="나눔스퀘어 Bold" panose="020B0600000101010101" pitchFamily="50" charset="-127"/>
                  </a:rPr>
                  <a:t>억</a:t>
                </a:r>
                <a14:m>
                  <m:oMath xmlns:m="http://schemas.openxmlformats.org/officeDocument/2006/math">
                    <m:r>
                      <a:rPr lang="en-US" altLang="ko-KR" sz="1200" spc="-10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(</m:t>
                    </m:r>
                    <m:sSub>
                      <m:sSubPr>
                        <m:ctrlPr>
                          <a:rPr lang="en-US" altLang="ko-KR" sz="1200" i="1" spc="-100" smtClean="0">
                            <a:ln>
                              <a:solidFill>
                                <a:schemeClr val="bg1">
                                  <a:lumMod val="65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200" b="0" i="1" spc="-100" smtClean="0">
                            <a:ln>
                              <a:solidFill>
                                <a:schemeClr val="bg1">
                                  <a:lumMod val="65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𝐶</m:t>
                        </m:r>
                      </m:e>
                      <m:sub>
                        <m:r>
                          <a:rPr lang="en-US" altLang="ko-KR" sz="1200" i="1" spc="-100">
                            <a:ln>
                              <a:solidFill>
                                <a:schemeClr val="bg1">
                                  <a:lumMod val="65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𝑡</m:t>
                        </m:r>
                        <m:r>
                          <a:rPr lang="en-US" altLang="ko-KR" sz="1200" i="1" spc="-100">
                            <a:ln>
                              <a:solidFill>
                                <a:schemeClr val="bg1">
                                  <a:lumMod val="65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−1</m:t>
                        </m:r>
                      </m:sub>
                    </m:sSub>
                    <m:r>
                      <a:rPr lang="en-US" altLang="ko-KR" sz="1200" i="1" spc="-10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) </m:t>
                    </m:r>
                  </m:oMath>
                </a14:m>
                <a:r>
                  <a:rPr lang="ko-KR" altLang="en-US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pc="-100" smtClean="0">
                            <a:ln>
                              <a:solidFill>
                                <a:schemeClr val="bg1">
                                  <a:lumMod val="65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200" b="0" i="1" spc="-100" smtClean="0">
                            <a:ln>
                              <a:solidFill>
                                <a:schemeClr val="bg1">
                                  <a:lumMod val="65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𝐶</m:t>
                        </m:r>
                      </m:e>
                      <m:sub>
                        <m:r>
                          <a:rPr lang="en-US" altLang="ko-KR" sz="1200" i="1" spc="-100">
                            <a:ln>
                              <a:solidFill>
                                <a:schemeClr val="bg1">
                                  <a:lumMod val="65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𝑡</m:t>
                        </m:r>
                      </m:sub>
                    </m:sSub>
                    <m:r>
                      <a:rPr lang="ko-KR" altLang="en-US" sz="1200" i="1" spc="-100" smtClean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로</m:t>
                    </m:r>
                    <m:r>
                      <a:rPr lang="en-US" altLang="ko-KR" sz="1200" i="1" spc="-10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 </m:t>
                    </m:r>
                  </m:oMath>
                </a14:m>
                <a:r>
                  <a:rPr lang="ko-KR" altLang="en-US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업데이트 한다</a:t>
                </a:r>
                <a:r>
                  <a:rPr lang="en-US" altLang="ko-KR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  <a:p>
                <a:pPr marL="171450" indent="-1714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이는 우리가 이전의 주어 성별</a:t>
                </a:r>
                <a:r>
                  <a:rPr lang="en-US" altLang="ko-KR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( John )</a:t>
                </a:r>
                <a:r>
                  <a:rPr lang="ko-KR" altLang="en-US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을 버리고 새로운 주어의 성별 </a:t>
                </a:r>
                <a:r>
                  <a:rPr lang="en-US" altLang="ko-KR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 Kate )</a:t>
                </a:r>
                <a:r>
                  <a:rPr lang="ko-KR" altLang="en-US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을 기억하는 방식이다</a:t>
                </a:r>
                <a:r>
                  <a:rPr lang="en-US" altLang="ko-KR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CAC8404-B77D-43D0-A629-304725F55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00" y="4970235"/>
                <a:ext cx="5670000" cy="7813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192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50694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Long Short-Term Memory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LSTM Architecture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D3D9293-C31A-453A-88D1-CA8D5DB90F14}"/>
              </a:ext>
            </a:extLst>
          </p:cNvPr>
          <p:cNvSpPr txBox="1"/>
          <p:nvPr/>
        </p:nvSpPr>
        <p:spPr>
          <a:xfrm>
            <a:off x="0" y="6669345"/>
            <a:ext cx="5805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출처 </a:t>
            </a:r>
            <a:r>
              <a:rPr lang="en-US" altLang="ko-KR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800">
                <a:hlinkClick r:id="rId2"/>
              </a:rPr>
              <a:t>https://brunch.co.kr/@chris-song/9</a:t>
            </a:r>
            <a:endParaRPr lang="en-US" altLang="ko-KR" sz="8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49C2870-8E5B-4385-960C-24AE73C466A7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D3915BA-BDD8-4896-8013-CF349E75B98E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CAC8404-B77D-43D0-A629-304725F55E58}"/>
                  </a:ext>
                </a:extLst>
              </p:cNvPr>
              <p:cNvSpPr txBox="1"/>
              <p:nvPr/>
            </p:nvSpPr>
            <p:spPr>
              <a:xfrm>
                <a:off x="2995109" y="5054527"/>
                <a:ext cx="6201783" cy="781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Output gate</a:t>
                </a:r>
                <a:r>
                  <a:rPr lang="ko-KR" altLang="en-US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에서는 업데이트 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pc="-100">
                            <a:ln>
                              <a:solidFill>
                                <a:schemeClr val="bg1">
                                  <a:lumMod val="65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200" i="1" spc="-100">
                            <a:ln>
                              <a:solidFill>
                                <a:schemeClr val="bg1">
                                  <a:lumMod val="65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𝐶</m:t>
                        </m:r>
                      </m:e>
                      <m:sub>
                        <m:r>
                          <a:rPr lang="en-US" altLang="ko-KR" sz="1200" i="1" spc="-100">
                            <a:ln>
                              <a:solidFill>
                                <a:schemeClr val="bg1">
                                  <a:lumMod val="65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pc="-100">
                            <a:ln>
                              <a:solidFill>
                                <a:schemeClr val="bg1">
                                  <a:lumMod val="65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200" b="0" i="1" spc="-100" smtClean="0">
                            <a:ln>
                              <a:solidFill>
                                <a:schemeClr val="bg1">
                                  <a:lumMod val="65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𝑂</m:t>
                        </m:r>
                      </m:e>
                      <m:sub>
                        <m:r>
                          <a:rPr lang="en-US" altLang="ko-KR" sz="1200" i="1" spc="-100">
                            <a:ln>
                              <a:solidFill>
                                <a:schemeClr val="bg1">
                                  <a:lumMod val="65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곱하기 연산을 해서 출력하고 다음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pc="-100" smtClean="0">
                            <a:ln>
                              <a:solidFill>
                                <a:schemeClr val="bg1">
                                  <a:lumMod val="65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200" b="0" i="1" spc="-100" smtClean="0">
                            <a:ln>
                              <a:solidFill>
                                <a:schemeClr val="bg1">
                                  <a:lumMod val="65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h</m:t>
                        </m:r>
                      </m:e>
                      <m:sub>
                        <m:r>
                          <a:rPr lang="en-US" altLang="ko-KR" sz="1200" i="1" spc="-100">
                            <a:ln>
                              <a:solidFill>
                                <a:schemeClr val="bg1">
                                  <a:lumMod val="65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𝑡</m:t>
                        </m:r>
                      </m:sub>
                    </m:sSub>
                    <m:r>
                      <a:rPr lang="en-US" altLang="ko-KR" sz="1200" b="0" i="1" spc="-100" smtClean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(</m:t>
                    </m:r>
                    <m:r>
                      <a:rPr lang="ko-KR" altLang="en-US" sz="1200" i="1" spc="-10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단</m:t>
                    </m:r>
                    <m:r>
                      <a:rPr lang="ko-KR" altLang="en-US" sz="1200" i="1" spc="-100" smtClean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기</m:t>
                    </m:r>
                    <m:r>
                      <a:rPr lang="en-US" altLang="ko-KR" sz="1200" b="0" i="1" spc="-100" smtClean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 </m:t>
                    </m:r>
                    <m:r>
                      <a:rPr lang="ko-KR" altLang="en-US" sz="1200" i="1" spc="-10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기</m:t>
                    </m:r>
                    <m:r>
                      <a:rPr lang="ko-KR" altLang="en-US" sz="1200" i="1" spc="-100" smtClean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억</m:t>
                    </m:r>
                    <m:r>
                      <a:rPr lang="en-US" altLang="ko-KR" sz="1200" b="0" i="1" spc="-100" smtClean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 )</m:t>
                    </m:r>
                    <m:r>
                      <a:rPr lang="ko-KR" altLang="en-US" sz="1200" i="1" spc="-10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으</m:t>
                    </m:r>
                    <m:r>
                      <a:rPr lang="ko-KR" altLang="en-US" sz="1200" i="1" spc="-10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로</m:t>
                    </m:r>
                  </m:oMath>
                </a14:m>
                <a:r>
                  <a:rPr lang="en-US" altLang="ko-KR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전송한다</a:t>
                </a:r>
                <a:r>
                  <a:rPr lang="en-US" altLang="ko-KR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  <a:p>
                <a:pPr marL="171450" indent="-1714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언어 모델로 예시를 들면 주어가 단수일 때 다음 동사는 </a:t>
                </a:r>
                <a:r>
                  <a:rPr lang="en-US" altLang="ko-KR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are</a:t>
                </a:r>
                <a:r>
                  <a:rPr lang="ko-KR" altLang="en-US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이 아닌 </a:t>
                </a:r>
                <a:r>
                  <a:rPr lang="en-US" altLang="ko-KR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is</a:t>
                </a:r>
                <a:r>
                  <a:rPr lang="ko-KR" altLang="en-US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가 나와야 한다</a:t>
                </a:r>
                <a:r>
                  <a:rPr lang="en-US" altLang="ko-KR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CAC8404-B77D-43D0-A629-304725F55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109" y="5054527"/>
                <a:ext cx="6201783" cy="7813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0E60B9C9-7C3E-492A-A265-6B7D6E793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587" y="2271712"/>
            <a:ext cx="66008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57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50694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Long Short-Term Memory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LSTM Architecture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553A43E-CCF0-44AD-A116-FDD03FE24991}"/>
                  </a:ext>
                </a:extLst>
              </p:cNvPr>
              <p:cNvSpPr txBox="1"/>
              <p:nvPr/>
            </p:nvSpPr>
            <p:spPr>
              <a:xfrm>
                <a:off x="1903706" y="4903123"/>
                <a:ext cx="8384589" cy="1150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LSTM</a:t>
                </a:r>
                <a:r>
                  <a:rPr lang="ko-KR" altLang="en-US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핵심은 네트워크가 장기 상태</a:t>
                </a:r>
                <a14:m>
                  <m:oMath xmlns:m="http://schemas.openxmlformats.org/officeDocument/2006/math">
                    <m:r>
                      <a:rPr lang="en-US" altLang="ko-KR" sz="1200" b="0" i="0" spc="-100" smtClean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 (</m:t>
                    </m:r>
                    <m:sSub>
                      <m:sSubPr>
                        <m:ctrlPr>
                          <a:rPr lang="en-US" altLang="ko-KR" sz="1200" i="1" spc="-100" smtClean="0">
                            <a:ln>
                              <a:solidFill>
                                <a:schemeClr val="bg1">
                                  <a:lumMod val="65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200" b="0" i="1" spc="-100" smtClean="0">
                            <a:ln>
                              <a:solidFill>
                                <a:schemeClr val="bg1">
                                  <a:lumMod val="65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𝐶</m:t>
                        </m:r>
                      </m:e>
                      <m:sub>
                        <m:r>
                          <a:rPr lang="en-US" altLang="ko-KR" sz="1200" b="0" i="1" spc="-100" smtClean="0">
                            <a:ln>
                              <a:solidFill>
                                <a:schemeClr val="bg1">
                                  <a:lumMod val="65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𝑡</m:t>
                        </m:r>
                      </m:sub>
                    </m:sSub>
                    <m:r>
                      <a:rPr lang="en-US" altLang="ko-KR" sz="1200" b="0" i="1" spc="-100" smtClean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에서 기억할 부분과 삭제할 부분</a:t>
                </a:r>
                <a:r>
                  <a:rPr lang="en-US" altLang="ko-KR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( forget gate )</a:t>
                </a:r>
                <a:r>
                  <a:rPr lang="ko-KR" altLang="en-US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그리고 읽어 들일 부분</a:t>
                </a:r>
                <a:r>
                  <a:rPr lang="en-US" altLang="ko-KR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 input gate )</a:t>
                </a:r>
                <a:r>
                  <a:rPr lang="ko-KR" altLang="en-US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학습하는 것이다</a:t>
                </a:r>
                <a:r>
                  <a:rPr lang="en-US" altLang="ko-KR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  <a:p>
                <a:pPr marL="171450" indent="-1714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forget gate</a:t>
                </a:r>
                <a:r>
                  <a:rPr lang="ko-KR" altLang="en-US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지나면 기억을 잃고 </a:t>
                </a:r>
                <a:r>
                  <a:rPr lang="en-US" altLang="ko-KR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input gate</a:t>
                </a:r>
                <a:r>
                  <a:rPr lang="ko-KR" altLang="en-US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로부터 새로운 정보를 추가한다</a:t>
                </a:r>
                <a:r>
                  <a:rPr lang="en-US" altLang="ko-KR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  <a:p>
                <a:pPr marL="171450" indent="-1714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최종적으로 업데이트된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pc="-100">
                            <a:ln>
                              <a:solidFill>
                                <a:schemeClr val="bg1">
                                  <a:lumMod val="65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200" i="1" spc="-100">
                            <a:ln>
                              <a:solidFill>
                                <a:schemeClr val="bg1">
                                  <a:lumMod val="65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𝐶</m:t>
                        </m:r>
                      </m:e>
                      <m:sub>
                        <m:r>
                          <a:rPr lang="en-US" altLang="ko-KR" sz="1200" i="1" spc="-100">
                            <a:ln>
                              <a:solidFill>
                                <a:schemeClr val="bg1">
                                  <a:lumMod val="65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는 </a:t>
                </a:r>
                <a:r>
                  <a:rPr lang="en-US" altLang="ko-KR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tanh</a:t>
                </a:r>
                <a:r>
                  <a:rPr lang="ko-KR" altLang="en-US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함수를 거쳐 단기 상태</a:t>
                </a:r>
                <a:r>
                  <a:rPr lang="en-US" altLang="ko-KR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ea typeface="나눔스퀘어 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spc="-10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(</m:t>
                    </m:r>
                    <m:sSub>
                      <m:sSubPr>
                        <m:ctrlPr>
                          <a:rPr lang="en-US" altLang="ko-KR" sz="1200" i="1" spc="-100">
                            <a:ln>
                              <a:solidFill>
                                <a:schemeClr val="bg1">
                                  <a:lumMod val="65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200" b="0" i="1" spc="-100" smtClean="0">
                            <a:ln>
                              <a:solidFill>
                                <a:schemeClr val="bg1">
                                  <a:lumMod val="65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h</m:t>
                        </m:r>
                      </m:e>
                      <m:sub>
                        <m:r>
                          <a:rPr lang="en-US" altLang="ko-KR" sz="1200" i="1" spc="-100">
                            <a:ln>
                              <a:solidFill>
                                <a:schemeClr val="bg1">
                                  <a:lumMod val="65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𝑡</m:t>
                        </m:r>
                        <m:r>
                          <a:rPr lang="en-US" altLang="ko-KR" sz="1200" b="0" i="1" spc="-100" smtClean="0">
                            <a:ln>
                              <a:solidFill>
                                <a:schemeClr val="bg1">
                                  <a:lumMod val="65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−1</m:t>
                        </m:r>
                      </m:sub>
                    </m:sSub>
                    <m:r>
                      <a:rPr lang="en-US" altLang="ko-KR" sz="1200" i="1" spc="-10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) </m:t>
                    </m:r>
                    <m:r>
                      <a:rPr lang="ko-KR" altLang="en-US" sz="1200" i="1" spc="-100" smtClean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과</m:t>
                    </m:r>
                  </m:oMath>
                </a14:m>
                <a:r>
                  <a:rPr lang="ko-KR" altLang="en-US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곱셈 연산을 통해 다음 단기 상태 </a:t>
                </a:r>
                <a14:m>
                  <m:oMath xmlns:m="http://schemas.openxmlformats.org/officeDocument/2006/math">
                    <m:r>
                      <a:rPr lang="en-US" altLang="ko-KR" sz="1200" spc="-10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(</m:t>
                    </m:r>
                    <m:sSub>
                      <m:sSubPr>
                        <m:ctrlPr>
                          <a:rPr lang="en-US" altLang="ko-KR" sz="1200" i="1" spc="-100">
                            <a:ln>
                              <a:solidFill>
                                <a:schemeClr val="bg1">
                                  <a:lumMod val="65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200" b="0" i="1" spc="-100" smtClean="0">
                            <a:ln>
                              <a:solidFill>
                                <a:schemeClr val="bg1">
                                  <a:lumMod val="65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h</m:t>
                        </m:r>
                      </m:e>
                      <m:sub>
                        <m:r>
                          <a:rPr lang="en-US" altLang="ko-KR" sz="1200" i="1" spc="-100">
                            <a:ln>
                              <a:solidFill>
                                <a:schemeClr val="bg1">
                                  <a:lumMod val="65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𝑡</m:t>
                        </m:r>
                      </m:sub>
                    </m:sSub>
                    <m:r>
                      <a:rPr lang="en-US" altLang="ko-KR" sz="1200" i="1" spc="-10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) </m:t>
                    </m:r>
                  </m:oMath>
                </a14:m>
                <a:r>
                  <a:rPr lang="ko-KR" altLang="en-US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만들어낸다</a:t>
                </a:r>
                <a:r>
                  <a:rPr lang="en-US" altLang="ko-KR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553A43E-CCF0-44AD-A116-FDD03FE24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706" y="4903123"/>
                <a:ext cx="8384589" cy="11506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D3D9293-C31A-453A-88D1-CA8D5DB90F14}"/>
              </a:ext>
            </a:extLst>
          </p:cNvPr>
          <p:cNvSpPr txBox="1"/>
          <p:nvPr/>
        </p:nvSpPr>
        <p:spPr>
          <a:xfrm>
            <a:off x="0" y="6669345"/>
            <a:ext cx="5805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출처 </a:t>
            </a:r>
            <a:r>
              <a:rPr lang="en-US" altLang="ko-KR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800">
                <a:hlinkClick r:id="rId3"/>
              </a:rPr>
              <a:t>https://excelsior-cjh.tistory.com/185</a:t>
            </a:r>
            <a:endParaRPr lang="en-US" altLang="ko-KR" sz="8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49C2870-8E5B-4385-960C-24AE73C466A7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D3915BA-BDD8-4896-8013-CF349E75B98E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t1.daumcdn.net/cfile/tistory/9905CF385BD5F5EC02">
            <a:extLst>
              <a:ext uri="{FF2B5EF4-FFF2-40B4-BE49-F238E27FC236}">
                <a16:creationId xmlns:a16="http://schemas.microsoft.com/office/drawing/2014/main" id="{5764E373-DE99-4DC5-920F-52F6F6DD4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662" y="1895707"/>
            <a:ext cx="5334677" cy="256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349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Exercise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3944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Exercise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Quora  Insurance Detection Using LSTM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19C11E-6100-423B-900D-1A90B1CD5579}"/>
              </a:ext>
            </a:extLst>
          </p:cNvPr>
          <p:cNvSpPr txBox="1"/>
          <p:nvPr/>
        </p:nvSpPr>
        <p:spPr>
          <a:xfrm>
            <a:off x="0" y="6669345"/>
            <a:ext cx="5805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출처 </a:t>
            </a:r>
            <a:r>
              <a:rPr lang="en-US" altLang="ko-KR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800">
                <a:hlinkClick r:id="rId2"/>
              </a:rPr>
              <a:t>http://cs231n.stanford.edu/slides/2017/cs231n_2017_lecture10.pdf</a:t>
            </a:r>
            <a:endParaRPr lang="en-US" altLang="ko-KR" sz="8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2271DE8-A455-4264-9216-08360DB3931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4CF08F4-3D63-4EC2-A1D4-7CFEED6146B0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8CF3D62-413D-43FF-BE80-97B4A1EE6C8E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C8D1E7D-76E7-4313-AC4C-E6E590213DA5}"/>
              </a:ext>
            </a:extLst>
          </p:cNvPr>
          <p:cNvSpPr txBox="1"/>
          <p:nvPr/>
        </p:nvSpPr>
        <p:spPr>
          <a:xfrm>
            <a:off x="4789419" y="5654252"/>
            <a:ext cx="2613163" cy="7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LSTM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parameters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220160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개이다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 그렇게 계산되었을까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328ED2-88FE-42D5-9802-5DE88FC71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850" y="1776412"/>
            <a:ext cx="39243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01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400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Exercise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790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EmoContext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331798B-A31D-448F-94EA-AE22677BB6E4}"/>
              </a:ext>
            </a:extLst>
          </p:cNvPr>
          <p:cNvSpPr txBox="1"/>
          <p:nvPr/>
        </p:nvSpPr>
        <p:spPr>
          <a:xfrm>
            <a:off x="4647029" y="3327705"/>
            <a:ext cx="2897942" cy="1150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주최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CodaLab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목표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대화의 문맥을 분석해 감정상태를 판단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마감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2019/01/26 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FD0EC7D-4228-41FE-B3B1-05EA828D8D28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5E9C50-AD8C-478D-8787-2B1FF89EFD15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6DFDF7C-792A-49C8-985F-ECCD5E66FCD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403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400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Exercise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790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EmoContext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331798B-A31D-448F-94EA-AE22677BB6E4}"/>
              </a:ext>
            </a:extLst>
          </p:cNvPr>
          <p:cNvSpPr txBox="1"/>
          <p:nvPr/>
        </p:nvSpPr>
        <p:spPr>
          <a:xfrm>
            <a:off x="4464106" y="4812557"/>
            <a:ext cx="3263789" cy="1150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주최즉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30,160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데이터 제공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Label : happy / sad / angry / others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위의 대화를 바탕으로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Turn3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의해 라벨을 붙인다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FD0EC7D-4228-41FE-B3B1-05EA828D8D28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5E9C50-AD8C-478D-8787-2B1FF89EFD15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6DFDF7C-792A-49C8-985F-ECCD5E66FCD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3E224619-FBB6-47A2-893E-3B2B85B65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90" y="2716194"/>
            <a:ext cx="7906221" cy="15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59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400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Exercise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790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EmoContext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FD0EC7D-4228-41FE-B3B1-05EA828D8D28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5E9C50-AD8C-478D-8787-2B1FF89EFD15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6DFDF7C-792A-49C8-985F-ECCD5E66FCD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0587B72-D5EE-44FF-9DCE-4C48DD491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823510"/>
              </p:ext>
            </p:extLst>
          </p:nvPr>
        </p:nvGraphicFramePr>
        <p:xfrm>
          <a:off x="2039112" y="2553539"/>
          <a:ext cx="8113775" cy="2855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519">
                  <a:extLst>
                    <a:ext uri="{9D8B030D-6E8A-4147-A177-3AD203B41FA5}">
                      <a16:colId xmlns:a16="http://schemas.microsoft.com/office/drawing/2014/main" val="2109857954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801391762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396857787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1377823102"/>
                    </a:ext>
                  </a:extLst>
                </a:gridCol>
                <a:gridCol w="960544">
                  <a:extLst>
                    <a:ext uri="{9D8B030D-6E8A-4147-A177-3AD203B41FA5}">
                      <a16:colId xmlns:a16="http://schemas.microsoft.com/office/drawing/2014/main" val="2294715543"/>
                    </a:ext>
                  </a:extLst>
                </a:gridCol>
              </a:tblGrid>
              <a:tr h="4079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한컴 윤고딕 250" panose="02020603020101020101" pitchFamily="18" charset="-127"/>
                          <a:ea typeface="한컴 윤고딕 250" panose="02020603020101020101" pitchFamily="18" charset="-127"/>
                        </a:rPr>
                        <a:t>id</a:t>
                      </a:r>
                      <a:endParaRPr lang="ko-KR" altLang="en-US" sz="1000">
                        <a:latin typeface="한컴 윤고딕 250" panose="02020603020101020101" pitchFamily="18" charset="-127"/>
                        <a:ea typeface="한컴 윤고딕 250" panose="02020603020101020101" pitchFamily="18" charset="-127"/>
                      </a:endParaRPr>
                    </a:p>
                  </a:txBody>
                  <a:tcPr marL="121706" marR="121706" marT="50292" marB="5029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한컴 윤고딕 250" panose="02020603020101020101" pitchFamily="18" charset="-127"/>
                          <a:ea typeface="한컴 윤고딕 250" panose="02020603020101020101" pitchFamily="18" charset="-127"/>
                        </a:rPr>
                        <a:t>Turn1</a:t>
                      </a:r>
                      <a:endParaRPr lang="ko-KR" altLang="en-US" sz="1000">
                        <a:latin typeface="한컴 윤고딕 250" panose="02020603020101020101" pitchFamily="18" charset="-127"/>
                        <a:ea typeface="한컴 윤고딕 250" panose="02020603020101020101" pitchFamily="18" charset="-127"/>
                      </a:endParaRPr>
                    </a:p>
                  </a:txBody>
                  <a:tcPr marL="121706" marR="121706" marT="50292" marB="5029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한컴 윤고딕 250" panose="02020603020101020101" pitchFamily="18" charset="-127"/>
                          <a:ea typeface="한컴 윤고딕 250" panose="02020603020101020101" pitchFamily="18" charset="-127"/>
                        </a:rPr>
                        <a:t>Turn2</a:t>
                      </a:r>
                      <a:endParaRPr lang="ko-KR" altLang="en-US" sz="1000">
                        <a:latin typeface="한컴 윤고딕 250" panose="02020603020101020101" pitchFamily="18" charset="-127"/>
                        <a:ea typeface="한컴 윤고딕 250" panose="02020603020101020101" pitchFamily="18" charset="-127"/>
                      </a:endParaRPr>
                    </a:p>
                  </a:txBody>
                  <a:tcPr marL="121706" marR="121706" marT="50292" marB="5029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한컴 윤고딕 250" panose="02020603020101020101" pitchFamily="18" charset="-127"/>
                          <a:ea typeface="한컴 윤고딕 250" panose="02020603020101020101" pitchFamily="18" charset="-127"/>
                        </a:rPr>
                        <a:t>Turn3</a:t>
                      </a:r>
                      <a:endParaRPr lang="ko-KR" altLang="en-US" sz="1000">
                        <a:latin typeface="한컴 윤고딕 250" panose="02020603020101020101" pitchFamily="18" charset="-127"/>
                        <a:ea typeface="한컴 윤고딕 250" panose="02020603020101020101" pitchFamily="18" charset="-127"/>
                      </a:endParaRPr>
                    </a:p>
                  </a:txBody>
                  <a:tcPr marL="121706" marR="121706" marT="50292" marB="5029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한컴 윤고딕 250" panose="02020603020101020101" pitchFamily="18" charset="-127"/>
                          <a:ea typeface="한컴 윤고딕 250" panose="02020603020101020101" pitchFamily="18" charset="-127"/>
                        </a:rPr>
                        <a:t>label</a:t>
                      </a:r>
                      <a:endParaRPr lang="ko-KR" altLang="en-US" sz="1000">
                        <a:latin typeface="한컴 윤고딕 250" panose="02020603020101020101" pitchFamily="18" charset="-127"/>
                        <a:ea typeface="한컴 윤고딕 250" panose="02020603020101020101" pitchFamily="18" charset="-127"/>
                      </a:endParaRPr>
                    </a:p>
                  </a:txBody>
                  <a:tcPr marL="121706" marR="121706" marT="50292" marB="50292"/>
                </a:tc>
                <a:extLst>
                  <a:ext uri="{0D108BD9-81ED-4DB2-BD59-A6C34878D82A}">
                    <a16:rowId xmlns:a16="http://schemas.microsoft.com/office/drawing/2014/main" val="3318025192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한컴 윤고딕 250" panose="02020603020101020101" pitchFamily="18" charset="-127"/>
                          <a:ea typeface="한컴 윤고딕 250" panose="02020603020101020101" pitchFamily="18" charset="-127"/>
                        </a:rPr>
                        <a:t>30021	</a:t>
                      </a:r>
                      <a:endParaRPr lang="ko-KR" altLang="en-US" sz="1000">
                        <a:latin typeface="한컴 윤고딕 250" panose="02020603020101020101" pitchFamily="18" charset="-127"/>
                        <a:ea typeface="한컴 윤고딕 250" panose="02020603020101020101" pitchFamily="18" charset="-127"/>
                      </a:endParaRPr>
                    </a:p>
                  </a:txBody>
                  <a:tcPr marL="121706" marR="121706" marT="50292" marB="5029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한컴 윤고딕 250" panose="02020603020101020101" pitchFamily="18" charset="-127"/>
                          <a:ea typeface="한컴 윤고딕 250" panose="02020603020101020101" pitchFamily="18" charset="-127"/>
                        </a:rPr>
                        <a:t>Please	</a:t>
                      </a:r>
                      <a:endParaRPr lang="ko-KR" altLang="en-US" sz="1000">
                        <a:latin typeface="한컴 윤고딕 250" panose="02020603020101020101" pitchFamily="18" charset="-127"/>
                        <a:ea typeface="한컴 윤고딕 250" panose="02020603020101020101" pitchFamily="18" charset="-127"/>
                      </a:endParaRPr>
                    </a:p>
                  </a:txBody>
                  <a:tcPr marL="121706" marR="121706" marT="50292" marB="5029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한컴 윤고딕 250" panose="02020603020101020101" pitchFamily="18" charset="-127"/>
                          <a:ea typeface="한컴 윤고딕 250" panose="02020603020101020101" pitchFamily="18" charset="-127"/>
                        </a:rPr>
                        <a:t>it's going to happen!</a:t>
                      </a:r>
                      <a:endParaRPr lang="ko-KR" altLang="en-US" sz="1000">
                        <a:latin typeface="한컴 윤고딕 250" panose="02020603020101020101" pitchFamily="18" charset="-127"/>
                        <a:ea typeface="한컴 윤고딕 250" panose="02020603020101020101" pitchFamily="18" charset="-127"/>
                      </a:endParaRPr>
                    </a:p>
                  </a:txBody>
                  <a:tcPr marL="121706" marR="121706" marT="50292" marB="5029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한컴 윤고딕 250" panose="02020603020101020101" pitchFamily="18" charset="-127"/>
                          <a:ea typeface="한컴 윤고딕 250" panose="02020603020101020101" pitchFamily="18" charset="-127"/>
                        </a:rPr>
                        <a:t>I m so poor</a:t>
                      </a:r>
                      <a:endParaRPr lang="ko-KR" altLang="en-US" sz="1000">
                        <a:latin typeface="한컴 윤고딕 250" panose="02020603020101020101" pitchFamily="18" charset="-127"/>
                        <a:ea typeface="한컴 윤고딕 250" panose="02020603020101020101" pitchFamily="18" charset="-127"/>
                      </a:endParaRPr>
                    </a:p>
                  </a:txBody>
                  <a:tcPr marL="121706" marR="121706" marT="50292" marB="5029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한컴 윤고딕 250" panose="02020603020101020101" pitchFamily="18" charset="-127"/>
                          <a:ea typeface="한컴 윤고딕 250" panose="02020603020101020101" pitchFamily="18" charset="-127"/>
                        </a:rPr>
                        <a:t>sad</a:t>
                      </a:r>
                      <a:endParaRPr lang="ko-KR" altLang="en-US" sz="1000">
                        <a:latin typeface="한컴 윤고딕 250" panose="02020603020101020101" pitchFamily="18" charset="-127"/>
                        <a:ea typeface="한컴 윤고딕 250" panose="02020603020101020101" pitchFamily="18" charset="-127"/>
                      </a:endParaRPr>
                    </a:p>
                  </a:txBody>
                  <a:tcPr marL="121706" marR="121706" marT="50292" marB="50292"/>
                </a:tc>
                <a:extLst>
                  <a:ext uri="{0D108BD9-81ED-4DB2-BD59-A6C34878D82A}">
                    <a16:rowId xmlns:a16="http://schemas.microsoft.com/office/drawing/2014/main" val="3599117286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한컴 윤고딕 250" panose="02020603020101020101" pitchFamily="18" charset="-127"/>
                          <a:ea typeface="한컴 윤고딕 250" panose="02020603020101020101" pitchFamily="18" charset="-127"/>
                        </a:rPr>
                        <a:t>29982	</a:t>
                      </a:r>
                      <a:endParaRPr lang="ko-KR" altLang="en-US" sz="1000">
                        <a:latin typeface="한컴 윤고딕 250" panose="02020603020101020101" pitchFamily="18" charset="-127"/>
                        <a:ea typeface="한컴 윤고딕 250" panose="02020603020101020101" pitchFamily="18" charset="-127"/>
                      </a:endParaRPr>
                    </a:p>
                  </a:txBody>
                  <a:tcPr marL="121706" marR="121706" marT="50292" marB="5029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한컴 윤고딕 250" panose="02020603020101020101" pitchFamily="18" charset="-127"/>
                          <a:ea typeface="한컴 윤고딕 250" panose="02020603020101020101" pitchFamily="18" charset="-127"/>
                        </a:rPr>
                        <a:t>Then yus you can stip</a:t>
                      </a:r>
                      <a:endParaRPr lang="ko-KR" altLang="en-US" sz="1000">
                        <a:latin typeface="한컴 윤고딕 250" panose="02020603020101020101" pitchFamily="18" charset="-127"/>
                        <a:ea typeface="한컴 윤고딕 250" panose="02020603020101020101" pitchFamily="18" charset="-127"/>
                      </a:endParaRPr>
                    </a:p>
                  </a:txBody>
                  <a:tcPr marL="121706" marR="121706" marT="50292" marB="5029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한컴 윤고딕 250" panose="02020603020101020101" pitchFamily="18" charset="-127"/>
                          <a:ea typeface="한컴 윤고딕 250" panose="02020603020101020101" pitchFamily="18" charset="-127"/>
                        </a:rPr>
                        <a:t>'You can ask me anything...' &lt;3</a:t>
                      </a:r>
                      <a:endParaRPr lang="ko-KR" altLang="en-US" sz="1000">
                        <a:latin typeface="한컴 윤고딕 250" panose="02020603020101020101" pitchFamily="18" charset="-127"/>
                        <a:ea typeface="한컴 윤고딕 250" panose="02020603020101020101" pitchFamily="18" charset="-127"/>
                      </a:endParaRPr>
                    </a:p>
                  </a:txBody>
                  <a:tcPr marL="121706" marR="121706" marT="50292" marB="5029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한컴 윤고딕 250" panose="02020603020101020101" pitchFamily="18" charset="-127"/>
                          <a:ea typeface="한컴 윤고딕 250" panose="02020603020101020101" pitchFamily="18" charset="-127"/>
                        </a:rPr>
                        <a:t>I m getting angry</a:t>
                      </a:r>
                      <a:endParaRPr lang="ko-KR" altLang="en-US" sz="1000">
                        <a:latin typeface="한컴 윤고딕 250" panose="02020603020101020101" pitchFamily="18" charset="-127"/>
                        <a:ea typeface="한컴 윤고딕 250" panose="02020603020101020101" pitchFamily="18" charset="-127"/>
                      </a:endParaRPr>
                    </a:p>
                  </a:txBody>
                  <a:tcPr marL="121706" marR="121706" marT="50292" marB="5029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한컴 윤고딕 250" panose="02020603020101020101" pitchFamily="18" charset="-127"/>
                          <a:ea typeface="한컴 윤고딕 250" panose="02020603020101020101" pitchFamily="18" charset="-127"/>
                        </a:rPr>
                        <a:t>angry</a:t>
                      </a:r>
                      <a:endParaRPr lang="ko-KR" altLang="en-US" sz="1000">
                        <a:latin typeface="한컴 윤고딕 250" panose="02020603020101020101" pitchFamily="18" charset="-127"/>
                        <a:ea typeface="한컴 윤고딕 250" panose="02020603020101020101" pitchFamily="18" charset="-127"/>
                      </a:endParaRPr>
                    </a:p>
                  </a:txBody>
                  <a:tcPr marL="121706" marR="121706" marT="50292" marB="50292"/>
                </a:tc>
                <a:extLst>
                  <a:ext uri="{0D108BD9-81ED-4DB2-BD59-A6C34878D82A}">
                    <a16:rowId xmlns:a16="http://schemas.microsoft.com/office/drawing/2014/main" val="1693296746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한컴 윤고딕 250" panose="02020603020101020101" pitchFamily="18" charset="-127"/>
                          <a:ea typeface="한컴 윤고딕 250" panose="02020603020101020101" pitchFamily="18" charset="-127"/>
                        </a:rPr>
                        <a:t>29965	</a:t>
                      </a:r>
                      <a:endParaRPr lang="ko-KR" altLang="en-US" sz="1000">
                        <a:latin typeface="한컴 윤고딕 250" panose="02020603020101020101" pitchFamily="18" charset="-127"/>
                        <a:ea typeface="한컴 윤고딕 250" panose="02020603020101020101" pitchFamily="18" charset="-127"/>
                      </a:endParaRPr>
                    </a:p>
                  </a:txBody>
                  <a:tcPr marL="121706" marR="121706" marT="50292" marB="5029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한컴 윤고딕 250" panose="02020603020101020101" pitchFamily="18" charset="-127"/>
                          <a:ea typeface="한컴 윤고딕 250" panose="02020603020101020101" pitchFamily="18" charset="-127"/>
                        </a:rPr>
                        <a:t>ya I'm sitting</a:t>
                      </a:r>
                      <a:endParaRPr lang="ko-KR" altLang="en-US" sz="1000">
                        <a:latin typeface="한컴 윤고딕 250" panose="02020603020101020101" pitchFamily="18" charset="-127"/>
                        <a:ea typeface="한컴 윤고딕 250" panose="02020603020101020101" pitchFamily="18" charset="-127"/>
                      </a:endParaRPr>
                    </a:p>
                  </a:txBody>
                  <a:tcPr marL="121706" marR="121706" marT="50292" marB="5029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한컴 윤고딕 250" panose="02020603020101020101" pitchFamily="18" charset="-127"/>
                          <a:ea typeface="한컴 윤고딕 250" panose="02020603020101020101" pitchFamily="18" charset="-127"/>
                        </a:rPr>
                        <a:t>how about your work</a:t>
                      </a:r>
                      <a:endParaRPr lang="ko-KR" altLang="en-US" sz="1000">
                        <a:latin typeface="한컴 윤고딕 250" panose="02020603020101020101" pitchFamily="18" charset="-127"/>
                        <a:ea typeface="한컴 윤고딕 250" panose="02020603020101020101" pitchFamily="18" charset="-127"/>
                      </a:endParaRPr>
                    </a:p>
                  </a:txBody>
                  <a:tcPr marL="121706" marR="121706" marT="50292" marB="5029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한컴 윤고딕 250" panose="02020603020101020101" pitchFamily="18" charset="-127"/>
                          <a:ea typeface="한컴 윤고딕 250" panose="02020603020101020101" pitchFamily="18" charset="-127"/>
                        </a:rPr>
                        <a:t>Nice	</a:t>
                      </a:r>
                      <a:endParaRPr lang="ko-KR" altLang="en-US" sz="1000">
                        <a:latin typeface="한컴 윤고딕 250" panose="02020603020101020101" pitchFamily="18" charset="-127"/>
                        <a:ea typeface="한컴 윤고딕 250" panose="02020603020101020101" pitchFamily="18" charset="-127"/>
                      </a:endParaRPr>
                    </a:p>
                  </a:txBody>
                  <a:tcPr marL="121706" marR="121706" marT="50292" marB="5029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한컴 윤고딕 250" panose="02020603020101020101" pitchFamily="18" charset="-127"/>
                          <a:ea typeface="한컴 윤고딕 250" panose="02020603020101020101" pitchFamily="18" charset="-127"/>
                        </a:rPr>
                        <a:t>happy</a:t>
                      </a:r>
                      <a:endParaRPr lang="ko-KR" altLang="en-US" sz="1000">
                        <a:latin typeface="한컴 윤고딕 250" panose="02020603020101020101" pitchFamily="18" charset="-127"/>
                        <a:ea typeface="한컴 윤고딕 250" panose="02020603020101020101" pitchFamily="18" charset="-127"/>
                      </a:endParaRPr>
                    </a:p>
                  </a:txBody>
                  <a:tcPr marL="121706" marR="121706" marT="50292" marB="50292"/>
                </a:tc>
                <a:extLst>
                  <a:ext uri="{0D108BD9-81ED-4DB2-BD59-A6C34878D82A}">
                    <a16:rowId xmlns:a16="http://schemas.microsoft.com/office/drawing/2014/main" val="478688128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한컴 윤고딕 250" panose="02020603020101020101" pitchFamily="18" charset="-127"/>
                          <a:ea typeface="한컴 윤고딕 250" panose="02020603020101020101" pitchFamily="18" charset="-127"/>
                        </a:rPr>
                        <a:t>29964	</a:t>
                      </a:r>
                      <a:endParaRPr lang="ko-KR" altLang="en-US" sz="1000">
                        <a:latin typeface="한컴 윤고딕 250" panose="02020603020101020101" pitchFamily="18" charset="-127"/>
                        <a:ea typeface="한컴 윤고딕 250" panose="02020603020101020101" pitchFamily="18" charset="-127"/>
                      </a:endParaRPr>
                    </a:p>
                  </a:txBody>
                  <a:tcPr marL="121706" marR="121706" marT="50292" marB="5029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한컴 윤고딕 250" panose="02020603020101020101" pitchFamily="18" charset="-127"/>
                          <a:ea typeface="한컴 윤고딕 250" panose="02020603020101020101" pitchFamily="18" charset="-127"/>
                        </a:rPr>
                        <a:t>very nice I am proud of my son</a:t>
                      </a:r>
                      <a:endParaRPr lang="ko-KR" altLang="en-US" sz="1000">
                        <a:latin typeface="한컴 윤고딕 250" panose="02020603020101020101" pitchFamily="18" charset="-127"/>
                        <a:ea typeface="한컴 윤고딕 250" panose="02020603020101020101" pitchFamily="18" charset="-127"/>
                      </a:endParaRPr>
                    </a:p>
                  </a:txBody>
                  <a:tcPr marL="121706" marR="121706" marT="50292" marB="5029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한컴 윤고딕 250" panose="02020603020101020101" pitchFamily="18" charset="-127"/>
                          <a:ea typeface="한컴 윤고딕 250" panose="02020603020101020101" pitchFamily="18" charset="-127"/>
                        </a:rPr>
                        <a:t>Proud of you san </a:t>
                      </a:r>
                      <a:r>
                        <a:rPr lang="ko-KR" altLang="en-US" sz="1000">
                          <a:latin typeface="한컴 윤고딕 250" panose="02020603020101020101" pitchFamily="18" charset="-127"/>
                          <a:ea typeface="한컴 윤고딕 250" panose="02020603020101020101" pitchFamily="18" charset="-127"/>
                        </a:rPr>
                        <a:t>🙂🙂🙂</a:t>
                      </a:r>
                    </a:p>
                  </a:txBody>
                  <a:tcPr marL="121706" marR="121706" marT="50292" marB="5029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한컴 윤고딕 250" panose="02020603020101020101" pitchFamily="18" charset="-127"/>
                          <a:ea typeface="한컴 윤고딕 250" panose="02020603020101020101" pitchFamily="18" charset="-127"/>
                        </a:rPr>
                        <a:t>yes	</a:t>
                      </a:r>
                      <a:endParaRPr lang="ko-KR" altLang="en-US" sz="1000">
                        <a:latin typeface="한컴 윤고딕 250" panose="02020603020101020101" pitchFamily="18" charset="-127"/>
                        <a:ea typeface="한컴 윤고딕 250" panose="02020603020101020101" pitchFamily="18" charset="-127"/>
                      </a:endParaRPr>
                    </a:p>
                  </a:txBody>
                  <a:tcPr marL="121706" marR="121706" marT="50292" marB="5029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한컴 윤고딕 250" panose="02020603020101020101" pitchFamily="18" charset="-127"/>
                          <a:ea typeface="한컴 윤고딕 250" panose="02020603020101020101" pitchFamily="18" charset="-127"/>
                        </a:rPr>
                        <a:t>others</a:t>
                      </a:r>
                      <a:endParaRPr lang="ko-KR" altLang="en-US" sz="1000">
                        <a:latin typeface="한컴 윤고딕 250" panose="02020603020101020101" pitchFamily="18" charset="-127"/>
                        <a:ea typeface="한컴 윤고딕 250" panose="02020603020101020101" pitchFamily="18" charset="-127"/>
                      </a:endParaRPr>
                    </a:p>
                  </a:txBody>
                  <a:tcPr marL="121706" marR="121706" marT="50292" marB="50292"/>
                </a:tc>
                <a:extLst>
                  <a:ext uri="{0D108BD9-81ED-4DB2-BD59-A6C34878D82A}">
                    <a16:rowId xmlns:a16="http://schemas.microsoft.com/office/drawing/2014/main" val="3582015244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한컴 윤고딕 250" panose="02020603020101020101" pitchFamily="18" charset="-127"/>
                          <a:ea typeface="한컴 윤고딕 250" panose="02020603020101020101" pitchFamily="18" charset="-127"/>
                        </a:rPr>
                        <a:t>29949	</a:t>
                      </a:r>
                      <a:endParaRPr lang="ko-KR" altLang="en-US" sz="1000">
                        <a:latin typeface="한컴 윤고딕 250" panose="02020603020101020101" pitchFamily="18" charset="-127"/>
                        <a:ea typeface="한컴 윤고딕 250" panose="02020603020101020101" pitchFamily="18" charset="-127"/>
                      </a:endParaRPr>
                    </a:p>
                  </a:txBody>
                  <a:tcPr marL="121706" marR="121706" marT="50292" marB="5029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한컴 윤고딕 250" panose="02020603020101020101" pitchFamily="18" charset="-127"/>
                          <a:ea typeface="한컴 윤고딕 250" panose="02020603020101020101" pitchFamily="18" charset="-127"/>
                        </a:rPr>
                        <a:t>It's amazing out here</a:t>
                      </a:r>
                      <a:endParaRPr lang="ko-KR" altLang="en-US" sz="1000">
                        <a:latin typeface="한컴 윤고딕 250" panose="02020603020101020101" pitchFamily="18" charset="-127"/>
                        <a:ea typeface="한컴 윤고딕 250" panose="02020603020101020101" pitchFamily="18" charset="-127"/>
                      </a:endParaRPr>
                    </a:p>
                  </a:txBody>
                  <a:tcPr marL="121706" marR="121706" marT="50292" marB="5029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한컴 윤고딕 250" panose="02020603020101020101" pitchFamily="18" charset="-127"/>
                          <a:ea typeface="한컴 윤고딕 250" panose="02020603020101020101" pitchFamily="18" charset="-127"/>
                        </a:rPr>
                        <a:t>check what out!? The handle?</a:t>
                      </a:r>
                      <a:endParaRPr lang="ko-KR" altLang="en-US" sz="1000">
                        <a:latin typeface="한컴 윤고딕 250" panose="02020603020101020101" pitchFamily="18" charset="-127"/>
                        <a:ea typeface="한컴 윤고딕 250" panose="02020603020101020101" pitchFamily="18" charset="-127"/>
                      </a:endParaRPr>
                    </a:p>
                  </a:txBody>
                  <a:tcPr marL="121706" marR="121706" marT="50292" marB="5029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한컴 윤고딕 250" panose="02020603020101020101" pitchFamily="18" charset="-127"/>
                          <a:ea typeface="한컴 윤고딕 250" panose="02020603020101020101" pitchFamily="18" charset="-127"/>
                        </a:rPr>
                        <a:t>It's always amazing" the handle"</a:t>
                      </a:r>
                      <a:endParaRPr lang="ko-KR" altLang="en-US" sz="1000">
                        <a:latin typeface="한컴 윤고딕 250" panose="02020603020101020101" pitchFamily="18" charset="-127"/>
                        <a:ea typeface="한컴 윤고딕 250" panose="02020603020101020101" pitchFamily="18" charset="-127"/>
                      </a:endParaRPr>
                    </a:p>
                  </a:txBody>
                  <a:tcPr marL="121706" marR="121706" marT="50292" marB="5029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한컴 윤고딕 250" panose="02020603020101020101" pitchFamily="18" charset="-127"/>
                          <a:ea typeface="한컴 윤고딕 250" panose="02020603020101020101" pitchFamily="18" charset="-127"/>
                        </a:rPr>
                        <a:t>happy</a:t>
                      </a:r>
                      <a:endParaRPr lang="ko-KR" altLang="en-US" sz="1000">
                        <a:latin typeface="한컴 윤고딕 250" panose="02020603020101020101" pitchFamily="18" charset="-127"/>
                        <a:ea typeface="한컴 윤고딕 250" panose="02020603020101020101" pitchFamily="18" charset="-127"/>
                      </a:endParaRPr>
                    </a:p>
                  </a:txBody>
                  <a:tcPr marL="121706" marR="121706" marT="50292" marB="50292"/>
                </a:tc>
                <a:extLst>
                  <a:ext uri="{0D108BD9-81ED-4DB2-BD59-A6C34878D82A}">
                    <a16:rowId xmlns:a16="http://schemas.microsoft.com/office/drawing/2014/main" val="642741027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한컴 윤고딕 250" panose="02020603020101020101" pitchFamily="18" charset="-127"/>
                          <a:ea typeface="한컴 윤고딕 250" panose="02020603020101020101" pitchFamily="18" charset="-127"/>
                        </a:rPr>
                        <a:t>29942	</a:t>
                      </a:r>
                      <a:endParaRPr lang="ko-KR" altLang="en-US" sz="1000">
                        <a:latin typeface="한컴 윤고딕 250" panose="02020603020101020101" pitchFamily="18" charset="-127"/>
                        <a:ea typeface="한컴 윤고딕 250" panose="02020603020101020101" pitchFamily="18" charset="-127"/>
                      </a:endParaRPr>
                    </a:p>
                  </a:txBody>
                  <a:tcPr marL="121706" marR="121706" marT="50292" marB="5029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한컴 윤고딕 250" panose="02020603020101020101" pitchFamily="18" charset="-127"/>
                          <a:ea typeface="한컴 윤고딕 250" panose="02020603020101020101" pitchFamily="18" charset="-127"/>
                        </a:rPr>
                        <a:t>Hey... Please help. Me</a:t>
                      </a:r>
                      <a:endParaRPr lang="ko-KR" altLang="en-US" sz="1000">
                        <a:latin typeface="한컴 윤고딕 250" panose="02020603020101020101" pitchFamily="18" charset="-127"/>
                        <a:ea typeface="한컴 윤고딕 250" panose="02020603020101020101" pitchFamily="18" charset="-127"/>
                      </a:endParaRPr>
                    </a:p>
                  </a:txBody>
                  <a:tcPr marL="121706" marR="121706" marT="50292" marB="5029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한컴 윤고딕 250" panose="02020603020101020101" pitchFamily="18" charset="-127"/>
                          <a:ea typeface="한컴 윤고딕 250" panose="02020603020101020101" pitchFamily="18" charset="-127"/>
                        </a:rPr>
                        <a:t>Sorry. I cannot follow you. </a:t>
                      </a:r>
                      <a:r>
                        <a:rPr lang="ko-KR" altLang="en-US" sz="1000">
                          <a:latin typeface="한컴 윤고딕 250" panose="02020603020101020101" pitchFamily="18" charset="-127"/>
                          <a:ea typeface="한컴 윤고딕 250" panose="02020603020101020101" pitchFamily="18" charset="-127"/>
                        </a:rPr>
                        <a:t>🙀</a:t>
                      </a:r>
                    </a:p>
                  </a:txBody>
                  <a:tcPr marL="121706" marR="121706" marT="50292" marB="5029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한컴 윤고딕 250" panose="02020603020101020101" pitchFamily="18" charset="-127"/>
                          <a:ea typeface="한컴 윤고딕 250" panose="02020603020101020101" pitchFamily="18" charset="-127"/>
                        </a:rPr>
                        <a:t>😭😭😭😭😭</a:t>
                      </a:r>
                    </a:p>
                  </a:txBody>
                  <a:tcPr marL="121706" marR="121706" marT="50292" marB="5029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한컴 윤고딕 250" panose="02020603020101020101" pitchFamily="18" charset="-127"/>
                          <a:ea typeface="한컴 윤고딕 250" panose="02020603020101020101" pitchFamily="18" charset="-127"/>
                        </a:rPr>
                        <a:t>sad</a:t>
                      </a:r>
                      <a:endParaRPr lang="ko-KR" altLang="en-US" sz="1000">
                        <a:latin typeface="한컴 윤고딕 250" panose="02020603020101020101" pitchFamily="18" charset="-127"/>
                        <a:ea typeface="한컴 윤고딕 250" panose="02020603020101020101" pitchFamily="18" charset="-127"/>
                      </a:endParaRPr>
                    </a:p>
                  </a:txBody>
                  <a:tcPr marL="121706" marR="121706" marT="50292" marB="50292"/>
                </a:tc>
                <a:extLst>
                  <a:ext uri="{0D108BD9-81ED-4DB2-BD59-A6C34878D82A}">
                    <a16:rowId xmlns:a16="http://schemas.microsoft.com/office/drawing/2014/main" val="1504350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38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B8ADBA74-54B3-4B62-BFFB-01CA0E9C0C94}"/>
              </a:ext>
            </a:extLst>
          </p:cNvPr>
          <p:cNvGrpSpPr/>
          <p:nvPr/>
        </p:nvGrpSpPr>
        <p:grpSpPr>
          <a:xfrm>
            <a:off x="1715619" y="2497976"/>
            <a:ext cx="2201573" cy="1862048"/>
            <a:chOff x="270814" y="2497976"/>
            <a:chExt cx="2201573" cy="1862048"/>
          </a:xfrm>
        </p:grpSpPr>
        <p:sp>
          <p:nvSpPr>
            <p:cNvPr id="4" name="TextBox 3"/>
            <p:cNvSpPr txBox="1"/>
            <p:nvPr/>
          </p:nvSpPr>
          <p:spPr>
            <a:xfrm>
              <a:off x="365556" y="2497976"/>
              <a:ext cx="201208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</a:t>
              </a:r>
              <a:endParaRPr lang="ko-KR" altLang="en-US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70814" y="3194050"/>
              <a:ext cx="2201573" cy="4699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Review</a:t>
              </a:r>
              <a:endPara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2DD21D2-27F5-461A-8AD0-F96753E4B9BB}"/>
              </a:ext>
            </a:extLst>
          </p:cNvPr>
          <p:cNvGrpSpPr/>
          <p:nvPr/>
        </p:nvGrpSpPr>
        <p:grpSpPr>
          <a:xfrm>
            <a:off x="4995214" y="2497976"/>
            <a:ext cx="2201573" cy="1862048"/>
            <a:chOff x="3420414" y="2497976"/>
            <a:chExt cx="2201573" cy="1862048"/>
          </a:xfrm>
        </p:grpSpPr>
        <p:sp>
          <p:nvSpPr>
            <p:cNvPr id="6" name="TextBox 5"/>
            <p:cNvSpPr txBox="1"/>
            <p:nvPr/>
          </p:nvSpPr>
          <p:spPr>
            <a:xfrm>
              <a:off x="3515156" y="2497976"/>
              <a:ext cx="201208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420414" y="3194050"/>
              <a:ext cx="2201573" cy="4699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LSTM</a:t>
              </a:r>
              <a:endParaRPr lang="ko-KR" altLang="en-US" sz="1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EBD3F6-7126-4CAB-857D-AD3307BAF962}"/>
              </a:ext>
            </a:extLst>
          </p:cNvPr>
          <p:cNvGrpSpPr/>
          <p:nvPr/>
        </p:nvGrpSpPr>
        <p:grpSpPr>
          <a:xfrm>
            <a:off x="8274809" y="2497976"/>
            <a:ext cx="2201573" cy="1862048"/>
            <a:chOff x="6570014" y="2497976"/>
            <a:chExt cx="2201573" cy="1862048"/>
          </a:xfrm>
        </p:grpSpPr>
        <p:sp>
          <p:nvSpPr>
            <p:cNvPr id="8" name="TextBox 7"/>
            <p:cNvSpPr txBox="1"/>
            <p:nvPr/>
          </p:nvSpPr>
          <p:spPr>
            <a:xfrm>
              <a:off x="6664756" y="2497976"/>
              <a:ext cx="201208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</a:t>
              </a:r>
              <a:endParaRPr lang="ko-KR" altLang="en-US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570014" y="3194050"/>
              <a:ext cx="2201573" cy="4699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Exercise</a:t>
              </a:r>
              <a:endPara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By Lee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Review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Review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215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B10FCA-4542-47A6-A47B-9D00764690D3}"/>
              </a:ext>
            </a:extLst>
          </p:cNvPr>
          <p:cNvSpPr txBox="1"/>
          <p:nvPr/>
        </p:nvSpPr>
        <p:spPr>
          <a:xfrm>
            <a:off x="4859636" y="3045352"/>
            <a:ext cx="2472728" cy="1150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RNN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장점과 단점은 무엇인가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RNN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어떤분야에 적용할 수 있을까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RNN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차이점은 무엇일까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4FCF3C-0F39-4A67-9479-43EA3861CB69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32B4E5E-29F2-4CDA-B089-D2E07A2CF659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1B6B12A-B114-4CC8-9A85-DC9FDB055F5D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10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LSTM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50694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Long Short-Term Memory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LSTM 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정의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53A43E-CCF0-44AD-A116-FDD03FE24991}"/>
              </a:ext>
            </a:extLst>
          </p:cNvPr>
          <p:cNvSpPr txBox="1"/>
          <p:nvPr/>
        </p:nvSpPr>
        <p:spPr>
          <a:xfrm>
            <a:off x="1860536" y="5507130"/>
            <a:ext cx="8470929" cy="7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LSTM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S.Hochreiter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J.Schmidhuber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1997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년에 제안한 셀로써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RNN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셀의 장기 의존성 문제를 해결할 뿐만 아니라 학습 또한 빠르게 수렴한다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LSTM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forget, input, output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게이트로 구성되어 있다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D9293-C31A-453A-88D1-CA8D5DB90F14}"/>
              </a:ext>
            </a:extLst>
          </p:cNvPr>
          <p:cNvSpPr txBox="1"/>
          <p:nvPr/>
        </p:nvSpPr>
        <p:spPr>
          <a:xfrm>
            <a:off x="0" y="6669345"/>
            <a:ext cx="5805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출처 </a:t>
            </a:r>
            <a:r>
              <a:rPr lang="en-US" altLang="ko-KR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800">
                <a:hlinkClick r:id="rId2"/>
              </a:rPr>
              <a:t>https://excelsior-cjh.tistory.com/185</a:t>
            </a:r>
            <a:endParaRPr lang="en-US" altLang="ko-KR" sz="8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49C2870-8E5B-4385-960C-24AE73C466A7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D3915BA-BDD8-4896-8013-CF349E75B98E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t1.daumcdn.net/cfile/tistory/9905CF385BD5F5EC02">
            <a:extLst>
              <a:ext uri="{FF2B5EF4-FFF2-40B4-BE49-F238E27FC236}">
                <a16:creationId xmlns:a16="http://schemas.microsoft.com/office/drawing/2014/main" id="{5764E373-DE99-4DC5-920F-52F6F6DD4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73" y="1773493"/>
            <a:ext cx="7100455" cy="341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29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50694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Long Short-Term Memory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RNN Problem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49C2870-8E5B-4385-960C-24AE73C466A7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D3915BA-BDD8-4896-8013-CF349E75B98E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9BE8E2-B81B-492A-BFBE-BA6DD9208782}"/>
              </a:ext>
            </a:extLst>
          </p:cNvPr>
          <p:cNvSpPr txBox="1"/>
          <p:nvPr/>
        </p:nvSpPr>
        <p:spPr>
          <a:xfrm>
            <a:off x="3473880" y="3560318"/>
            <a:ext cx="5244241" cy="7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Long Term Dependency Problem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RNN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에서는 모든 정보를 기억하다 보니 앞에 있었던 정보가 흐려지게 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4093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50694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Long Short-Term Memory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Solution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49C2870-8E5B-4385-960C-24AE73C466A7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D3915BA-BDD8-4896-8013-CF349E75B98E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9BE8E2-B81B-492A-BFBE-BA6DD9208782}"/>
              </a:ext>
            </a:extLst>
          </p:cNvPr>
          <p:cNvSpPr txBox="1"/>
          <p:nvPr/>
        </p:nvSpPr>
        <p:spPr>
          <a:xfrm>
            <a:off x="3473879" y="3627430"/>
            <a:ext cx="5244241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불필요한 정보는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Forget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하자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48496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50694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Long Short-Term Memory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LSTM Architecture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53A43E-CCF0-44AD-A116-FDD03FE24991}"/>
              </a:ext>
            </a:extLst>
          </p:cNvPr>
          <p:cNvSpPr txBox="1"/>
          <p:nvPr/>
        </p:nvSpPr>
        <p:spPr>
          <a:xfrm>
            <a:off x="3626418" y="5255460"/>
            <a:ext cx="4939164" cy="7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LSTM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단기 상태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short-term )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장기 상태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Long-term )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두개로 나눌 수 있다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장기 상태를 의미하고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단기 상태를 의미한다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D9293-C31A-453A-88D1-CA8D5DB90F14}"/>
              </a:ext>
            </a:extLst>
          </p:cNvPr>
          <p:cNvSpPr txBox="1"/>
          <p:nvPr/>
        </p:nvSpPr>
        <p:spPr>
          <a:xfrm>
            <a:off x="0" y="6669345"/>
            <a:ext cx="5805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출처 </a:t>
            </a:r>
            <a:r>
              <a:rPr lang="en-US" altLang="ko-KR" sz="8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800">
                <a:hlinkClick r:id="rId2"/>
              </a:rPr>
              <a:t>https://excelsior-cjh.tistory.com/185</a:t>
            </a:r>
            <a:endParaRPr lang="en-US" altLang="ko-KR" sz="8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49C2870-8E5B-4385-960C-24AE73C466A7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D3915BA-BDD8-4896-8013-CF349E75B98E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t1.daumcdn.net/cfile/tistory/9905CF385BD5F5EC02">
            <a:extLst>
              <a:ext uri="{FF2B5EF4-FFF2-40B4-BE49-F238E27FC236}">
                <a16:creationId xmlns:a16="http://schemas.microsoft.com/office/drawing/2014/main" id="{5764E373-DE99-4DC5-920F-52F6F6DD4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521" y="1785957"/>
            <a:ext cx="6454959" cy="310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5B36644-3A00-42B9-A824-AC4638A5D535}"/>
              </a:ext>
            </a:extLst>
          </p:cNvPr>
          <p:cNvSpPr/>
          <p:nvPr/>
        </p:nvSpPr>
        <p:spPr>
          <a:xfrm>
            <a:off x="2944021" y="2709644"/>
            <a:ext cx="461907" cy="312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D2D51A0-BC02-4094-BE9A-3E388B551461}"/>
              </a:ext>
            </a:extLst>
          </p:cNvPr>
          <p:cNvCxnSpPr>
            <a:cxnSpLocks/>
            <a:stCxn id="22" idx="3"/>
            <a:endCxn id="2" idx="1"/>
          </p:cNvCxnSpPr>
          <p:nvPr/>
        </p:nvCxnSpPr>
        <p:spPr>
          <a:xfrm>
            <a:off x="2081069" y="2865893"/>
            <a:ext cx="86295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6429500-863B-427F-A785-7CB58A92315A}"/>
              </a:ext>
            </a:extLst>
          </p:cNvPr>
          <p:cNvSpPr txBox="1"/>
          <p:nvPr/>
        </p:nvSpPr>
        <p:spPr>
          <a:xfrm>
            <a:off x="1069803" y="2727393"/>
            <a:ext cx="1011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이전 장기 상태</a:t>
            </a: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CB1B1A8-465F-44EE-BE89-BA7B916FE52A}"/>
              </a:ext>
            </a:extLst>
          </p:cNvPr>
          <p:cNvSpPr/>
          <p:nvPr/>
        </p:nvSpPr>
        <p:spPr>
          <a:xfrm>
            <a:off x="2962456" y="3928079"/>
            <a:ext cx="461907" cy="312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2432AFF-8C29-40C9-9C9B-491ACE396E05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>
            <a:off x="2099504" y="4084328"/>
            <a:ext cx="86295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11E276E-A0CC-4DB2-AD69-7AC628D2004C}"/>
              </a:ext>
            </a:extLst>
          </p:cNvPr>
          <p:cNvSpPr txBox="1"/>
          <p:nvPr/>
        </p:nvSpPr>
        <p:spPr>
          <a:xfrm>
            <a:off x="1088238" y="3945828"/>
            <a:ext cx="1011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이전 단기 상태</a:t>
            </a: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853292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6660</TotalTime>
  <Words>688</Words>
  <Application>Microsoft Office PowerPoint</Application>
  <PresentationFormat>와이드스크린</PresentationFormat>
  <Paragraphs>133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맑은 고딕</vt:lpstr>
      <vt:lpstr>한컴 윤고딕 250</vt:lpstr>
      <vt:lpstr>Arial</vt:lpstr>
      <vt:lpstr>나눔스퀘어 ExtraBold</vt:lpstr>
      <vt:lpstr>Cambria Math</vt:lpstr>
      <vt:lpstr>나눔스퀘어 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이정훈</cp:lastModifiedBy>
  <cp:revision>196</cp:revision>
  <dcterms:created xsi:type="dcterms:W3CDTF">2017-05-29T09:12:16Z</dcterms:created>
  <dcterms:modified xsi:type="dcterms:W3CDTF">2019-09-17T04:19:06Z</dcterms:modified>
</cp:coreProperties>
</file>