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2"/>
  </p:notesMasterIdLst>
  <p:sldIdLst>
    <p:sldId id="257" r:id="rId2"/>
    <p:sldId id="260" r:id="rId3"/>
    <p:sldId id="261" r:id="rId4"/>
    <p:sldId id="270" r:id="rId5"/>
    <p:sldId id="283" r:id="rId6"/>
    <p:sldId id="284" r:id="rId7"/>
    <p:sldId id="263" r:id="rId8"/>
    <p:sldId id="271" r:id="rId9"/>
    <p:sldId id="285" r:id="rId10"/>
    <p:sldId id="286" r:id="rId11"/>
    <p:sldId id="280" r:id="rId12"/>
    <p:sldId id="287" r:id="rId13"/>
    <p:sldId id="288" r:id="rId14"/>
    <p:sldId id="289" r:id="rId15"/>
    <p:sldId id="290" r:id="rId16"/>
    <p:sldId id="306" r:id="rId17"/>
    <p:sldId id="291" r:id="rId18"/>
    <p:sldId id="292" r:id="rId19"/>
    <p:sldId id="297" r:id="rId20"/>
    <p:sldId id="298" r:id="rId21"/>
    <p:sldId id="299" r:id="rId22"/>
    <p:sldId id="300" r:id="rId23"/>
    <p:sldId id="301" r:id="rId24"/>
    <p:sldId id="305" r:id="rId25"/>
    <p:sldId id="302" r:id="rId26"/>
    <p:sldId id="303" r:id="rId27"/>
    <p:sldId id="304" r:id="rId28"/>
    <p:sldId id="294" r:id="rId29"/>
    <p:sldId id="296" r:id="rId30"/>
    <p:sldId id="269" r:id="rId31"/>
  </p:sldIdLst>
  <p:sldSz cx="12192000" cy="68580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LJH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History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Now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79191-1188-42DB-A1C2-A3547517EBE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80A912-61CD-4109-B812-561DDDF3B48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30EFF87-9E2A-464F-AE9E-90DE1AA8D378}"/>
              </a:ext>
            </a:extLst>
          </p:cNvPr>
          <p:cNvSpPr/>
          <p:nvPr/>
        </p:nvSpPr>
        <p:spPr>
          <a:xfrm>
            <a:off x="1141243" y="2340890"/>
            <a:ext cx="2613889" cy="26138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1B49B-C386-4F90-A8B0-59940B499A86}"/>
              </a:ext>
            </a:extLst>
          </p:cNvPr>
          <p:cNvSpPr txBox="1"/>
          <p:nvPr/>
        </p:nvSpPr>
        <p:spPr>
          <a:xfrm>
            <a:off x="1498416" y="4334549"/>
            <a:ext cx="1899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성능의 향상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Picture 2" descr="íëì¨ì´ì ëí ì´ë¯¸ì§ ê²ìê²°ê³¼">
            <a:extLst>
              <a:ext uri="{FF2B5EF4-FFF2-40B4-BE49-F238E27FC236}">
                <a16:creationId xmlns:a16="http://schemas.microsoft.com/office/drawing/2014/main" id="{2295E18D-8A3F-481C-B57D-7952B420C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59" y="3070373"/>
            <a:ext cx="1712256" cy="96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31EC657-DCF0-488E-99C2-D7F43BB6B06D}"/>
              </a:ext>
            </a:extLst>
          </p:cNvPr>
          <p:cNvSpPr/>
          <p:nvPr/>
        </p:nvSpPr>
        <p:spPr>
          <a:xfrm>
            <a:off x="4789056" y="2340891"/>
            <a:ext cx="2613889" cy="26138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293A1B-F44C-4985-8079-212DB1661961}"/>
              </a:ext>
            </a:extLst>
          </p:cNvPr>
          <p:cNvSpPr txBox="1"/>
          <p:nvPr/>
        </p:nvSpPr>
        <p:spPr>
          <a:xfrm>
            <a:off x="5311066" y="4276379"/>
            <a:ext cx="1569870" cy="33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</a:t>
            </a:r>
          </a:p>
        </p:txBody>
      </p:sp>
      <p:sp>
        <p:nvSpPr>
          <p:cNvPr id="20" name="AutoShape 4" descr="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B3F99B3-12AF-40F6-9440-2943427EBC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1432" y="2876727"/>
            <a:ext cx="368808" cy="3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Picture 6" descr="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20BF267F-D257-4641-836E-291C5429A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49" y="2742411"/>
            <a:ext cx="1489905" cy="13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ABE04F0D-340E-4DE0-807D-E7BEC8AB449B}"/>
              </a:ext>
            </a:extLst>
          </p:cNvPr>
          <p:cNvSpPr/>
          <p:nvPr/>
        </p:nvSpPr>
        <p:spPr>
          <a:xfrm>
            <a:off x="8436869" y="2340890"/>
            <a:ext cx="2613889" cy="26138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B69BB6-8421-4541-89CB-0AFA83E64107}"/>
              </a:ext>
            </a:extLst>
          </p:cNvPr>
          <p:cNvSpPr txBox="1"/>
          <p:nvPr/>
        </p:nvSpPr>
        <p:spPr>
          <a:xfrm>
            <a:off x="8958879" y="4334549"/>
            <a:ext cx="1569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0 3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알고리즘의 발전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</a:p>
        </p:txBody>
      </p:sp>
      <p:sp>
        <p:nvSpPr>
          <p:cNvPr id="31" name="AutoShape 4" descr="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112B65CA-EFC3-44B1-B203-4B8D8B27E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69245" y="2876726"/>
            <a:ext cx="368808" cy="3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" name="Picture 8" descr="ì íë¦¬ íí¼ì ëí ì´ë¯¸ì§ ê²ìê²°ê³¼">
            <a:extLst>
              <a:ext uri="{FF2B5EF4-FFF2-40B4-BE49-F238E27FC236}">
                <a16:creationId xmlns:a16="http://schemas.microsoft.com/office/drawing/2014/main" id="{ED985D22-0F8E-4958-93D4-8867D8D1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16" y="2761164"/>
            <a:ext cx="1368193" cy="13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8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Perceptron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Perceptron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Brain of Human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79191-1188-42DB-A1C2-A3547517EBE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A7FE8C-0CB8-4BEF-B0A7-BBE248A018FC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5425C5-7FBA-4D37-B872-244FCE5AA31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perceptronì ëí ì´ë¯¸ì§ ê²ìê²°ê³¼">
            <a:extLst>
              <a:ext uri="{FF2B5EF4-FFF2-40B4-BE49-F238E27FC236}">
                <a16:creationId xmlns:a16="http://schemas.microsoft.com/office/drawing/2014/main" id="{2860909C-9260-49A0-8080-16926A51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74" y="2363583"/>
            <a:ext cx="2911652" cy="227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0E7CD4-E006-446F-A797-17DDBE6EF76C}"/>
              </a:ext>
            </a:extLst>
          </p:cNvPr>
          <p:cNvSpPr txBox="1"/>
          <p:nvPr/>
        </p:nvSpPr>
        <p:spPr>
          <a:xfrm>
            <a:off x="2820015" y="4882793"/>
            <a:ext cx="6551970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시냅스는 특정 자극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있다면 그 자극이 역치 이상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Threshold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이어야 반응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81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Perceptron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 Gate / OR Gate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79191-1188-42DB-A1C2-A3547517EBE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A7FE8C-0CB8-4BEF-B0A7-BBE248A018FC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5425C5-7FBA-4D37-B872-244FCE5AA31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0E7CD4-E006-446F-A797-17DDBE6EF76C}"/>
              </a:ext>
            </a:extLst>
          </p:cNvPr>
          <p:cNvSpPr txBox="1"/>
          <p:nvPr/>
        </p:nvSpPr>
        <p:spPr>
          <a:xfrm>
            <a:off x="2820015" y="5320427"/>
            <a:ext cx="6551970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 Gate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Gate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구현해보자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2AF23EF-3406-45ED-91E9-05D8CB3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62476"/>
              </p:ext>
            </p:extLst>
          </p:nvPr>
        </p:nvGraphicFramePr>
        <p:xfrm>
          <a:off x="1605834" y="2406827"/>
          <a:ext cx="34563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7091593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5252734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3818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Y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2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6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4941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53BAD75-9435-4A53-867D-C5A0C3E5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63802"/>
              </p:ext>
            </p:extLst>
          </p:nvPr>
        </p:nvGraphicFramePr>
        <p:xfrm>
          <a:off x="7102720" y="2406827"/>
          <a:ext cx="34563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7091593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5252734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3818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X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Y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2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6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494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9D47240-D4AF-4235-9DC2-B4F213D893E1}"/>
              </a:ext>
            </a:extLst>
          </p:cNvPr>
          <p:cNvSpPr txBox="1"/>
          <p:nvPr/>
        </p:nvSpPr>
        <p:spPr>
          <a:xfrm>
            <a:off x="2793966" y="440077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 Gate</a:t>
            </a:r>
            <a:endParaRPr lang="ko-KR" altLang="en-US" sz="12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F2A125-8A23-4381-92F9-AC82EF1D3F44}"/>
              </a:ext>
            </a:extLst>
          </p:cNvPr>
          <p:cNvSpPr txBox="1"/>
          <p:nvPr/>
        </p:nvSpPr>
        <p:spPr>
          <a:xfrm>
            <a:off x="8290852" y="440077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Gate</a:t>
            </a:r>
            <a:endParaRPr lang="ko-KR" altLang="en-US" sz="12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74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Perceptron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XOR Problem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79191-1188-42DB-A1C2-A3547517EBE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A7FE8C-0CB8-4BEF-B0A7-BBE248A018FC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5425C5-7FBA-4D37-B872-244FCE5AA31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0E7CD4-E006-446F-A797-17DDBE6EF76C}"/>
              </a:ext>
            </a:extLst>
          </p:cNvPr>
          <p:cNvSpPr txBox="1"/>
          <p:nvPr/>
        </p:nvSpPr>
        <p:spPr>
          <a:xfrm>
            <a:off x="2820015" y="4614781"/>
            <a:ext cx="6551970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Perceptron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으로는 위의 데이터를 분류할 수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7" name="Picture 2" descr="xor graphì ëí ì´ë¯¸ì§ ê²ìê²°ê³¼">
            <a:extLst>
              <a:ext uri="{FF2B5EF4-FFF2-40B4-BE49-F238E27FC236}">
                <a16:creationId xmlns:a16="http://schemas.microsoft.com/office/drawing/2014/main" id="{3766C265-7F5F-4306-ACEA-0D6DE4BD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181868"/>
            <a:ext cx="33337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0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5115722" y="2669016"/>
            <a:ext cx="1960557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NAND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게이트 사용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게이트 사용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게이트 사용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게이트들을 잘 조합한다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AFDEC0-0EAC-4B5D-AFCA-E63464EB6A77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DB1905-3160-4548-877C-31157FDBF9F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8AE2EAC-1002-493F-BC99-E855E3F479FF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B94168-BEAD-4D81-9EB9-B8E1E04E8DA5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BEA6C4-2CEA-425D-8B66-5915367E021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Perceptron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XOR Solution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Perceptron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XOR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진리표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79191-1188-42DB-A1C2-A3547517EBE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A7FE8C-0CB8-4BEF-B0A7-BBE248A018FC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5425C5-7FBA-4D37-B872-244FCE5AA31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2AF23EF-3406-45ED-91E9-05D8CB3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86421"/>
              </p:ext>
            </p:extLst>
          </p:nvPr>
        </p:nvGraphicFramePr>
        <p:xfrm>
          <a:off x="2969362" y="2493542"/>
          <a:ext cx="62532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655">
                  <a:extLst>
                    <a:ext uri="{9D8B030D-6E8A-4147-A177-3AD203B41FA5}">
                      <a16:colId xmlns:a16="http://schemas.microsoft.com/office/drawing/2014/main" val="3370915932"/>
                    </a:ext>
                  </a:extLst>
                </a:gridCol>
                <a:gridCol w="1250655">
                  <a:extLst>
                    <a:ext uri="{9D8B030D-6E8A-4147-A177-3AD203B41FA5}">
                      <a16:colId xmlns:a16="http://schemas.microsoft.com/office/drawing/2014/main" val="2652527344"/>
                    </a:ext>
                  </a:extLst>
                </a:gridCol>
                <a:gridCol w="1250655">
                  <a:extLst>
                    <a:ext uri="{9D8B030D-6E8A-4147-A177-3AD203B41FA5}">
                      <a16:colId xmlns:a16="http://schemas.microsoft.com/office/drawing/2014/main" val="3738184323"/>
                    </a:ext>
                  </a:extLst>
                </a:gridCol>
                <a:gridCol w="1250655">
                  <a:extLst>
                    <a:ext uri="{9D8B030D-6E8A-4147-A177-3AD203B41FA5}">
                      <a16:colId xmlns:a16="http://schemas.microsoft.com/office/drawing/2014/main" val="1194445945"/>
                    </a:ext>
                  </a:extLst>
                </a:gridCol>
                <a:gridCol w="1250655">
                  <a:extLst>
                    <a:ext uri="{9D8B030D-6E8A-4147-A177-3AD203B41FA5}">
                      <a16:colId xmlns:a16="http://schemas.microsoft.com/office/drawing/2014/main" val="1955623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X1</a:t>
                      </a:r>
                      <a:endParaRPr lang="ko-KR" altLang="en-US" sz="1200" b="1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X2</a:t>
                      </a:r>
                      <a:endParaRPr lang="ko-KR" altLang="en-US" sz="1200" b="1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S1</a:t>
                      </a:r>
                      <a:endParaRPr lang="ko-KR" altLang="en-US" sz="1200" b="1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S2</a:t>
                      </a:r>
                      <a:endParaRPr lang="ko-KR" altLang="en-US" sz="1200" b="1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Y</a:t>
                      </a:r>
                      <a:endParaRPr lang="ko-KR" altLang="en-US" sz="1200" b="1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2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6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0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200" kern="1200" spc="-1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494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9D47240-D4AF-4235-9DC2-B4F213D893E1}"/>
              </a:ext>
            </a:extLst>
          </p:cNvPr>
          <p:cNvSpPr txBox="1"/>
          <p:nvPr/>
        </p:nvSpPr>
        <p:spPr>
          <a:xfrm>
            <a:off x="5555939" y="479491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en-US" altLang="ko-KR" sz="12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Gate</a:t>
            </a:r>
            <a:endParaRPr lang="ko-KR" altLang="en-US" sz="12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73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AFDEC0-0EAC-4B5D-AFCA-E63464EB6A77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DB1905-3160-4548-877C-31157FDBF9F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8AE2EAC-1002-493F-BC99-E855E3F479FF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B94168-BEAD-4D81-9EB9-B8E1E04E8DA5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BEA6C4-2CEA-425D-8B66-5915367E021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Perceptron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5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 Layer Perceptron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540DA1-32C0-4778-A800-4209461BC576}"/>
              </a:ext>
            </a:extLst>
          </p:cNvPr>
          <p:cNvGrpSpPr/>
          <p:nvPr/>
        </p:nvGrpSpPr>
        <p:grpSpPr>
          <a:xfrm>
            <a:off x="3260151" y="1859371"/>
            <a:ext cx="5671698" cy="3344216"/>
            <a:chOff x="2734649" y="1809680"/>
            <a:chExt cx="3565543" cy="210235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59E18DD-5C15-494A-9314-310CB9C0DFEF}"/>
                </a:ext>
              </a:extLst>
            </p:cNvPr>
            <p:cNvSpPr/>
            <p:nvPr/>
          </p:nvSpPr>
          <p:spPr>
            <a:xfrm>
              <a:off x="4642723" y="1809680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A82BDD-5611-4D72-9270-ECE1E04A4BCD}"/>
                </a:ext>
              </a:extLst>
            </p:cNvPr>
            <p:cNvSpPr/>
            <p:nvPr/>
          </p:nvSpPr>
          <p:spPr>
            <a:xfrm>
              <a:off x="5868170" y="2644848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286868-E522-4270-AAD6-961FF653EEC7}"/>
                </a:ext>
              </a:extLst>
            </p:cNvPr>
            <p:cNvSpPr/>
            <p:nvPr/>
          </p:nvSpPr>
          <p:spPr>
            <a:xfrm>
              <a:off x="2734649" y="2644848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15B3536-1C1F-4D3E-9D71-F5A333998F8C}"/>
                </a:ext>
              </a:extLst>
            </p:cNvPr>
            <p:cNvSpPr/>
            <p:nvPr/>
          </p:nvSpPr>
          <p:spPr>
            <a:xfrm>
              <a:off x="3742485" y="2256317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C3857D4-9D4A-49E8-8781-F5F167F59459}"/>
                </a:ext>
              </a:extLst>
            </p:cNvPr>
            <p:cNvSpPr/>
            <p:nvPr/>
          </p:nvSpPr>
          <p:spPr>
            <a:xfrm>
              <a:off x="3742485" y="3005523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BF10A54-5D7B-4C48-9128-D76FDF9B7953}"/>
                </a:ext>
              </a:extLst>
            </p:cNvPr>
            <p:cNvSpPr/>
            <p:nvPr/>
          </p:nvSpPr>
          <p:spPr>
            <a:xfrm>
              <a:off x="4642723" y="3480017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7184AE-8CC9-4FB9-BFF0-80EC2F67726F}"/>
                </a:ext>
              </a:extLst>
            </p:cNvPr>
            <p:cNvSpPr/>
            <p:nvPr/>
          </p:nvSpPr>
          <p:spPr>
            <a:xfrm>
              <a:off x="4642723" y="2644848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6C9901B-A792-4649-9B07-BF41EFC6D10E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3166671" y="2472328"/>
              <a:ext cx="575814" cy="38853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352AAF4-E1B3-44BD-B762-7B76C4639444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3166671" y="2860859"/>
              <a:ext cx="575814" cy="36067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DDA3506-AABC-4D4F-9374-B36A8B26ADC2}"/>
                </a:ext>
              </a:extLst>
            </p:cNvPr>
            <p:cNvCxnSpPr>
              <a:cxnSpLocks/>
              <a:stCxn id="25" idx="6"/>
              <a:endCxn id="22" idx="2"/>
            </p:cNvCxnSpPr>
            <p:nvPr/>
          </p:nvCxnSpPr>
          <p:spPr>
            <a:xfrm flipV="1">
              <a:off x="4174507" y="2025691"/>
              <a:ext cx="468216" cy="4466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6E03E8B-5DB1-4FC9-A7DA-24B7B9B9EED1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5074745" y="2025691"/>
              <a:ext cx="793425" cy="83516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8A9594-7BCB-4AA7-B4F0-9C2D6DF6ABE6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4174507" y="2472328"/>
              <a:ext cx="468216" cy="38853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38932D-E40E-4F5C-AD97-5DB1B14F859F}"/>
                </a:ext>
              </a:extLst>
            </p:cNvPr>
            <p:cNvCxnSpPr>
              <a:cxnSpLocks/>
              <a:stCxn id="25" idx="6"/>
              <a:endCxn id="27" idx="2"/>
            </p:cNvCxnSpPr>
            <p:nvPr/>
          </p:nvCxnSpPr>
          <p:spPr>
            <a:xfrm>
              <a:off x="4174507" y="2472328"/>
              <a:ext cx="468216" cy="12237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E0A5B17-3A50-4CD6-B249-00E99E55514D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 flipV="1">
              <a:off x="4174507" y="2860859"/>
              <a:ext cx="468216" cy="36067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EAE5612-C8AA-4E46-A3B8-8C1F948A322A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4174507" y="2025691"/>
              <a:ext cx="468216" cy="11958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A3E1881-5289-4311-A9C9-5A57FA92136E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4174507" y="3221534"/>
              <a:ext cx="468216" cy="474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7A49764-0235-4BD7-ADEC-96AE43C01339}"/>
                </a:ext>
              </a:extLst>
            </p:cNvPr>
            <p:cNvCxnSpPr>
              <a:cxnSpLocks/>
              <a:stCxn id="28" idx="6"/>
              <a:endCxn id="23" idx="2"/>
            </p:cNvCxnSpPr>
            <p:nvPr/>
          </p:nvCxnSpPr>
          <p:spPr>
            <a:xfrm>
              <a:off x="5074745" y="2860859"/>
              <a:ext cx="79342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9C354B3-1DC8-4416-8366-AC0462F66D7F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5074745" y="2860859"/>
              <a:ext cx="793425" cy="83516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632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71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49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Activation Function Effect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3238500" y="5481648"/>
            <a:ext cx="5715000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Activation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신경망의 출력을 결정한다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Activation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모든 입력값을 연산 후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그대로 출력값을 내보내지 않고 변환시켜 내보낸다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ì±í í¨ì ì´ë¯¸ì§">
            <a:extLst>
              <a:ext uri="{FF2B5EF4-FFF2-40B4-BE49-F238E27FC236}">
                <a16:creationId xmlns:a16="http://schemas.microsoft.com/office/drawing/2014/main" id="{7E7F95B7-3A2C-462F-BFC8-EAF53405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67" y="1928519"/>
            <a:ext cx="6882066" cy="326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C89C4A1-AF30-4C80-AB66-1EB2D59F7EF9}"/>
              </a:ext>
            </a:extLst>
          </p:cNvPr>
          <p:cNvGrpSpPr/>
          <p:nvPr/>
        </p:nvGrpSpPr>
        <p:grpSpPr>
          <a:xfrm>
            <a:off x="270814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Flow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BD2389-60E5-4640-8AAE-394A164D0CDF}"/>
              </a:ext>
            </a:extLst>
          </p:cNvPr>
          <p:cNvGrpSpPr/>
          <p:nvPr/>
        </p:nvGrpSpPr>
        <p:grpSpPr>
          <a:xfrm>
            <a:off x="2633014" y="2497976"/>
            <a:ext cx="2201573" cy="1862048"/>
            <a:chOff x="2750377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2845119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50377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 History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F30EEC-92B0-462B-A205-5F30A929F06B}"/>
              </a:ext>
            </a:extLst>
          </p:cNvPr>
          <p:cNvGrpSpPr/>
          <p:nvPr/>
        </p:nvGrpSpPr>
        <p:grpSpPr>
          <a:xfrm>
            <a:off x="4995214" y="2497976"/>
            <a:ext cx="2201573" cy="1862048"/>
            <a:chOff x="6570014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66647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700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Perceptron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F15442-3B36-4509-8713-E07D23A64BE8}"/>
              </a:ext>
            </a:extLst>
          </p:cNvPr>
          <p:cNvGrpSpPr/>
          <p:nvPr/>
        </p:nvGrpSpPr>
        <p:grpSpPr>
          <a:xfrm>
            <a:off x="9719614" y="2497976"/>
            <a:ext cx="2201573" cy="1862048"/>
            <a:chOff x="9719614" y="2497976"/>
            <a:chExt cx="220157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98143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96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Multi Perceptron</a:t>
              </a:r>
              <a:endPara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FA02B2-4F99-4211-9961-AD92453FCF10}"/>
              </a:ext>
            </a:extLst>
          </p:cNvPr>
          <p:cNvGrpSpPr/>
          <p:nvPr/>
        </p:nvGrpSpPr>
        <p:grpSpPr>
          <a:xfrm>
            <a:off x="7357414" y="2497976"/>
            <a:ext cx="2201573" cy="1862048"/>
            <a:chOff x="7294910" y="2497976"/>
            <a:chExt cx="2201573" cy="18620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A44D05-F8A3-408C-9C2A-8768C20041FF}"/>
                </a:ext>
              </a:extLst>
            </p:cNvPr>
            <p:cNvSpPr txBox="1"/>
            <p:nvPr/>
          </p:nvSpPr>
          <p:spPr>
            <a:xfrm>
              <a:off x="7389652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44BB4-354E-43EA-AA70-EE66C4779E00}"/>
                </a:ext>
              </a:extLst>
            </p:cNvPr>
            <p:cNvSpPr/>
            <p:nvPr/>
          </p:nvSpPr>
          <p:spPr>
            <a:xfrm>
              <a:off x="7294910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Activate Function</a:t>
              </a:r>
              <a:endPara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9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Binary Step Function ( = Step 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4281981" y="5205746"/>
            <a:ext cx="3628039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임계치를 기준으로 출력을 해준다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크면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/ 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작으면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분류를 해준다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함수로는 다중 분류 문제를 해결할 수 없는 문제가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missinglink.ai/wp-content/uploads/2018/11/binarystepfunction.png">
            <a:extLst>
              <a:ext uri="{FF2B5EF4-FFF2-40B4-BE49-F238E27FC236}">
                <a16:creationId xmlns:a16="http://schemas.microsoft.com/office/drawing/2014/main" id="{ACD02106-04B8-4B08-A2D3-E2DFBF95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1711707"/>
            <a:ext cx="38766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9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59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Linear Activation Function ( = Linear 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2602610" y="5347640"/>
            <a:ext cx="698678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선형함수는 복잡한 신경망을 쌓을 수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선형함수는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불가능하다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왜냐하면 미분값은 상수이기 때문에 입력값과 상관없는 결과를 얻게된다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)</a:t>
            </a:r>
            <a:endParaRPr lang="ko-KR" altLang="en-US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missinglink.ai/wp-content/uploads/2018/11/graphsright.png">
            <a:extLst>
              <a:ext uri="{FF2B5EF4-FFF2-40B4-BE49-F238E27FC236}">
                <a16:creationId xmlns:a16="http://schemas.microsoft.com/office/drawing/2014/main" id="{EDDD7295-B43E-49A7-9554-EBB88D00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2048370"/>
            <a:ext cx="37242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0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59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 – linear activation function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4256026" y="3038348"/>
            <a:ext cx="3679949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심층 신경망을 통해 복잡한 비선형 함수를 만들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입력과 관련있는 미분값을 얻으며 역전파를 가능하게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73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59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Sigmoid Function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3869770" y="4929855"/>
            <a:ext cx="4452459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 식이 단순한 형태를 가진다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출력값의 범위가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제한되어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Exploding Gradient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방지한다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역으로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Vanishing Gradiend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발생한다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비용이 크다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A646468-2B53-4034-A272-12E8C0BA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4" y="1591704"/>
            <a:ext cx="6991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7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59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Sigmoid Function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3869771" y="4259817"/>
            <a:ext cx="4452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구현해보자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4A3078-3EB4-42C3-9BA4-746B106AC20C}"/>
                  </a:ext>
                </a:extLst>
              </p:cNvPr>
              <p:cNvSpPr txBox="1"/>
              <p:nvPr/>
            </p:nvSpPr>
            <p:spPr>
              <a:xfrm>
                <a:off x="5051159" y="3166492"/>
                <a:ext cx="2089683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4A3078-3EB4-42C3-9BA4-746B106AC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59" y="3166492"/>
                <a:ext cx="2089683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73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59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Tanh Function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4664947" y="5119043"/>
            <a:ext cx="2862106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장단점이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유사하다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같이 잘 사용하지 않는 함수이다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E8D1DA0-F2FF-4598-93EE-D455D800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6" y="1832570"/>
            <a:ext cx="7172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7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59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Relu Function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2798115" y="4882560"/>
            <a:ext cx="6595770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함수의 개선된 버전이다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Rectified Linear Function 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좋은 성능을 보였고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딥러닝에서 가장 많이 사용하는 활성화 함수이다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뇌와 같이 모든 정보에 반응하는 것이 나닌 일부 정보에 대해 무시와 수용을 통해 보다 효율적인 결과를 낸다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비선형함수이고 도함수를 가지며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허용한다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72A27E6-4555-4000-A03B-9EEF2214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558155"/>
            <a:ext cx="7048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0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4981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Activate Function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59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Swish &amp; Leacky ReLU &amp; ELU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590C97-949D-4106-8981-367AF4CC2EE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D4F721-1C39-41D1-9256-DD3FED7AF62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F4D247A-6B7D-4A34-987B-4EED2E22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817" y="2646948"/>
            <a:ext cx="3582781" cy="1578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87D958-4D22-40DA-A0E1-F48BB34C3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6" y="2702490"/>
            <a:ext cx="3292620" cy="1453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7857C2-3400-4429-818A-B68E58005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6" y="2632284"/>
            <a:ext cx="3597443" cy="15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4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Layer Network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334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AFDEC0-0EAC-4B5D-AFCA-E63464EB6A77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8AE2EAC-1002-493F-BC99-E855E3F479FF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BEA6C4-2CEA-425D-8B66-5915367E021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 Layer Network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Layer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Network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540DA1-32C0-4778-A800-4209461BC576}"/>
              </a:ext>
            </a:extLst>
          </p:cNvPr>
          <p:cNvGrpSpPr/>
          <p:nvPr/>
        </p:nvGrpSpPr>
        <p:grpSpPr>
          <a:xfrm>
            <a:off x="3260151" y="1804190"/>
            <a:ext cx="5671698" cy="3344216"/>
            <a:chOff x="2734649" y="1809680"/>
            <a:chExt cx="3565543" cy="210235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59E18DD-5C15-494A-9314-310CB9C0DFEF}"/>
                </a:ext>
              </a:extLst>
            </p:cNvPr>
            <p:cNvSpPr/>
            <p:nvPr/>
          </p:nvSpPr>
          <p:spPr>
            <a:xfrm>
              <a:off x="4642723" y="1809680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A82BDD-5611-4D72-9270-ECE1E04A4BCD}"/>
                </a:ext>
              </a:extLst>
            </p:cNvPr>
            <p:cNvSpPr/>
            <p:nvPr/>
          </p:nvSpPr>
          <p:spPr>
            <a:xfrm>
              <a:off x="5868170" y="2644848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286868-E522-4270-AAD6-961FF653EEC7}"/>
                </a:ext>
              </a:extLst>
            </p:cNvPr>
            <p:cNvSpPr/>
            <p:nvPr/>
          </p:nvSpPr>
          <p:spPr>
            <a:xfrm>
              <a:off x="2734649" y="2644848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15B3536-1C1F-4D3E-9D71-F5A333998F8C}"/>
                </a:ext>
              </a:extLst>
            </p:cNvPr>
            <p:cNvSpPr/>
            <p:nvPr/>
          </p:nvSpPr>
          <p:spPr>
            <a:xfrm>
              <a:off x="3742485" y="2256317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C3857D4-9D4A-49E8-8781-F5F167F59459}"/>
                </a:ext>
              </a:extLst>
            </p:cNvPr>
            <p:cNvSpPr/>
            <p:nvPr/>
          </p:nvSpPr>
          <p:spPr>
            <a:xfrm>
              <a:off x="3742485" y="3005523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BF10A54-5D7B-4C48-9128-D76FDF9B7953}"/>
                </a:ext>
              </a:extLst>
            </p:cNvPr>
            <p:cNvSpPr/>
            <p:nvPr/>
          </p:nvSpPr>
          <p:spPr>
            <a:xfrm>
              <a:off x="4642723" y="3480017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7184AE-8CC9-4FB9-BFF0-80EC2F67726F}"/>
                </a:ext>
              </a:extLst>
            </p:cNvPr>
            <p:cNvSpPr/>
            <p:nvPr/>
          </p:nvSpPr>
          <p:spPr>
            <a:xfrm>
              <a:off x="4642723" y="2644848"/>
              <a:ext cx="432022" cy="4320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6C9901B-A792-4649-9B07-BF41EFC6D10E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3166671" y="2472328"/>
              <a:ext cx="575814" cy="38853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352AAF4-E1B3-44BD-B762-7B76C4639444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3166671" y="2860859"/>
              <a:ext cx="575814" cy="36067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DDA3506-AABC-4D4F-9374-B36A8B26ADC2}"/>
                </a:ext>
              </a:extLst>
            </p:cNvPr>
            <p:cNvCxnSpPr>
              <a:cxnSpLocks/>
              <a:stCxn id="25" idx="6"/>
              <a:endCxn id="22" idx="2"/>
            </p:cNvCxnSpPr>
            <p:nvPr/>
          </p:nvCxnSpPr>
          <p:spPr>
            <a:xfrm flipV="1">
              <a:off x="4174507" y="2025691"/>
              <a:ext cx="468216" cy="4466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6E03E8B-5DB1-4FC9-A7DA-24B7B9B9EED1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5074745" y="2025691"/>
              <a:ext cx="793425" cy="83516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8A9594-7BCB-4AA7-B4F0-9C2D6DF6ABE6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4174507" y="2472328"/>
              <a:ext cx="468216" cy="38853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38932D-E40E-4F5C-AD97-5DB1B14F859F}"/>
                </a:ext>
              </a:extLst>
            </p:cNvPr>
            <p:cNvCxnSpPr>
              <a:cxnSpLocks/>
              <a:stCxn id="25" idx="6"/>
              <a:endCxn id="27" idx="2"/>
            </p:cNvCxnSpPr>
            <p:nvPr/>
          </p:nvCxnSpPr>
          <p:spPr>
            <a:xfrm>
              <a:off x="4174507" y="2472328"/>
              <a:ext cx="468216" cy="12237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E0A5B17-3A50-4CD6-B249-00E99E55514D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 flipV="1">
              <a:off x="4174507" y="2860859"/>
              <a:ext cx="468216" cy="36067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EAE5612-C8AA-4E46-A3B8-8C1F948A322A}"/>
                </a:ext>
              </a:extLst>
            </p:cNvPr>
            <p:cNvCxnSpPr>
              <a:cxnSpLocks/>
              <a:stCxn id="26" idx="6"/>
              <a:endCxn id="22" idx="2"/>
            </p:cNvCxnSpPr>
            <p:nvPr/>
          </p:nvCxnSpPr>
          <p:spPr>
            <a:xfrm flipV="1">
              <a:off x="4174507" y="2025691"/>
              <a:ext cx="468216" cy="11958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A3E1881-5289-4311-A9C9-5A57FA92136E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4174507" y="3221534"/>
              <a:ext cx="468216" cy="474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7A49764-0235-4BD7-ADEC-96AE43C01339}"/>
                </a:ext>
              </a:extLst>
            </p:cNvPr>
            <p:cNvCxnSpPr>
              <a:cxnSpLocks/>
              <a:stCxn id="28" idx="6"/>
              <a:endCxn id="23" idx="2"/>
            </p:cNvCxnSpPr>
            <p:nvPr/>
          </p:nvCxnSpPr>
          <p:spPr>
            <a:xfrm>
              <a:off x="5074745" y="2860859"/>
              <a:ext cx="79342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9C354B3-1DC8-4416-8366-AC0462F66D7F}"/>
                </a:ext>
              </a:extLst>
            </p:cNvPr>
            <p:cNvCxnSpPr>
              <a:cxnSpLocks/>
              <a:stCxn id="27" idx="6"/>
              <a:endCxn id="23" idx="2"/>
            </p:cNvCxnSpPr>
            <p:nvPr/>
          </p:nvCxnSpPr>
          <p:spPr>
            <a:xfrm flipV="1">
              <a:off x="5074745" y="2860859"/>
              <a:ext cx="793425" cy="83516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0FE60AF-0F74-4942-90F4-CEA768F0EA1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C7F6DB-D44A-4ADB-B8BB-739F07AFBD5B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F1FB45-B781-473E-87FA-668BADB7ADCB}"/>
              </a:ext>
            </a:extLst>
          </p:cNvPr>
          <p:cNvSpPr txBox="1"/>
          <p:nvPr/>
        </p:nvSpPr>
        <p:spPr>
          <a:xfrm>
            <a:off x="3137670" y="5632373"/>
            <a:ext cx="93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8FDEF-38CB-4BE3-A298-3E3FD72530CC}"/>
              </a:ext>
            </a:extLst>
          </p:cNvPr>
          <p:cNvSpPr txBox="1"/>
          <p:nvPr/>
        </p:nvSpPr>
        <p:spPr>
          <a:xfrm>
            <a:off x="8122152" y="5632373"/>
            <a:ext cx="93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EA7550-989D-4877-8360-FBD949EE97ED}"/>
              </a:ext>
            </a:extLst>
          </p:cNvPr>
          <p:cNvSpPr txBox="1"/>
          <p:nvPr/>
        </p:nvSpPr>
        <p:spPr>
          <a:xfrm>
            <a:off x="5629911" y="5632373"/>
            <a:ext cx="93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은닉층</a:t>
            </a:r>
          </a:p>
        </p:txBody>
      </p:sp>
    </p:spTree>
    <p:extLst>
      <p:ext uri="{BB962C8B-B14F-4D97-AF65-F5344CB8AC3E}">
        <p14:creationId xmlns:p14="http://schemas.microsoft.com/office/powerpoint/2010/main" val="138402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About me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32FEE9-4B3A-44B0-BEA5-A6C379CFD723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844876" y="3134230"/>
            <a:ext cx="2502248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http://www.junghoon.info</a:t>
            </a:r>
            <a:endParaRPr lang="ko-KR" altLang="en-US" sz="12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76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Syllabus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32FEE9-4B3A-44B0-BEA5-A6C379CFD723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691359" y="2077934"/>
            <a:ext cx="2809283" cy="373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 + Feed Forward 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&amp; Normalization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 Embedding : Word2vec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Neural Net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Recurrent Neural Net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 / GRU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Seq2Seq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 Embedding : ELMo / BERT / XLnet</a:t>
            </a:r>
          </a:p>
        </p:txBody>
      </p: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32FEE9-4B3A-44B0-BEA5-A6C379CFD723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5201866" y="3110575"/>
            <a:ext cx="1788269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싶은 주제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대학원 진학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  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취업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222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History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History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First Mention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79191-1188-42DB-A1C2-A3547517EBE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80A912-61CD-4109-B812-561DDDF3B48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4061871" y="3047511"/>
            <a:ext cx="4068258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1943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최초 신경망 모델 제안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1950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앨런 튜링이 튜링 테스트 제안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1956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다트머스의 학회에서 인공지능 이란 용어 처음 사용 </a:t>
            </a:r>
          </a:p>
        </p:txBody>
      </p:sp>
    </p:spTree>
    <p:extLst>
      <p:ext uri="{BB962C8B-B14F-4D97-AF65-F5344CB8AC3E}">
        <p14:creationId xmlns:p14="http://schemas.microsoft.com/office/powerpoint/2010/main" val="327994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History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Golden Age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C3082B2-02D9-45A0-BCD4-5CFFA5D99453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179191-1188-42DB-A1C2-A3547517EBE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010160-724B-419A-B0B6-23769909D14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B02AC1-3F4E-407E-BBCF-20C0032EA4C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80A912-61CD-4109-B812-561DDDF3B48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D6B6EF-03B0-4E9E-AA93-5B4B47DD1017}"/>
              </a:ext>
            </a:extLst>
          </p:cNvPr>
          <p:cNvSpPr txBox="1"/>
          <p:nvPr/>
        </p:nvSpPr>
        <p:spPr>
          <a:xfrm>
            <a:off x="2132058" y="1995643"/>
            <a:ext cx="7927884" cy="410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 Golden Age ( 1956 ~ 1974 )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○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1958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사이먼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(H. A. Simon)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뉴얼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(Allen Newell) : "10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내에 디지털 컴퓨터가 체스 세계 챔피언을 이길 것이다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덧붙여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"10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내에 디지털 컴퓨터는 중요한 새로운 수학적 정리를 발견하고 증명할 것이다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말했다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○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1965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"20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내에 기계가 사람이 할 수 있는 모든 일을 할 것이다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○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1967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마빈 민스키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세기에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만드는 문제는 거의 해결 될 것이다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.“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○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1970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마빈 민스키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(Life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잡지를 통해서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"3~8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년안에 우리는 평균정도의 인간 지능을 가지는 기계를 가지게될 것입니다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 Gloden Age ( 1980 ~ 1987 )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○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1980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년대에는 전 세계적으로 사용된 ‘전문가 시스템’이라고 일컫는 인공지능 프로그램의 형태였고 인공지능 검색에 초점이 맞춰졌다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시기에 일본 정부는 자신들의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세대 컴퓨터 프로젝트와 인공지능에 적극적으로 투자하였다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1980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년대에 존 홉필드와 데이비드 루멜하트의 신경망 이론의 복원이라는 또 다른 사건이 있었다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8262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604</Words>
  <Application>Microsoft Office PowerPoint</Application>
  <PresentationFormat>와이드스크린</PresentationFormat>
  <Paragraphs>202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나눔스퀘어 ExtraBold</vt:lpstr>
      <vt:lpstr>맑은 고딕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정훈 이</cp:lastModifiedBy>
  <cp:revision>71</cp:revision>
  <dcterms:created xsi:type="dcterms:W3CDTF">2017-05-29T09:12:16Z</dcterms:created>
  <dcterms:modified xsi:type="dcterms:W3CDTF">2019-09-06T03:13:30Z</dcterms:modified>
</cp:coreProperties>
</file>